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57" r:id="rId4"/>
    <p:sldId id="260" r:id="rId5"/>
    <p:sldId id="261" r:id="rId6"/>
    <p:sldId id="265" r:id="rId7"/>
    <p:sldId id="266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242" autoAdjust="0"/>
  </p:normalViewPr>
  <p:slideViewPr>
    <p:cSldViewPr snapToGrid="0">
      <p:cViewPr varScale="1">
        <p:scale>
          <a:sx n="80" d="100"/>
          <a:sy n="80" d="100"/>
        </p:scale>
        <p:origin x="24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AD3A44-9AFE-4167-A37D-854AE52B9635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EAE4FB-CDB3-4923-9C4A-712E98885F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145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Ask </a:t>
            </a:r>
            <a:r>
              <a:rPr lang="en-GB" altLang="en-US" dirty="0" smtClean="0"/>
              <a:t>pupils to say one sentence about the hair of each character.</a:t>
            </a:r>
            <a:br>
              <a:rPr lang="en-GB" altLang="en-US" dirty="0" smtClean="0"/>
            </a:b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1 = Mr Maker (e.g. </a:t>
            </a:r>
            <a:r>
              <a:rPr lang="en-GB" altLang="en-US" dirty="0" smtClean="0"/>
              <a:t>Il a les </a:t>
            </a:r>
            <a:r>
              <a:rPr lang="en-GB" altLang="en-US" dirty="0" err="1" smtClean="0"/>
              <a:t>cheveux</a:t>
            </a:r>
            <a:r>
              <a:rPr lang="en-GB" altLang="en-US" dirty="0" smtClean="0"/>
              <a:t> courts et marron)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2 = Tom </a:t>
            </a:r>
            <a:r>
              <a:rPr lang="en-GB" altLang="en-US" dirty="0" smtClean="0"/>
              <a:t>(Il a les </a:t>
            </a:r>
            <a:r>
              <a:rPr lang="en-GB" altLang="en-US" dirty="0" err="1" smtClean="0"/>
              <a:t>cheveux</a:t>
            </a:r>
            <a:r>
              <a:rPr lang="en-GB" altLang="en-US" dirty="0" smtClean="0"/>
              <a:t> (!) </a:t>
            </a:r>
            <a:r>
              <a:rPr lang="en-GB" altLang="en-US" dirty="0" err="1" smtClean="0"/>
              <a:t>gris</a:t>
            </a:r>
            <a:r>
              <a:rPr lang="en-GB" altLang="en-US" dirty="0" smtClean="0"/>
              <a:t> et </a:t>
            </a:r>
            <a:r>
              <a:rPr lang="en-GB" altLang="en-US" dirty="0" err="1" smtClean="0"/>
              <a:t>blancs</a:t>
            </a:r>
            <a:r>
              <a:rPr lang="en-GB" altLang="en-US" dirty="0" smtClean="0"/>
              <a:t>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3 = Tracy Beaker </a:t>
            </a:r>
            <a:r>
              <a:rPr lang="en-GB" altLang="en-US" dirty="0" smtClean="0"/>
              <a:t>(Elle a les </a:t>
            </a:r>
            <a:r>
              <a:rPr lang="en-GB" altLang="en-US" dirty="0" err="1" smtClean="0"/>
              <a:t>cheveux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bouclés</a:t>
            </a:r>
            <a:r>
              <a:rPr lang="en-GB" altLang="en-US" baseline="0" dirty="0" smtClean="0"/>
              <a:t> et noirs</a:t>
            </a:r>
            <a:r>
              <a:rPr lang="en-GB" altLang="en-US" dirty="0" smtClean="0"/>
              <a:t>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4 = Garfield </a:t>
            </a:r>
            <a:r>
              <a:rPr lang="en-GB" altLang="en-US" dirty="0" smtClean="0"/>
              <a:t>(Il a les </a:t>
            </a:r>
            <a:r>
              <a:rPr lang="en-GB" altLang="en-US" dirty="0" err="1" smtClean="0"/>
              <a:t>cheveux</a:t>
            </a:r>
            <a:r>
              <a:rPr lang="en-GB" altLang="en-US" dirty="0" smtClean="0"/>
              <a:t> courts et oranges)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5 = Lola </a:t>
            </a:r>
            <a:r>
              <a:rPr lang="en-GB" altLang="en-US" dirty="0" smtClean="0"/>
              <a:t>(Elle</a:t>
            </a:r>
            <a:r>
              <a:rPr lang="en-GB" altLang="en-US" baseline="0" dirty="0" smtClean="0"/>
              <a:t> a les </a:t>
            </a:r>
            <a:r>
              <a:rPr lang="en-GB" altLang="en-US" baseline="0" dirty="0" err="1" smtClean="0"/>
              <a:t>cheveux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raides</a:t>
            </a:r>
            <a:r>
              <a:rPr lang="en-GB" altLang="en-US" baseline="0" dirty="0" smtClean="0"/>
              <a:t> et blonds</a:t>
            </a:r>
            <a:r>
              <a:rPr lang="en-GB" altLang="en-US" dirty="0" smtClean="0"/>
              <a:t>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6 = Shrek </a:t>
            </a:r>
            <a:r>
              <a:rPr lang="en-GB" altLang="en-US" dirty="0" smtClean="0"/>
              <a:t>(Il </a:t>
            </a:r>
            <a:r>
              <a:rPr lang="en-GB" altLang="en-US" dirty="0" err="1" smtClean="0"/>
              <a:t>n’a</a:t>
            </a:r>
            <a:r>
              <a:rPr lang="en-GB" altLang="en-US" baseline="0" dirty="0" smtClean="0"/>
              <a:t> pas de </a:t>
            </a:r>
            <a:r>
              <a:rPr lang="en-GB" altLang="en-US" baseline="0" dirty="0" err="1" smtClean="0"/>
              <a:t>cheveux</a:t>
            </a:r>
            <a:r>
              <a:rPr lang="en-GB" altLang="en-US" dirty="0" smtClean="0"/>
              <a:t>)</a:t>
            </a: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5B535A-76EC-4209-843A-D42AC1B909E6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1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Revision of eye description in 3</a:t>
            </a:r>
            <a:r>
              <a:rPr lang="en-GB" altLang="en-US" baseline="30000" dirty="0" smtClean="0"/>
              <a:t>rd</a:t>
            </a:r>
            <a:r>
              <a:rPr lang="en-GB" altLang="en-US" dirty="0" smtClean="0"/>
              <a:t> person using </a:t>
            </a:r>
            <a:r>
              <a:rPr lang="en-GB" altLang="en-US" dirty="0" smtClean="0"/>
              <a:t>‘</a:t>
            </a:r>
            <a:r>
              <a:rPr lang="en-GB" altLang="en-US" dirty="0" err="1" smtClean="0"/>
              <a:t>elle</a:t>
            </a:r>
            <a:r>
              <a:rPr lang="en-GB" altLang="en-US" dirty="0" smtClean="0"/>
              <a:t> a– she </a:t>
            </a:r>
            <a:r>
              <a:rPr lang="en-GB" altLang="en-US" dirty="0" smtClean="0"/>
              <a:t>has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08224E-2ADE-461F-B4DE-3072AB3280EF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12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Picasso painting</a:t>
            </a:r>
            <a:br>
              <a:rPr lang="en-GB" altLang="en-US" smtClean="0"/>
            </a:br>
            <a:r>
              <a:rPr lang="en-GB" altLang="en-US" smtClean="0"/>
              <a:t>Do this interactively with pupils.  See what they come up with first before modelling the suggestions.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A9C176-66FB-41C0-B91D-A616E4481F59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214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986A-FE84-4488-9D96-AA57CE2B802C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CE6AE-D02B-4CF0-BB09-D3AC05E491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724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BF5B-B585-43F8-BC04-8EDCBBC06014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19EF-A07A-4EEC-9432-4C7472F9BA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99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19DD-63A5-40E6-92C0-2B1BFD3EF0FA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40FAA-E013-4810-A119-B4C348D515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63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BADB-6B6F-4377-B8FF-EFCB1A0D6A74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E03E8-E262-4F33-BACD-E9F583548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542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37C4-5AE5-4527-97C7-DA7E0CF5BFBB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A74D-9480-4DAB-BFCA-56DE762A74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30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1E24-51CB-4918-B73A-40C1951FD842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9AD83-C6F2-47A6-9A44-99336ADF74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02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876A-07D5-44A8-9642-6E4246BD1CF1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E8E90-FDAA-40FA-81A2-DAF75B49DF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496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3350-CFF0-4066-AC61-3765C2460ABA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7F824-D2BF-43D4-9E25-4CE5ABA814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759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AEA5-3F9F-4E5E-88BF-D805BF83B88C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C1B86-BE46-444D-AC3F-235E03589A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320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0FD8-6582-46E8-A259-216191B6CF4D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B2CAB-FEE9-4A53-93C8-1020EB3209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551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B8B8-5733-4C32-92F3-0561D97635CE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C0CAD-B1CB-416F-8BA7-6FDE46EFA6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961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BBBAF-AE74-4449-B525-609037DF7D67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7A889E0-5DB4-4871-A138-2751248E9C6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dahead.com/entertainment/sodahead-slideshow-is-channing-tatum-the-hottest-male-model-turned-actor/blog-320975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38" y="1057275"/>
            <a:ext cx="3530601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720725"/>
            <a:ext cx="22352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763963"/>
            <a:ext cx="21113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278313"/>
            <a:ext cx="33861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221038"/>
            <a:ext cx="22288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" t="17175" r="5556" b="23235"/>
          <a:stretch>
            <a:fillRect/>
          </a:stretch>
        </p:blipFill>
        <p:spPr bwMode="auto">
          <a:xfrm>
            <a:off x="6575425" y="1033463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1475" y="1109663"/>
            <a:ext cx="5365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1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3000" y="630238"/>
            <a:ext cx="534988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2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8850" y="631825"/>
            <a:ext cx="5365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3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8" y="3302000"/>
            <a:ext cx="5365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4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92463" y="3816350"/>
            <a:ext cx="5365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5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575" y="3221038"/>
            <a:ext cx="534988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6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62" name="TextBox 15"/>
          <p:cNvSpPr txBox="1">
            <a:spLocks noChangeArrowheads="1"/>
          </p:cNvSpPr>
          <p:nvPr/>
        </p:nvSpPr>
        <p:spPr bwMode="auto">
          <a:xfrm>
            <a:off x="0" y="38100"/>
            <a:ext cx="10491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>
                <a:latin typeface="Tw Cen MT" panose="020B0602020104020603" pitchFamily="34" charset="0"/>
              </a:rPr>
              <a:t>Comment </a:t>
            </a:r>
            <a:r>
              <a:rPr lang="en-GB" altLang="en-US" sz="36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3600" b="1" dirty="0">
                <a:latin typeface="Tw Cen MT" panose="020B0602020104020603" pitchFamily="34" charset="0"/>
              </a:rPr>
              <a:t> les </a:t>
            </a:r>
            <a:r>
              <a:rPr lang="en-GB" altLang="en-US" sz="3600" b="1" dirty="0" err="1">
                <a:latin typeface="Tw Cen MT" panose="020B0602020104020603" pitchFamily="34" charset="0"/>
              </a:rPr>
              <a:t>cheveux</a:t>
            </a:r>
            <a:r>
              <a:rPr lang="en-GB" altLang="en-US" sz="3600" b="1" dirty="0">
                <a:latin typeface="Tw Cen MT" panose="020B0602020104020603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3.gstatic.com/images?q=tbn:ANd9GcRuLgoloTKPfrSwa5xt1ZKFZbF0hwi8YBQb8gOWbc9L-5xaeqk&amp;t=1&amp;usg=__3YqrSnMxXFHK_ov_6qwpJZUIDM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919163"/>
            <a:ext cx="1406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http://fc07.deviantart.com/fs24/f/2008/018/b/5/Dark_Blue_eyes_by_awakenbydreams_st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036763"/>
            <a:ext cx="13954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http://s.bebo.com/app-image/9365568544/5411656627/PROFILE/i.quizzaz.com/img/q/u/09/03/07/browney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360738"/>
            <a:ext cx="13890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http://images.stanzapub.com/readers/2009/02/25/mybluishgrayeye_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/>
          <a:stretch>
            <a:fillRect/>
          </a:stretch>
        </p:blipFill>
        <p:spPr bwMode="auto">
          <a:xfrm>
            <a:off x="650875" y="4848225"/>
            <a:ext cx="14271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2179638" y="992188"/>
            <a:ext cx="31207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000" dirty="0" smtClean="0">
                <a:latin typeface="Tw Cen MT" panose="020B0602020104020603" pitchFamily="34" charset="0"/>
              </a:rPr>
              <a:t>Elle </a:t>
            </a:r>
            <a:r>
              <a:rPr lang="en-GB" altLang="en-US" sz="4000" dirty="0">
                <a:latin typeface="Tw Cen MT" panose="020B0602020104020603" pitchFamily="34" charset="0"/>
              </a:rPr>
              <a:t>a les </a:t>
            </a:r>
            <a:r>
              <a:rPr lang="en-GB" altLang="en-US" sz="4000" dirty="0" err="1">
                <a:latin typeface="Tw Cen MT" panose="020B0602020104020603" pitchFamily="34" charset="0"/>
              </a:rPr>
              <a:t>yeux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7302" y="991875"/>
            <a:ext cx="11480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009644"/>
                </a:solidFill>
                <a:latin typeface="Tw Cen MT" panose="020B0602020104020603" pitchFamily="34" charset="0"/>
              </a:rPr>
              <a:t>verts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009644"/>
              </a:solidFill>
              <a:latin typeface="Tw Cen MT" panose="020B0602020104020603" pitchFamily="34" charset="0"/>
            </a:endParaRPr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2251075" y="2338388"/>
            <a:ext cx="31207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000" dirty="0" smtClean="0">
                <a:latin typeface="Tw Cen MT" panose="020B0602020104020603" pitchFamily="34" charset="0"/>
              </a:rPr>
              <a:t>Elle </a:t>
            </a:r>
            <a:r>
              <a:rPr lang="en-GB" altLang="en-US" sz="4000" dirty="0">
                <a:latin typeface="Tw Cen MT" panose="020B0602020104020603" pitchFamily="34" charset="0"/>
              </a:rPr>
              <a:t>a les </a:t>
            </a:r>
            <a:r>
              <a:rPr lang="en-GB" altLang="en-US" sz="4000" dirty="0" err="1">
                <a:latin typeface="Tw Cen MT" panose="020B0602020104020603" pitchFamily="34" charset="0"/>
              </a:rPr>
              <a:t>yeux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7302" y="2312274"/>
            <a:ext cx="12330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w Cen MT" panose="020B0602020104020603" pitchFamily="34" charset="0"/>
              </a:rPr>
              <a:t>bleus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7186" name="TextBox 14"/>
          <p:cNvSpPr txBox="1">
            <a:spLocks noChangeArrowheads="1"/>
          </p:cNvSpPr>
          <p:nvPr/>
        </p:nvSpPr>
        <p:spPr bwMode="auto">
          <a:xfrm>
            <a:off x="2251075" y="3567113"/>
            <a:ext cx="31207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000" dirty="0" smtClean="0">
                <a:latin typeface="Tw Cen MT" panose="020B0602020104020603" pitchFamily="34" charset="0"/>
              </a:rPr>
              <a:t>Elle </a:t>
            </a:r>
            <a:r>
              <a:rPr lang="en-GB" altLang="en-US" sz="4000" dirty="0">
                <a:latin typeface="Tw Cen MT" panose="020B0602020104020603" pitchFamily="34" charset="0"/>
              </a:rPr>
              <a:t>a les </a:t>
            </a:r>
            <a:r>
              <a:rPr lang="en-GB" altLang="en-US" sz="4000" dirty="0" err="1">
                <a:latin typeface="Tw Cen MT" panose="020B0602020104020603" pitchFamily="34" charset="0"/>
              </a:rPr>
              <a:t>yeux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805156" y="3526494"/>
            <a:ext cx="16235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marron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2187575" y="5119688"/>
            <a:ext cx="31207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000" dirty="0" smtClean="0">
                <a:latin typeface="Tw Cen MT" panose="020B0602020104020603" pitchFamily="34" charset="0"/>
              </a:rPr>
              <a:t>Elle </a:t>
            </a:r>
            <a:r>
              <a:rPr lang="en-GB" altLang="en-US" sz="4000" dirty="0">
                <a:latin typeface="Tw Cen MT" panose="020B0602020104020603" pitchFamily="34" charset="0"/>
              </a:rPr>
              <a:t>a les </a:t>
            </a:r>
            <a:r>
              <a:rPr lang="en-GB" altLang="en-US" sz="4000" dirty="0" err="1">
                <a:latin typeface="Tw Cen MT" panose="020B0602020104020603" pitchFamily="34" charset="0"/>
              </a:rPr>
              <a:t>yeux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915240" y="5119878"/>
            <a:ext cx="9236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gris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086" name="TextBox 21"/>
          <p:cNvSpPr txBox="1">
            <a:spLocks noChangeArrowheads="1"/>
          </p:cNvSpPr>
          <p:nvPr/>
        </p:nvSpPr>
        <p:spPr bwMode="auto">
          <a:xfrm>
            <a:off x="0" y="38100"/>
            <a:ext cx="844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 smtClean="0">
                <a:latin typeface="Tw Cen MT" panose="020B0602020104020603" pitchFamily="34" charset="0"/>
              </a:rPr>
              <a:t>Elle a les </a:t>
            </a:r>
            <a:r>
              <a:rPr lang="en-GB" altLang="en-US" sz="3600" b="1" dirty="0" err="1">
                <a:latin typeface="Tw Cen MT" panose="020B0602020104020603" pitchFamily="34" charset="0"/>
              </a:rPr>
              <a:t>yeux</a:t>
            </a:r>
            <a:r>
              <a:rPr lang="en-GB" altLang="en-US" sz="3600" b="1" dirty="0">
                <a:latin typeface="Tw Cen MT" panose="020B0602020104020603" pitchFamily="34" charset="0"/>
              </a:rPr>
              <a:t> de </a:t>
            </a:r>
            <a:r>
              <a:rPr lang="en-GB" altLang="en-US" sz="3600" b="1" dirty="0" err="1">
                <a:latin typeface="Tw Cen MT" panose="020B0602020104020603" pitchFamily="34" charset="0"/>
              </a:rPr>
              <a:t>quelle</a:t>
            </a:r>
            <a:r>
              <a:rPr lang="en-GB" altLang="en-US" sz="3600" b="1" dirty="0">
                <a:latin typeface="Tw Cen MT" panose="020B0602020104020603" pitchFamily="34" charset="0"/>
              </a:rPr>
              <a:t> </a:t>
            </a:r>
            <a:r>
              <a:rPr lang="en-GB" altLang="en-US" sz="3600" b="1" dirty="0" err="1">
                <a:latin typeface="Tw Cen MT" panose="020B0602020104020603" pitchFamily="34" charset="0"/>
              </a:rPr>
              <a:t>couleur</a:t>
            </a:r>
            <a:r>
              <a:rPr lang="en-GB" altLang="en-US" sz="3600" b="1" dirty="0">
                <a:latin typeface="Tw Cen MT" panose="020B0602020104020603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7" grpId="0"/>
      <p:bldP spid="7186" grpId="0"/>
      <p:bldP spid="71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1950"/>
            <a:ext cx="4884738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36369" y="2586772"/>
            <a:ext cx="4032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u="sng">
                <a:latin typeface="Tw Cen MT" panose="020B0602020104020603" pitchFamily="34" charset="0"/>
              </a:rPr>
              <a:t>De quelle couleur sont ses yeux?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33988" y="3984328"/>
            <a:ext cx="3656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u="sng" dirty="0">
                <a:latin typeface="Tw Cen MT" panose="020B0602020104020603" pitchFamily="34" charset="0"/>
              </a:rPr>
              <a:t>Comment </a:t>
            </a:r>
            <a:r>
              <a:rPr lang="en-GB" altLang="en-US" sz="2000" b="1" u="sng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u="sng" dirty="0">
                <a:latin typeface="Tw Cen MT" panose="020B0602020104020603" pitchFamily="34" charset="0"/>
              </a:rPr>
              <a:t> </a:t>
            </a:r>
            <a:r>
              <a:rPr lang="en-GB" altLang="en-US" sz="2000" b="1" u="sng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u="sng" dirty="0">
                <a:latin typeface="Tw Cen MT" panose="020B0602020104020603" pitchFamily="34" charset="0"/>
              </a:rPr>
              <a:t> </a:t>
            </a:r>
            <a:r>
              <a:rPr lang="en-GB" altLang="en-US" sz="2000" b="1" u="sng" dirty="0" err="1">
                <a:latin typeface="Tw Cen MT" panose="020B0602020104020603" pitchFamily="34" charset="0"/>
              </a:rPr>
              <a:t>cheveux</a:t>
            </a:r>
            <a:r>
              <a:rPr lang="en-GB" altLang="en-US" sz="2000" b="1" u="sng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6213" y="40957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u="sng" dirty="0">
                <a:latin typeface="Tw Cen MT" panose="020B0602020104020603" pitchFamily="34" charset="0"/>
              </a:rPr>
              <a:t>Comment </a:t>
            </a:r>
            <a:r>
              <a:rPr lang="en-GB" altLang="en-US" sz="2000" b="1" u="sng" dirty="0" err="1">
                <a:latin typeface="Tw Cen MT" panose="020B0602020104020603" pitchFamily="34" charset="0"/>
              </a:rPr>
              <a:t>est-elle</a:t>
            </a:r>
            <a:r>
              <a:rPr lang="en-GB" altLang="en-US" sz="2000" b="1" u="sng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6213" y="862013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Elle a un visage rouge et </a:t>
            </a:r>
            <a:r>
              <a:rPr lang="en-GB" altLang="en-US" sz="2000" b="1" dirty="0" err="1" smtClean="0">
                <a:latin typeface="Tw Cen MT" panose="020B0602020104020603" pitchFamily="34" charset="0"/>
              </a:rPr>
              <a:t>jaune</a:t>
            </a:r>
            <a:r>
              <a:rPr lang="en-GB" altLang="en-US" sz="2000" b="1" dirty="0" smtClean="0">
                <a:latin typeface="Tw Cen MT" panose="020B0602020104020603" pitchFamily="34" charset="0"/>
              </a:rPr>
              <a:t>.</a:t>
            </a:r>
            <a:endParaRPr lang="en-GB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36369" y="1285936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Tw Cen MT" panose="020B0602020104020603" pitchFamily="34" charset="0"/>
              </a:rPr>
              <a:t>Elle a un nez grand.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56213" y="1677927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Elle a </a:t>
            </a:r>
            <a:r>
              <a:rPr lang="en-GB" altLang="en-US" sz="2000" b="1" dirty="0" err="1">
                <a:latin typeface="Tw Cen MT" panose="020B0602020104020603" pitchFamily="34" charset="0"/>
              </a:rPr>
              <a:t>une</a:t>
            </a:r>
            <a:r>
              <a:rPr lang="en-GB" altLang="en-US" sz="2000" b="1" dirty="0">
                <a:latin typeface="Tw Cen MT" panose="020B0602020104020603" pitchFamily="34" charset="0"/>
              </a:rPr>
              <a:t> petite bouche.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33988" y="3063023"/>
            <a:ext cx="353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Elle a les </a:t>
            </a:r>
            <a:r>
              <a:rPr lang="en-GB" altLang="en-US" sz="2000" b="1" dirty="0" err="1">
                <a:latin typeface="Tw Cen MT" panose="020B0602020104020603" pitchFamily="34" charset="0"/>
              </a:rPr>
              <a:t>yeux</a:t>
            </a:r>
            <a:r>
              <a:rPr lang="en-GB" altLang="en-US" sz="2000" b="1" dirty="0">
                <a:latin typeface="Tw Cen MT" panose="020B0602020104020603" pitchFamily="34" charset="0"/>
              </a:rPr>
              <a:t> noirs et </a:t>
            </a:r>
            <a:r>
              <a:rPr lang="en-GB" altLang="en-US" sz="2000" b="1" dirty="0" smtClean="0">
                <a:latin typeface="Tw Cen MT" panose="020B0602020104020603" pitchFamily="34" charset="0"/>
              </a:rPr>
              <a:t>grands.</a:t>
            </a:r>
            <a:endParaRPr lang="en-GB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3988" y="4410016"/>
            <a:ext cx="3582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Elle a les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cheveux</a:t>
            </a:r>
            <a:r>
              <a:rPr lang="en-GB" altLang="en-US" sz="2000" b="1" dirty="0">
                <a:latin typeface="Tw Cen MT" panose="020B0602020104020603" pitchFamily="34" charset="0"/>
              </a:rPr>
              <a:t> longs, </a:t>
            </a:r>
            <a:r>
              <a:rPr lang="en-GB" altLang="en-US" sz="2000" b="1" dirty="0" err="1" smtClean="0">
                <a:latin typeface="Tw Cen MT" panose="020B0602020104020603" pitchFamily="34" charset="0"/>
              </a:rPr>
              <a:t>raides</a:t>
            </a:r>
            <a:r>
              <a:rPr lang="en-GB" altLang="en-US" sz="20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2000" b="1" dirty="0">
                <a:latin typeface="Tw Cen MT" panose="020B0602020104020603" pitchFamily="34" charset="0"/>
              </a:rPr>
              <a:t>et </a:t>
            </a:r>
            <a:r>
              <a:rPr lang="en-GB" altLang="en-US" sz="2000" b="1" dirty="0" smtClean="0">
                <a:latin typeface="Tw Cen MT" panose="020B0602020104020603" pitchFamily="34" charset="0"/>
              </a:rPr>
              <a:t>noirs.</a:t>
            </a:r>
            <a:endParaRPr lang="en-GB" altLang="en-US" sz="2000" b="1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609600"/>
            <a:ext cx="4857750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5149517" y="2877386"/>
            <a:ext cx="42328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De </a:t>
            </a:r>
            <a:r>
              <a:rPr lang="en-GB" altLang="en-US" sz="2000" b="1" dirty="0" err="1">
                <a:latin typeface="Tw Cen MT" panose="020B0602020104020603" pitchFamily="34" charset="0"/>
              </a:rPr>
              <a:t>quelle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couleur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yeux</a:t>
            </a:r>
            <a:r>
              <a:rPr lang="en-GB" altLang="en-US" sz="20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256213" y="4692650"/>
            <a:ext cx="3579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Tw Cen MT" panose="020B0602020104020603" pitchFamily="34" charset="0"/>
              </a:rPr>
              <a:t>Comment sont ses cheveux?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5256213" y="40957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Tw Cen MT" panose="020B0602020104020603" pitchFamily="34" charset="0"/>
              </a:rPr>
              <a:t>Comment est – elle?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6213" y="809625"/>
            <a:ext cx="3511550" cy="1976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6213" y="3306823"/>
            <a:ext cx="3579813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9238" y="5092760"/>
            <a:ext cx="3506788" cy="893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44475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69876" y="4529138"/>
            <a:ext cx="365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Tw Cen MT" panose="020B0602020104020603" pitchFamily="34" charset="0"/>
              </a:rPr>
              <a:t>Comment est- il?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425" y="4929188"/>
            <a:ext cx="3513138" cy="1641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670424" y="4400550"/>
            <a:ext cx="4473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De </a:t>
            </a:r>
            <a:r>
              <a:rPr lang="en-GB" altLang="en-US" sz="2000" b="1" dirty="0" err="1">
                <a:latin typeface="Tw Cen MT" panose="020B0602020104020603" pitchFamily="34" charset="0"/>
              </a:rPr>
              <a:t>quelle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couleur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 smtClean="0">
                <a:latin typeface="Tw Cen MT" panose="020B0602020104020603" pitchFamily="34" charset="0"/>
              </a:rPr>
              <a:t>yeux</a:t>
            </a:r>
            <a:r>
              <a:rPr lang="en-GB" altLang="en-US" sz="2000" b="1" dirty="0" smtClean="0">
                <a:latin typeface="Tw Cen MT" panose="020B0602020104020603" pitchFamily="34" charset="0"/>
              </a:rPr>
              <a:t>?</a:t>
            </a:r>
            <a:endParaRPr lang="en-GB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721225" y="5649913"/>
            <a:ext cx="3941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Comment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cheveux</a:t>
            </a:r>
            <a:r>
              <a:rPr lang="en-GB" altLang="en-US" sz="2000" b="1" dirty="0">
                <a:latin typeface="Tw Cen MT" panose="020B0602020104020603" pitchFamily="34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7913" y="4746625"/>
            <a:ext cx="3511550" cy="757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7913" y="5988050"/>
            <a:ext cx="3511550" cy="78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319088" y="2805113"/>
            <a:ext cx="389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De </a:t>
            </a:r>
            <a:r>
              <a:rPr lang="en-GB" altLang="en-US" sz="2000" b="1" dirty="0" err="1">
                <a:latin typeface="Tw Cen MT" panose="020B0602020104020603" pitchFamily="34" charset="0"/>
              </a:rPr>
              <a:t>quelle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couleur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 smtClean="0">
                <a:latin typeface="Tw Cen MT" panose="020B0602020104020603" pitchFamily="34" charset="0"/>
              </a:rPr>
              <a:t>yeux</a:t>
            </a:r>
            <a:r>
              <a:rPr lang="en-GB" altLang="en-US" sz="2000" b="1" dirty="0" smtClean="0">
                <a:latin typeface="Tw Cen MT" panose="020B0602020104020603" pitchFamily="34" charset="0"/>
              </a:rPr>
              <a:t>?</a:t>
            </a:r>
            <a:endParaRPr lang="en-GB" altLang="en-US" sz="2000" b="1" dirty="0">
              <a:latin typeface="Tw Cen MT" panose="020B0602020104020603" pitchFamily="34" charset="0"/>
            </a:endParaRPr>
          </a:p>
          <a:p>
            <a:endParaRPr lang="en-GB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314325" y="4587945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Comment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cheveux</a:t>
            </a:r>
            <a:r>
              <a:rPr lang="en-GB" altLang="en-US" sz="2000" b="1" dirty="0">
                <a:latin typeface="Tw Cen MT" panose="020B0602020104020603" pitchFamily="34" charset="0"/>
              </a:rPr>
              <a:t>?</a:t>
            </a:r>
          </a:p>
          <a:p>
            <a:endParaRPr lang="en-GB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87350" y="346075"/>
            <a:ext cx="365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Tw Cen MT" panose="020B0602020104020603" pitchFamily="34" charset="0"/>
              </a:rPr>
              <a:t>Comment est-elle 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025" y="730927"/>
            <a:ext cx="3513137" cy="1976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025" y="3170866"/>
            <a:ext cx="3517900" cy="1208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350" y="4960728"/>
            <a:ext cx="3579812" cy="987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pic>
        <p:nvPicPr>
          <p:cNvPr id="71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746125"/>
            <a:ext cx="4205287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5329238" y="2963138"/>
            <a:ext cx="4465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De </a:t>
            </a:r>
            <a:r>
              <a:rPr lang="en-GB" altLang="en-US" sz="2000" b="1" dirty="0" err="1">
                <a:latin typeface="Tw Cen MT" panose="020B0602020104020603" pitchFamily="34" charset="0"/>
              </a:rPr>
              <a:t>quelle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couleur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 smtClean="0">
                <a:latin typeface="Tw Cen MT" panose="020B0602020104020603" pitchFamily="34" charset="0"/>
              </a:rPr>
              <a:t>yeux</a:t>
            </a:r>
            <a:r>
              <a:rPr lang="en-GB" altLang="en-US" sz="2000" b="1" dirty="0" smtClean="0">
                <a:latin typeface="Tw Cen MT" panose="020B0602020104020603" pitchFamily="34" charset="0"/>
              </a:rPr>
              <a:t>?</a:t>
            </a:r>
            <a:endParaRPr lang="en-GB" altLang="en-US" sz="2000" b="1" dirty="0">
              <a:latin typeface="Tw Cen MT" panose="020B0602020104020603" pitchFamily="34" charset="0"/>
            </a:endParaRPr>
          </a:p>
          <a:p>
            <a:endParaRPr lang="en-GB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5273675" y="4515714"/>
            <a:ext cx="3387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Comment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cheveux</a:t>
            </a:r>
            <a:r>
              <a:rPr lang="en-GB" altLang="en-US" sz="20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256213" y="40957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Tw Cen MT" panose="020B0602020104020603" pitchFamily="34" charset="0"/>
              </a:rPr>
              <a:t>Comment est-il?</a:t>
            </a:r>
          </a:p>
        </p:txBody>
      </p:sp>
      <p:sp>
        <p:nvSpPr>
          <p:cNvPr id="8" name="Rectangle 7"/>
          <p:cNvSpPr/>
          <p:nvPr/>
        </p:nvSpPr>
        <p:spPr>
          <a:xfrm>
            <a:off x="5329238" y="893763"/>
            <a:ext cx="3511550" cy="1976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9239" y="3440976"/>
            <a:ext cx="351155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6701" y="4916628"/>
            <a:ext cx="3494088" cy="1084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pic>
        <p:nvPicPr>
          <p:cNvPr id="82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66725"/>
            <a:ext cx="4484687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76350"/>
            <a:ext cx="4094162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149517" y="2877386"/>
            <a:ext cx="42328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De </a:t>
            </a:r>
            <a:r>
              <a:rPr lang="en-GB" altLang="en-US" sz="2000" b="1" dirty="0" err="1">
                <a:latin typeface="Tw Cen MT" panose="020B0602020104020603" pitchFamily="34" charset="0"/>
              </a:rPr>
              <a:t>quelle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couleur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yeux</a:t>
            </a:r>
            <a:r>
              <a:rPr lang="en-GB" altLang="en-US" sz="20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256213" y="4692650"/>
            <a:ext cx="3579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Tw Cen MT" panose="020B0602020104020603" pitchFamily="34" charset="0"/>
              </a:rPr>
              <a:t>Comment sont ses cheveux?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256213" y="40957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Tw Cen MT" panose="020B0602020104020603" pitchFamily="34" charset="0"/>
              </a:rPr>
              <a:t>Comment est – elle?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6213" y="809625"/>
            <a:ext cx="3511550" cy="1976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6213" y="3306823"/>
            <a:ext cx="3579813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9238" y="5092760"/>
            <a:ext cx="3506788" cy="893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38213"/>
            <a:ext cx="48736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9238" y="2963138"/>
            <a:ext cx="4465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De </a:t>
            </a:r>
            <a:r>
              <a:rPr lang="en-GB" altLang="en-US" sz="2000" b="1" dirty="0" err="1">
                <a:latin typeface="Tw Cen MT" panose="020B0602020104020603" pitchFamily="34" charset="0"/>
              </a:rPr>
              <a:t>quelle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couleur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 smtClean="0">
                <a:latin typeface="Tw Cen MT" panose="020B0602020104020603" pitchFamily="34" charset="0"/>
              </a:rPr>
              <a:t>yeux</a:t>
            </a:r>
            <a:r>
              <a:rPr lang="en-GB" altLang="en-US" sz="2000" b="1" dirty="0" smtClean="0">
                <a:latin typeface="Tw Cen MT" panose="020B0602020104020603" pitchFamily="34" charset="0"/>
              </a:rPr>
              <a:t>?</a:t>
            </a:r>
            <a:endParaRPr lang="en-GB" altLang="en-US" sz="2000" b="1" dirty="0">
              <a:latin typeface="Tw Cen MT" panose="020B0602020104020603" pitchFamily="34" charset="0"/>
            </a:endParaRPr>
          </a:p>
          <a:p>
            <a:endParaRPr lang="en-GB" altLang="en-US" sz="2000" b="1" dirty="0">
              <a:latin typeface="Tw Cen MT" panose="020B0602020104020603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273675" y="4515714"/>
            <a:ext cx="3387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 dirty="0">
                <a:latin typeface="Tw Cen MT" panose="020B0602020104020603" pitchFamily="34" charset="0"/>
              </a:rPr>
              <a:t>Comment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sont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ses</a:t>
            </a:r>
            <a:r>
              <a:rPr lang="en-GB" altLang="en-US" sz="2000" b="1" dirty="0">
                <a:latin typeface="Tw Cen MT" panose="020B0602020104020603" pitchFamily="34" charset="0"/>
              </a:rPr>
              <a:t> </a:t>
            </a:r>
            <a:r>
              <a:rPr lang="en-GB" altLang="en-US" sz="2000" b="1" dirty="0" err="1">
                <a:latin typeface="Tw Cen MT" panose="020B0602020104020603" pitchFamily="34" charset="0"/>
              </a:rPr>
              <a:t>cheveux</a:t>
            </a:r>
            <a:r>
              <a:rPr lang="en-GB" altLang="en-US" sz="20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256213" y="40957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 b="1">
                <a:latin typeface="Tw Cen MT" panose="020B0602020104020603" pitchFamily="34" charset="0"/>
              </a:rPr>
              <a:t>Comment est-il?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29238" y="893763"/>
            <a:ext cx="3511550" cy="1976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9239" y="3440976"/>
            <a:ext cx="351155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6701" y="4916628"/>
            <a:ext cx="3494088" cy="1084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219</Words>
  <Application>Microsoft Office PowerPoint</Application>
  <PresentationFormat>On-screen Show (4:3)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17</cp:revision>
  <dcterms:created xsi:type="dcterms:W3CDTF">2014-08-14T08:01:40Z</dcterms:created>
  <dcterms:modified xsi:type="dcterms:W3CDTF">2018-08-27T06:41:49Z</dcterms:modified>
</cp:coreProperties>
</file>