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20.wav" ContentType="audio/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0"/>
  </p:notesMasterIdLst>
  <p:sldIdLst>
    <p:sldId id="258" r:id="rId5"/>
    <p:sldId id="257" r:id="rId6"/>
    <p:sldId id="273" r:id="rId7"/>
    <p:sldId id="259" r:id="rId8"/>
    <p:sldId id="260" r:id="rId9"/>
    <p:sldId id="261" r:id="rId10"/>
    <p:sldId id="262" r:id="rId11"/>
    <p:sldId id="263" r:id="rId12"/>
    <p:sldId id="270" r:id="rId13"/>
    <p:sldId id="268" r:id="rId14"/>
    <p:sldId id="269" r:id="rId15"/>
    <p:sldId id="267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6398" autoAdjust="0"/>
  </p:normalViewPr>
  <p:slideViewPr>
    <p:cSldViewPr snapToGrid="0">
      <p:cViewPr varScale="1">
        <p:scale>
          <a:sx n="73" d="100"/>
          <a:sy n="73" d="100"/>
        </p:scale>
        <p:origin x="19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CA2C0-ED05-4C53-AFC6-97A3741C34D4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F400-3008-4949-A8C0-51DCA2CAE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6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would</a:t>
            </a:r>
            <a:r>
              <a:rPr lang="en-GB" baseline="0" dirty="0" smtClean="0"/>
              <a:t> have learnt  the days of the week in Year 3. </a:t>
            </a:r>
            <a:r>
              <a:rPr lang="en-GB" dirty="0" smtClean="0"/>
              <a:t>This will help remind them of the days of the week, keep working the numbers and help them remember some essential vocabulary e.g. day / month etc.</a:t>
            </a:r>
            <a:br>
              <a:rPr lang="en-GB" dirty="0" smtClean="0"/>
            </a:br>
            <a:r>
              <a:rPr lang="en-GB" dirty="0" smtClean="0"/>
              <a:t>They don’t know the months yet formally, but they are about to learn them this term, so keeping the date routine like this each lesson this year</a:t>
            </a:r>
            <a:r>
              <a:rPr lang="en-GB" baseline="0" dirty="0" smtClean="0"/>
              <a:t> will be very useful. </a:t>
            </a:r>
            <a:br>
              <a:rPr lang="en-GB" baseline="0" dirty="0" smtClean="0"/>
            </a:br>
            <a:r>
              <a:rPr lang="en-GB" baseline="0" dirty="0" smtClean="0"/>
              <a:t>This slide can be adapted obviously to fit the day of the week / month.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3844B-2CB7-4CA0-B674-AF4465999D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924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5F64B2-C6E3-4C2F-AB45-08F5BE6C8E13}" type="slidenum">
              <a:rPr lang="en-GB" smtClean="0">
                <a:solidFill>
                  <a:prstClr val="black"/>
                </a:solidFill>
              </a:rPr>
              <a:pPr eaLnBrk="1" hangingPunct="1"/>
              <a:t>10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Divide the class into two teams to play this version of noughts and crosses (le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morpion</a:t>
            </a:r>
            <a:r>
              <a:rPr lang="en-GB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49467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5F64B2-C6E3-4C2F-AB45-08F5BE6C8E13}" type="slidenum">
              <a:rPr lang="en-GB" smtClean="0">
                <a:solidFill>
                  <a:prstClr val="black"/>
                </a:solidFill>
              </a:rPr>
              <a:pPr eaLnBrk="1" hangingPunct="1"/>
              <a:t>11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Divide the class into two teams to play this version of noughts and crosses (le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morpion</a:t>
            </a:r>
            <a:r>
              <a:rPr lang="en-GB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575545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children are only learning numbers to 31 but could watch and listen to the rest of the video to see the pattern.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3844B-2CB7-4CA0-B674-AF4465999D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91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FB9DD-2867-4E18-A22B-85EEF731611D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</a:t>
            </a:r>
            <a:r>
              <a:rPr lang="en-GB" dirty="0"/>
              <a:t>should find the correct spelling of each number. </a:t>
            </a:r>
            <a:r>
              <a:rPr lang="en-GB" dirty="0" smtClean="0"/>
              <a:t>Click </a:t>
            </a:r>
            <a:r>
              <a:rPr lang="en-GB" dirty="0"/>
              <a:t>to reveal the arrows linking number to word. These are the numbers 13-22. 23-31 is on the next slide</a:t>
            </a:r>
            <a:r>
              <a:rPr lang="en-GB" dirty="0" smtClean="0"/>
              <a:t>.</a:t>
            </a:r>
          </a:p>
          <a:p>
            <a:r>
              <a:rPr lang="en-GB" dirty="0" smtClean="0"/>
              <a:t>Click on the number (digits) to hear the audio.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890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CD455-88A5-4D63-8517-3E646B573892}" type="slidenum">
              <a:rPr lang="en-GB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before but for numbers 23-31.</a:t>
            </a:r>
          </a:p>
        </p:txBody>
      </p:sp>
    </p:spTree>
    <p:extLst>
      <p:ext uri="{BB962C8B-B14F-4D97-AF65-F5344CB8AC3E}">
        <p14:creationId xmlns:p14="http://schemas.microsoft.com/office/powerpoint/2010/main" val="162248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Days</a:t>
            </a:r>
            <a:r>
              <a:rPr lang="fr-FR" dirty="0" smtClean="0"/>
              <a:t> of the </a:t>
            </a:r>
            <a:r>
              <a:rPr lang="fr-FR" dirty="0" err="1" smtClean="0"/>
              <a:t>week</a:t>
            </a:r>
            <a:r>
              <a:rPr lang="fr-FR" dirty="0" smtClean="0"/>
              <a:t> comptine</a:t>
            </a:r>
          </a:p>
          <a:p>
            <a:r>
              <a:rPr lang="fr-FR" dirty="0" smtClean="0"/>
              <a:t>Lundi gris, c’est reparti Mardi bleu ouvre les yeux Mercredi rose, on se repose Jeudi blanc, tout le monde est content Vendredi vert saute à l’envers Samedi rouge, rien ne bouge Dimanche violet, fais ce qu’il te plaît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5FD9-02CC-473D-929E-77B47903A3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73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Oh my darling</a:t>
            </a:r>
            <a:r>
              <a:rPr lang="en-GB" smtClean="0"/>
              <a:t>, Clementine.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F400-3008-4949-A8C0-51DCA2CAEC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Click.  As number appears, audio is heard.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3844B-2CB7-4CA0-B674-AF4465999D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857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Click.  As number appears, audio is heard.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3844B-2CB7-4CA0-B674-AF4465999D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5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Click.  As number appears, audio is heard.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F400-3008-4949-A8C0-51DCA2CAEC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20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Numbers</a:t>
            </a:r>
            <a:r>
              <a:rPr lang="en-GB" baseline="0" dirty="0" smtClean="0"/>
              <a:t> 1-20.</a:t>
            </a:r>
          </a:p>
          <a:p>
            <a:r>
              <a:rPr lang="en-GB" baseline="0" dirty="0" smtClean="0"/>
              <a:t>This not inserted, it is linked from YouTube, so you need to be connected to the internet for it to play.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F400-3008-4949-A8C0-51DCA2CAEC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05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2FFE7B-062C-4BC4-B949-5656020D8634}" type="slidenum">
              <a:rPr lang="en-GB" smtClean="0"/>
              <a:pPr eaLnBrk="1" hangingPunct="1"/>
              <a:t>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38723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5F64B2-C6E3-4C2F-AB45-08F5BE6C8E13}" type="slidenum">
              <a:rPr lang="en-GB" smtClean="0">
                <a:solidFill>
                  <a:prstClr val="black"/>
                </a:solidFill>
              </a:rPr>
              <a:pPr eaLnBrk="1" hangingPunct="1"/>
              <a:t>9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Divide the class into two teams to play this version of noughts and crosses (le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morpion</a:t>
            </a:r>
            <a:r>
              <a:rPr lang="en-GB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6880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8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5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437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04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41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28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95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78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40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16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7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192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1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80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23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84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53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14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45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92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72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6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200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39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55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04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37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39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83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38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65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0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4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200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48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03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60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74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8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4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8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18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23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05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18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8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6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4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lYqz2unHKc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microsoft.com/office/2007/relationships/media" Target="../media/media14.mp3"/><Relationship Id="rId18" Type="http://schemas.openxmlformats.org/officeDocument/2006/relationships/audio" Target="../media/media16.mp3"/><Relationship Id="rId3" Type="http://schemas.microsoft.com/office/2007/relationships/media" Target="../media/media9.mp3"/><Relationship Id="rId21" Type="http://schemas.openxmlformats.org/officeDocument/2006/relationships/image" Target="../media/image3.png"/><Relationship Id="rId7" Type="http://schemas.microsoft.com/office/2007/relationships/media" Target="../media/media11.mp3"/><Relationship Id="rId12" Type="http://schemas.openxmlformats.org/officeDocument/2006/relationships/audio" Target="../media/media13.mp3"/><Relationship Id="rId17" Type="http://schemas.microsoft.com/office/2007/relationships/media" Target="../media/media16.mp3"/><Relationship Id="rId2" Type="http://schemas.openxmlformats.org/officeDocument/2006/relationships/audio" Target="../media/media8.mp3"/><Relationship Id="rId16" Type="http://schemas.openxmlformats.org/officeDocument/2006/relationships/audio" Target="../media/media15.mp3"/><Relationship Id="rId20" Type="http://schemas.openxmlformats.org/officeDocument/2006/relationships/notesSlide" Target="../notesSlides/notesSlide13.xml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microsoft.com/office/2007/relationships/media" Target="../media/media13.mp3"/><Relationship Id="rId5" Type="http://schemas.microsoft.com/office/2007/relationships/media" Target="../media/media10.mp3"/><Relationship Id="rId15" Type="http://schemas.microsoft.com/office/2007/relationships/media" Target="../media/media15.mp3"/><Relationship Id="rId10" Type="http://schemas.openxmlformats.org/officeDocument/2006/relationships/audio" Target="../media/media12.mp3"/><Relationship Id="rId19" Type="http://schemas.openxmlformats.org/officeDocument/2006/relationships/slideLayout" Target="../slideLayouts/slideLayout40.xml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audio" Target="../media/media14.mp3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p3"/><Relationship Id="rId13" Type="http://schemas.microsoft.com/office/2007/relationships/media" Target="../media/media23.mp3"/><Relationship Id="rId18" Type="http://schemas.openxmlformats.org/officeDocument/2006/relationships/audio" Target="../media/media25.mp3"/><Relationship Id="rId3" Type="http://schemas.microsoft.com/office/2007/relationships/media" Target="../media/media18.mp3"/><Relationship Id="rId21" Type="http://schemas.openxmlformats.org/officeDocument/2006/relationships/image" Target="../media/image3.png"/><Relationship Id="rId7" Type="http://schemas.microsoft.com/office/2007/relationships/media" Target="../media/media20.mp3"/><Relationship Id="rId12" Type="http://schemas.openxmlformats.org/officeDocument/2006/relationships/audio" Target="../media/media22.mp3"/><Relationship Id="rId17" Type="http://schemas.microsoft.com/office/2007/relationships/media" Target="../media/media25.mp3"/><Relationship Id="rId2" Type="http://schemas.openxmlformats.org/officeDocument/2006/relationships/audio" Target="../media/media17.mp3"/><Relationship Id="rId16" Type="http://schemas.openxmlformats.org/officeDocument/2006/relationships/audio" Target="../media/media24.mp3"/><Relationship Id="rId20" Type="http://schemas.openxmlformats.org/officeDocument/2006/relationships/notesSlide" Target="../notesSlides/notesSlide14.xml"/><Relationship Id="rId1" Type="http://schemas.microsoft.com/office/2007/relationships/media" Target="../media/media17.mp3"/><Relationship Id="rId6" Type="http://schemas.openxmlformats.org/officeDocument/2006/relationships/audio" Target="../media/media19.mp3"/><Relationship Id="rId11" Type="http://schemas.microsoft.com/office/2007/relationships/media" Target="../media/media22.mp3"/><Relationship Id="rId5" Type="http://schemas.microsoft.com/office/2007/relationships/media" Target="../media/media19.mp3"/><Relationship Id="rId15" Type="http://schemas.microsoft.com/office/2007/relationships/media" Target="../media/media24.mp3"/><Relationship Id="rId10" Type="http://schemas.openxmlformats.org/officeDocument/2006/relationships/audio" Target="../media/media21.mp3"/><Relationship Id="rId19" Type="http://schemas.openxmlformats.org/officeDocument/2006/relationships/slideLayout" Target="../slideLayouts/slideLayout40.xml"/><Relationship Id="rId4" Type="http://schemas.openxmlformats.org/officeDocument/2006/relationships/audio" Target="../media/media18.mp3"/><Relationship Id="rId9" Type="http://schemas.microsoft.com/office/2007/relationships/media" Target="../media/media21.mp3"/><Relationship Id="rId14" Type="http://schemas.openxmlformats.org/officeDocument/2006/relationships/audio" Target="../media/media23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11" Type="http://schemas.openxmlformats.org/officeDocument/2006/relationships/image" Target="../media/image14.png"/><Relationship Id="rId5" Type="http://schemas.openxmlformats.org/officeDocument/2006/relationships/audio" Target="../media/audio13.wav"/><Relationship Id="rId10" Type="http://schemas.openxmlformats.org/officeDocument/2006/relationships/image" Target="../media/image13.png"/><Relationship Id="rId4" Type="http://schemas.openxmlformats.org/officeDocument/2006/relationships/audio" Target="../media/audio12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sEz58BblMY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0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037" y="1504352"/>
            <a:ext cx="83337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Aujourd’hui</a:t>
            </a: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6600" b="1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c’est</a:t>
            </a: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6600" b="1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mardi</a:t>
            </a: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b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12 </a:t>
            </a:r>
            <a:r>
              <a:rPr lang="en-GB" sz="6600" b="1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septembre</a:t>
            </a: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! </a:t>
            </a:r>
            <a:endParaRPr lang="en-GB" sz="6600" b="1" i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88374"/>
            <a:ext cx="8229600" cy="131709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Quelle</a:t>
            </a:r>
            <a:r>
              <a:rPr lang="en-GB" sz="4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4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est</a:t>
            </a:r>
            <a:r>
              <a:rPr lang="en-GB" sz="4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la date </a:t>
            </a:r>
            <a:r>
              <a:rPr lang="en-GB" sz="4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aujourd’hui</a:t>
            </a:r>
            <a:r>
              <a:rPr lang="en-GB" sz="6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?</a:t>
            </a:r>
            <a:endParaRPr lang="en-GB" sz="66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189983"/>
            <a:ext cx="25603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le jour = ?</a:t>
            </a:r>
            <a:endParaRPr lang="en-GB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537045"/>
            <a:ext cx="27693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 date = ?</a:t>
            </a:r>
            <a:endParaRPr lang="en-GB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76" y="5473578"/>
            <a:ext cx="24882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le 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mois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= ?</a:t>
            </a:r>
            <a:endParaRPr lang="en-GB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9862" y="6124168"/>
            <a:ext cx="33273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  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aujourd’hui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= ?</a:t>
            </a:r>
            <a:endParaRPr lang="en-GB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0" y="3574424"/>
            <a:ext cx="3960440" cy="1739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5039" y="3579253"/>
            <a:ext cx="2382746" cy="1902226"/>
          </a:xfrm>
          <a:prstGeom prst="rect">
            <a:avLst/>
          </a:prstGeom>
        </p:spPr>
      </p:pic>
      <p:pic>
        <p:nvPicPr>
          <p:cNvPr id="2" name="2.1_quelle_est_la_date_aujourdh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23257" y="542121"/>
            <a:ext cx="609600" cy="609600"/>
          </a:xfrm>
          <a:prstGeom prst="rect">
            <a:avLst/>
          </a:prstGeom>
        </p:spPr>
      </p:pic>
      <p:pic>
        <p:nvPicPr>
          <p:cNvPr id="3" name="2.1_la_da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44947" y="5448753"/>
            <a:ext cx="609600" cy="609600"/>
          </a:xfrm>
          <a:prstGeom prst="rect">
            <a:avLst/>
          </a:prstGeom>
        </p:spPr>
      </p:pic>
      <p:pic>
        <p:nvPicPr>
          <p:cNvPr id="4" name="2.1_le_jou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44947" y="6248400"/>
            <a:ext cx="609600" cy="609600"/>
          </a:xfrm>
          <a:prstGeom prst="rect">
            <a:avLst/>
          </a:prstGeom>
        </p:spPr>
      </p:pic>
      <p:pic>
        <p:nvPicPr>
          <p:cNvPr id="6" name="2.1_le_moi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51732" y="5402017"/>
            <a:ext cx="609600" cy="609600"/>
          </a:xfrm>
          <a:prstGeom prst="rect">
            <a:avLst/>
          </a:prstGeom>
        </p:spPr>
      </p:pic>
      <p:pic>
        <p:nvPicPr>
          <p:cNvPr id="8" name="2.1_aujourdhu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51732" y="6156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Group 2"/>
          <p:cNvGraphicFramePr>
            <a:graphicFrameLocks noGrp="1"/>
          </p:cNvGraphicFramePr>
          <p:nvPr/>
        </p:nvGraphicFramePr>
        <p:xfrm>
          <a:off x="323850" y="260350"/>
          <a:ext cx="8496300" cy="6337300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1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732240" y="2764081"/>
            <a:ext cx="14414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04248" y="4938599"/>
            <a:ext cx="13791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53283" y="692696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1042" y="2774538"/>
            <a:ext cx="14414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13780" y="4938599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28248" y="679557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60849" y="686306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87624" y="2764081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70345" y="4925517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359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Group 2"/>
          <p:cNvGraphicFramePr>
            <a:graphicFrameLocks noGrp="1"/>
          </p:cNvGraphicFramePr>
          <p:nvPr/>
        </p:nvGraphicFramePr>
        <p:xfrm>
          <a:off x="323850" y="260350"/>
          <a:ext cx="8496300" cy="6337300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1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45402" y="569320"/>
            <a:ext cx="14414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04248" y="2764081"/>
            <a:ext cx="13791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87624" y="486916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45402" y="4869160"/>
            <a:ext cx="14414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494116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71600" y="695581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46988" y="653165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15677" y="276408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18996" y="270253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560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lYqz2unHK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3612" y="661181"/>
            <a:ext cx="8403102" cy="47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4" name="Line 44"/>
          <p:cNvSpPr>
            <a:spLocks noChangeShapeType="1"/>
          </p:cNvSpPr>
          <p:nvPr/>
        </p:nvSpPr>
        <p:spPr bwMode="auto">
          <a:xfrm>
            <a:off x="4932363" y="549275"/>
            <a:ext cx="20875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45" name="Line 45"/>
          <p:cNvSpPr>
            <a:spLocks noChangeShapeType="1"/>
          </p:cNvSpPr>
          <p:nvPr/>
        </p:nvSpPr>
        <p:spPr bwMode="auto">
          <a:xfrm>
            <a:off x="4932363" y="1196975"/>
            <a:ext cx="2087562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46" name="Line 46"/>
          <p:cNvSpPr>
            <a:spLocks noChangeShapeType="1"/>
          </p:cNvSpPr>
          <p:nvPr/>
        </p:nvSpPr>
        <p:spPr bwMode="auto">
          <a:xfrm>
            <a:off x="4932363" y="1844675"/>
            <a:ext cx="2087562" cy="396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47" name="Line 47"/>
          <p:cNvSpPr>
            <a:spLocks noChangeShapeType="1"/>
          </p:cNvSpPr>
          <p:nvPr/>
        </p:nvSpPr>
        <p:spPr bwMode="auto">
          <a:xfrm>
            <a:off x="4859338" y="2492375"/>
            <a:ext cx="2160587" cy="396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48" name="Line 48"/>
          <p:cNvSpPr>
            <a:spLocks noChangeShapeType="1"/>
          </p:cNvSpPr>
          <p:nvPr/>
        </p:nvSpPr>
        <p:spPr bwMode="auto">
          <a:xfrm>
            <a:off x="4859338" y="3141663"/>
            <a:ext cx="2160587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49" name="Line 49"/>
          <p:cNvSpPr>
            <a:spLocks noChangeShapeType="1"/>
          </p:cNvSpPr>
          <p:nvPr/>
        </p:nvSpPr>
        <p:spPr bwMode="auto">
          <a:xfrm>
            <a:off x="4932363" y="3860800"/>
            <a:ext cx="20875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50" name="Line 50"/>
          <p:cNvSpPr>
            <a:spLocks noChangeShapeType="1"/>
          </p:cNvSpPr>
          <p:nvPr/>
        </p:nvSpPr>
        <p:spPr bwMode="auto">
          <a:xfrm flipV="1">
            <a:off x="4932363" y="620713"/>
            <a:ext cx="2087562" cy="388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51" name="Line 51"/>
          <p:cNvSpPr>
            <a:spLocks noChangeShapeType="1"/>
          </p:cNvSpPr>
          <p:nvPr/>
        </p:nvSpPr>
        <p:spPr bwMode="auto">
          <a:xfrm flipV="1">
            <a:off x="4859338" y="3213100"/>
            <a:ext cx="2160587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52" name="Line 52"/>
          <p:cNvSpPr>
            <a:spLocks noChangeShapeType="1"/>
          </p:cNvSpPr>
          <p:nvPr/>
        </p:nvSpPr>
        <p:spPr bwMode="auto">
          <a:xfrm flipV="1">
            <a:off x="4859338" y="2565400"/>
            <a:ext cx="2160587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 flipV="1">
            <a:off x="4859338" y="1341438"/>
            <a:ext cx="2160587" cy="518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108" y="2135098"/>
            <a:ext cx="3418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Tw Cen MT" panose="020B0602020104020603" pitchFamily="34" charset="0"/>
              </a:rPr>
              <a:t>Relie</a:t>
            </a:r>
            <a:r>
              <a:rPr lang="en-GB" sz="3600" dirty="0" smtClean="0">
                <a:latin typeface="Tw Cen MT" panose="020B0602020104020603" pitchFamily="34" charset="0"/>
              </a:rPr>
              <a:t> les </a:t>
            </a:r>
            <a:r>
              <a:rPr lang="en-GB" sz="3600" dirty="0" err="1" smtClean="0">
                <a:latin typeface="Tw Cen MT" panose="020B0602020104020603" pitchFamily="34" charset="0"/>
              </a:rPr>
              <a:t>chiffres</a:t>
            </a:r>
            <a:r>
              <a:rPr lang="en-GB" sz="3600" dirty="0" smtClean="0">
                <a:latin typeface="Tw Cen MT" panose="020B0602020104020603" pitchFamily="34" charset="0"/>
              </a:rPr>
              <a:t> et les mots!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9069" y="8761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13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27325" y="7317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50062" y="140926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15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21927" y="201513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50061" y="26592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17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31515" y="33475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18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31515" y="401054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19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82411" y="464869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77484" y="532459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21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67630" y="598109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22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4516" y="338266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w Cen MT" panose="020B0602020104020603" pitchFamily="34" charset="0"/>
              </a:rPr>
              <a:t>dix-</a:t>
            </a:r>
            <a:r>
              <a:rPr lang="en-GB" sz="2800" dirty="0" err="1" smtClean="0">
                <a:latin typeface="Tw Cen MT" panose="020B0602020104020603" pitchFamily="34" charset="0"/>
              </a:rPr>
              <a:t>neuf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74516" y="984652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vingt-deux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58925" y="1596231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treize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58926" y="2366030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</a:t>
            </a:r>
            <a:r>
              <a:rPr lang="en-GB" sz="2800" dirty="0" smtClean="0">
                <a:latin typeface="Tw Cen MT" panose="020B0602020104020603" pitchFamily="34" charset="0"/>
              </a:rPr>
              <a:t> et un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72994" y="2951490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72995" y="3608883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quatorze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72996" y="4312819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w Cen MT" panose="020B0602020104020603" pitchFamily="34" charset="0"/>
              </a:rPr>
              <a:t>dix-</a:t>
            </a:r>
            <a:r>
              <a:rPr lang="en-GB" sz="2800" dirty="0" err="1" smtClean="0">
                <a:latin typeface="Tw Cen MT" panose="020B0602020104020603" pitchFamily="34" charset="0"/>
              </a:rPr>
              <a:t>huit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72996" y="4994793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w Cen MT" panose="020B0602020104020603" pitchFamily="34" charset="0"/>
              </a:rPr>
              <a:t>dix-sept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72996" y="5616629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quinze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72997" y="6263015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w Cen MT" panose="020B0602020104020603" pitchFamily="34" charset="0"/>
              </a:rPr>
              <a:t>seize</a:t>
            </a:r>
            <a:endParaRPr lang="en-GB" sz="2800" dirty="0">
              <a:latin typeface="Tw Cen MT" panose="020B0602020104020603" pitchFamily="34" charset="0"/>
            </a:endParaRPr>
          </a:p>
        </p:txBody>
      </p:sp>
      <p:pic>
        <p:nvPicPr>
          <p:cNvPr id="5" name="2.5_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40377" y="825785"/>
            <a:ext cx="609600" cy="609600"/>
          </a:xfrm>
          <a:prstGeom prst="rect">
            <a:avLst/>
          </a:prstGeom>
        </p:spPr>
      </p:pic>
      <p:pic>
        <p:nvPicPr>
          <p:cNvPr id="6" name="2.5_1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24526" y="1566134"/>
            <a:ext cx="609600" cy="609600"/>
          </a:xfrm>
          <a:prstGeom prst="rect">
            <a:avLst/>
          </a:prstGeom>
        </p:spPr>
      </p:pic>
      <p:pic>
        <p:nvPicPr>
          <p:cNvPr id="7" name="2.5_1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05262" y="2306483"/>
            <a:ext cx="609600" cy="609600"/>
          </a:xfrm>
          <a:prstGeom prst="rect">
            <a:avLst/>
          </a:prstGeom>
        </p:spPr>
      </p:pic>
      <p:pic>
        <p:nvPicPr>
          <p:cNvPr id="8" name="2.5_1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40377" y="3030627"/>
            <a:ext cx="609600" cy="609600"/>
          </a:xfrm>
          <a:prstGeom prst="rect">
            <a:avLst/>
          </a:prstGeom>
        </p:spPr>
      </p:pic>
      <p:pic>
        <p:nvPicPr>
          <p:cNvPr id="9" name="2.5_18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41095" y="3703219"/>
            <a:ext cx="609600" cy="609600"/>
          </a:xfrm>
          <a:prstGeom prst="rect">
            <a:avLst/>
          </a:prstGeom>
        </p:spPr>
      </p:pic>
      <p:pic>
        <p:nvPicPr>
          <p:cNvPr id="10" name="2.5_19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41095" y="4472680"/>
            <a:ext cx="609600" cy="609600"/>
          </a:xfrm>
          <a:prstGeom prst="rect">
            <a:avLst/>
          </a:prstGeom>
        </p:spPr>
      </p:pic>
      <p:pic>
        <p:nvPicPr>
          <p:cNvPr id="11" name="2.5_20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41095" y="5185874"/>
            <a:ext cx="609600" cy="609600"/>
          </a:xfrm>
          <a:prstGeom prst="rect">
            <a:avLst/>
          </a:prstGeom>
        </p:spPr>
      </p:pic>
      <p:pic>
        <p:nvPicPr>
          <p:cNvPr id="12" name="2.13_21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05262" y="5840970"/>
            <a:ext cx="609600" cy="609600"/>
          </a:xfrm>
          <a:prstGeom prst="rect">
            <a:avLst/>
          </a:prstGeom>
        </p:spPr>
      </p:pic>
      <p:pic>
        <p:nvPicPr>
          <p:cNvPr id="13" name="2.5_22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41095" y="6554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1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1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3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2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2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1244" grpId="0" animBg="1"/>
      <p:bldP spid="51245" grpId="0" animBg="1"/>
      <p:bldP spid="51246" grpId="0" animBg="1"/>
      <p:bldP spid="51247" grpId="0" animBg="1"/>
      <p:bldP spid="51248" grpId="0" animBg="1"/>
      <p:bldP spid="51249" grpId="0" animBg="1"/>
      <p:bldP spid="51250" grpId="0" animBg="1"/>
      <p:bldP spid="51251" grpId="0" animBg="1"/>
      <p:bldP spid="51252" grpId="0" animBg="1"/>
      <p:bldP spid="512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8" name="Line 34"/>
          <p:cNvSpPr>
            <a:spLocks noChangeShapeType="1"/>
          </p:cNvSpPr>
          <p:nvPr/>
        </p:nvSpPr>
        <p:spPr bwMode="auto">
          <a:xfrm>
            <a:off x="5003800" y="908050"/>
            <a:ext cx="2016125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 flipV="1">
            <a:off x="5003800" y="981075"/>
            <a:ext cx="20161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>
            <a:off x="5003800" y="2276475"/>
            <a:ext cx="2016125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 flipV="1">
            <a:off x="5003800" y="2349500"/>
            <a:ext cx="20161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 flipV="1">
            <a:off x="5003800" y="2997200"/>
            <a:ext cx="20161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263" name="Line 39"/>
          <p:cNvSpPr>
            <a:spLocks noChangeShapeType="1"/>
          </p:cNvSpPr>
          <p:nvPr/>
        </p:nvSpPr>
        <p:spPr bwMode="auto">
          <a:xfrm>
            <a:off x="5003800" y="4221163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>
            <a:off x="5003800" y="4941888"/>
            <a:ext cx="20161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 flipV="1">
            <a:off x="4932363" y="1700213"/>
            <a:ext cx="2087562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 flipV="1">
            <a:off x="5003800" y="3644900"/>
            <a:ext cx="2016125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7108" y="2135098"/>
            <a:ext cx="3418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Tw Cen MT" panose="020B0602020104020603" pitchFamily="34" charset="0"/>
              </a:rPr>
              <a:t>Relie</a:t>
            </a:r>
            <a:r>
              <a:rPr lang="en-GB" sz="3600" dirty="0" smtClean="0">
                <a:latin typeface="Tw Cen MT" panose="020B0602020104020603" pitchFamily="34" charset="0"/>
              </a:rPr>
              <a:t> les </a:t>
            </a:r>
            <a:r>
              <a:rPr lang="en-GB" sz="3600" dirty="0" err="1" smtClean="0">
                <a:latin typeface="Tw Cen MT" panose="020B0602020104020603" pitchFamily="34" charset="0"/>
              </a:rPr>
              <a:t>chiffres</a:t>
            </a:r>
            <a:r>
              <a:rPr lang="en-GB" sz="3600" dirty="0" smtClean="0">
                <a:latin typeface="Tw Cen MT" panose="020B0602020104020603" pitchFamily="34" charset="0"/>
              </a:rPr>
              <a:t> et les mots!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9036" y="44638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57292" y="109047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80029" y="176804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51894" y="23739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80028" y="30180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61482" y="370631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61482" y="436932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12378" y="500746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07451" y="568336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19925" y="719465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vingt-quatre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9925" y="1365851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trente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04334" y="1977430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</a:t>
            </a:r>
            <a:r>
              <a:rPr lang="en-GB" sz="2800" dirty="0" smtClean="0">
                <a:latin typeface="Tw Cen MT" panose="020B0602020104020603" pitchFamily="34" charset="0"/>
              </a:rPr>
              <a:t>-six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04335" y="2747229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</a:t>
            </a:r>
            <a:r>
              <a:rPr lang="en-GB" sz="2800" dirty="0" smtClean="0">
                <a:latin typeface="Tw Cen MT" panose="020B0602020104020603" pitchFamily="34" charset="0"/>
              </a:rPr>
              <a:t>-sept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18403" y="3332689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trente</a:t>
            </a:r>
            <a:r>
              <a:rPr lang="en-GB" sz="2800" dirty="0" smtClean="0">
                <a:latin typeface="Tw Cen MT" panose="020B0602020104020603" pitchFamily="34" charset="0"/>
              </a:rPr>
              <a:t> et un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18404" y="3990082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</a:t>
            </a:r>
            <a:r>
              <a:rPr lang="en-GB" sz="2800" dirty="0" smtClean="0">
                <a:latin typeface="Tw Cen MT" panose="020B0602020104020603" pitchFamily="34" charset="0"/>
              </a:rPr>
              <a:t>-trois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18405" y="4694018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</a:t>
            </a:r>
            <a:r>
              <a:rPr lang="en-GB" sz="2800" dirty="0" smtClean="0">
                <a:latin typeface="Tw Cen MT" panose="020B0602020104020603" pitchFamily="34" charset="0"/>
              </a:rPr>
              <a:t>-cinq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18405" y="5375992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vingt-neuf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18405" y="5997828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vingt-huit</a:t>
            </a:r>
            <a:endParaRPr lang="en-GB" sz="2800" dirty="0">
              <a:latin typeface="Tw Cen MT" panose="020B0602020104020603" pitchFamily="34" charset="0"/>
            </a:endParaRPr>
          </a:p>
        </p:txBody>
      </p:sp>
      <p:pic>
        <p:nvPicPr>
          <p:cNvPr id="2" name="2.14_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66503" y="182482"/>
            <a:ext cx="609600" cy="609600"/>
          </a:xfrm>
          <a:prstGeom prst="rect">
            <a:avLst/>
          </a:prstGeom>
        </p:spPr>
      </p:pic>
      <p:pic>
        <p:nvPicPr>
          <p:cNvPr id="3" name="2.14_2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88959" y="908050"/>
            <a:ext cx="609600" cy="609600"/>
          </a:xfrm>
          <a:prstGeom prst="rect">
            <a:avLst/>
          </a:prstGeom>
        </p:spPr>
      </p:pic>
      <p:pic>
        <p:nvPicPr>
          <p:cNvPr id="4" name="2.14_2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66503" y="1672630"/>
            <a:ext cx="609600" cy="609600"/>
          </a:xfrm>
          <a:prstGeom prst="rect">
            <a:avLst/>
          </a:prstGeom>
        </p:spPr>
      </p:pic>
      <p:pic>
        <p:nvPicPr>
          <p:cNvPr id="6" name="2.15_2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47890" y="2497881"/>
            <a:ext cx="609600" cy="609600"/>
          </a:xfrm>
          <a:prstGeom prst="rect">
            <a:avLst/>
          </a:prstGeom>
        </p:spPr>
      </p:pic>
      <p:pic>
        <p:nvPicPr>
          <p:cNvPr id="7" name="2.15_2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57033" y="3285331"/>
            <a:ext cx="609600" cy="609600"/>
          </a:xfrm>
          <a:prstGeom prst="rect">
            <a:avLst/>
          </a:prstGeom>
        </p:spPr>
      </p:pic>
      <p:pic>
        <p:nvPicPr>
          <p:cNvPr id="8" name="2.15_2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55364" y="4020043"/>
            <a:ext cx="609600" cy="609600"/>
          </a:xfrm>
          <a:prstGeom prst="rect">
            <a:avLst/>
          </a:prstGeom>
        </p:spPr>
      </p:pic>
      <p:pic>
        <p:nvPicPr>
          <p:cNvPr id="9" name="2.15_29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47890" y="4754755"/>
            <a:ext cx="609600" cy="609600"/>
          </a:xfrm>
          <a:prstGeom prst="rect">
            <a:avLst/>
          </a:prstGeom>
        </p:spPr>
      </p:pic>
      <p:pic>
        <p:nvPicPr>
          <p:cNvPr id="10" name="2.15_30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47890" y="5469131"/>
            <a:ext cx="609600" cy="609600"/>
          </a:xfrm>
          <a:prstGeom prst="rect">
            <a:avLst/>
          </a:prstGeom>
        </p:spPr>
      </p:pic>
      <p:pic>
        <p:nvPicPr>
          <p:cNvPr id="11" name="2.15_3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88959" y="6301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3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9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3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2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52258" grpId="0" animBg="1"/>
      <p:bldP spid="52259" grpId="0" animBg="1"/>
      <p:bldP spid="52260" grpId="0" animBg="1"/>
      <p:bldP spid="52261" grpId="0" animBg="1"/>
      <p:bldP spid="52262" grpId="0" animBg="1"/>
      <p:bldP spid="52263" grpId="0" animBg="1"/>
      <p:bldP spid="52264" grpId="0" animBg="1"/>
      <p:bldP spid="52265" grpId="0" animBg="1"/>
      <p:bldP spid="522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697" y="235131"/>
            <a:ext cx="10266749" cy="67589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7123" y="909269"/>
            <a:ext cx="74769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Comptine des couleurs</a:t>
            </a:r>
          </a:p>
          <a:p>
            <a:pPr algn="ctr"/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L'arc en ciel est en fête</a:t>
            </a:r>
            <a:b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Car il porte sur sa tête</a:t>
            </a:r>
            <a:b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Un nœud de toutes les couleurs</a:t>
            </a:r>
            <a:b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Comme celui de ma petit</a:t>
            </a:r>
            <a:r>
              <a:rPr lang="fr-FR" sz="3600" dirty="0">
                <a:solidFill>
                  <a:srgbClr val="000000"/>
                </a:solidFill>
                <a:latin typeface="Tw Cen MT" panose="020B0602020104020603" pitchFamily="34" charset="0"/>
              </a:rPr>
              <a:t>e</a:t>
            </a:r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sœur</a:t>
            </a:r>
            <a:b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Violet, indigo</a:t>
            </a:r>
            <a:b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Bleu, vert, jaune, orange et rouge</a:t>
            </a:r>
            <a:b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L'arc en ciel est en fête,</a:t>
            </a:r>
            <a:b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Les couleurs sont sur sa tête.</a:t>
            </a:r>
            <a:endParaRPr lang="fr-FR" sz="3600" b="0" i="0" dirty="0">
              <a:solidFill>
                <a:srgbClr val="000000"/>
              </a:solidFill>
              <a:effectLst/>
              <a:latin typeface="Tw Cen MT" panose="020B0602020104020603" pitchFamily="34" charset="0"/>
            </a:endParaRPr>
          </a:p>
        </p:txBody>
      </p:sp>
      <p:pic>
        <p:nvPicPr>
          <p:cNvPr id="4" name="2.15_compt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323" y="235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8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46201" y="3047999"/>
            <a:ext cx="948267" cy="381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5495" y="552253"/>
            <a:ext cx="80278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latin typeface="Tw Cen MT" panose="020B0602020104020603" pitchFamily="34" charset="0"/>
              </a:rPr>
              <a:t>Lundi</a:t>
            </a:r>
            <a:r>
              <a:rPr lang="fr-FR" sz="3200" dirty="0" smtClean="0">
                <a:latin typeface="Tw Cen MT" panose="020B0602020104020603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gris</a:t>
            </a:r>
            <a:r>
              <a:rPr lang="fr-FR" sz="3200" dirty="0" smtClean="0">
                <a:latin typeface="Tw Cen MT" panose="020B0602020104020603" pitchFamily="34" charset="0"/>
              </a:rPr>
              <a:t>, c’est reparti </a:t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1" dirty="0" smtClean="0">
                <a:latin typeface="Tw Cen MT" panose="020B0602020104020603" pitchFamily="34" charset="0"/>
              </a:rPr>
              <a:t>Mardi</a:t>
            </a:r>
            <a:r>
              <a:rPr lang="fr-FR" sz="3200" dirty="0" smtClean="0">
                <a:latin typeface="Tw Cen MT" panose="020B0602020104020603" pitchFamily="34" charset="0"/>
              </a:rPr>
              <a:t> </a:t>
            </a:r>
            <a:r>
              <a:rPr lang="fr-FR" sz="32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bleu</a:t>
            </a:r>
            <a:r>
              <a:rPr lang="fr-FR" sz="3200" dirty="0" smtClean="0">
                <a:latin typeface="Tw Cen MT" panose="020B0602020104020603" pitchFamily="34" charset="0"/>
              </a:rPr>
              <a:t> ouvre les yeux </a:t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1" dirty="0" smtClean="0">
                <a:latin typeface="Tw Cen MT" panose="020B0602020104020603" pitchFamily="34" charset="0"/>
              </a:rPr>
              <a:t>Mercredi </a:t>
            </a:r>
            <a:r>
              <a:rPr lang="fr-FR" sz="3200" b="1" dirty="0" smtClean="0">
                <a:solidFill>
                  <a:srgbClr val="FF0066"/>
                </a:solidFill>
                <a:latin typeface="Tw Cen MT" panose="020B0602020104020603" pitchFamily="34" charset="0"/>
              </a:rPr>
              <a:t>rose</a:t>
            </a:r>
            <a:r>
              <a:rPr lang="fr-FR" sz="3200" dirty="0" smtClean="0">
                <a:latin typeface="Tw Cen MT" panose="020B0602020104020603" pitchFamily="34" charset="0"/>
              </a:rPr>
              <a:t>, on se repose </a:t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1" dirty="0" smtClean="0">
                <a:latin typeface="Tw Cen MT" panose="020B0602020104020603" pitchFamily="34" charset="0"/>
              </a:rPr>
              <a:t>Jeudi</a:t>
            </a:r>
            <a:r>
              <a:rPr lang="fr-FR" sz="3200" dirty="0" smtClean="0">
                <a:latin typeface="Tw Cen MT" panose="020B0602020104020603" pitchFamily="34" charset="0"/>
              </a:rPr>
              <a:t> </a:t>
            </a:r>
            <a:r>
              <a:rPr lang="fr-FR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blanc</a:t>
            </a:r>
            <a:r>
              <a:rPr lang="fr-FR" sz="3200" dirty="0" smtClean="0">
                <a:latin typeface="Tw Cen MT" panose="020B0602020104020603" pitchFamily="34" charset="0"/>
              </a:rPr>
              <a:t>, tout le monde est content </a:t>
            </a:r>
          </a:p>
          <a:p>
            <a:pPr>
              <a:lnSpc>
                <a:spcPct val="150000"/>
              </a:lnSpc>
            </a:pPr>
            <a:r>
              <a:rPr lang="fr-FR" sz="3200" b="1" dirty="0" smtClean="0">
                <a:latin typeface="Tw Cen MT" panose="020B0602020104020603" pitchFamily="34" charset="0"/>
              </a:rPr>
              <a:t>Vendredi</a:t>
            </a:r>
            <a:r>
              <a:rPr lang="fr-FR" sz="32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 vert </a:t>
            </a:r>
            <a:r>
              <a:rPr lang="fr-FR" sz="3200" dirty="0" smtClean="0">
                <a:latin typeface="Tw Cen MT" panose="020B0602020104020603" pitchFamily="34" charset="0"/>
              </a:rPr>
              <a:t>saute à l’envers </a:t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1" dirty="0" smtClean="0">
                <a:latin typeface="Tw Cen MT" panose="020B0602020104020603" pitchFamily="34" charset="0"/>
              </a:rPr>
              <a:t>Samedi</a:t>
            </a:r>
            <a:r>
              <a:rPr lang="fr-FR" sz="3200" dirty="0" smtClean="0">
                <a:latin typeface="Tw Cen MT" panose="020B0602020104020603" pitchFamily="34" charset="0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rouge</a:t>
            </a:r>
            <a:r>
              <a:rPr lang="fr-FR" sz="3200" dirty="0" smtClean="0">
                <a:latin typeface="Tw Cen MT" panose="020B0602020104020603" pitchFamily="34" charset="0"/>
              </a:rPr>
              <a:t>, rien ne bouge </a:t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1" dirty="0" smtClean="0">
                <a:latin typeface="Tw Cen MT" panose="020B0602020104020603" pitchFamily="34" charset="0"/>
              </a:rPr>
              <a:t>Dimanche</a:t>
            </a:r>
            <a:r>
              <a:rPr lang="fr-FR" sz="3200" dirty="0" smtClean="0">
                <a:latin typeface="Tw Cen MT" panose="020B0602020104020603" pitchFamily="34" charset="0"/>
              </a:rPr>
              <a:t> </a:t>
            </a:r>
            <a:r>
              <a:rPr lang="fr-FR" sz="32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violet</a:t>
            </a:r>
            <a:r>
              <a:rPr lang="fr-FR" sz="3200" dirty="0" smtClean="0">
                <a:latin typeface="Tw Cen MT" panose="020B0602020104020603" pitchFamily="34" charset="0"/>
              </a:rPr>
              <a:t>, fais ce qu’il te plaît</a:t>
            </a:r>
            <a:endParaRPr lang="fr-FR" sz="3200" dirty="0">
              <a:latin typeface="Tw Cen MT" panose="020B0602020104020603" pitchFamily="34" charset="0"/>
            </a:endParaRPr>
          </a:p>
        </p:txBody>
      </p:sp>
      <p:pic>
        <p:nvPicPr>
          <p:cNvPr id="3" name="Lundi gr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0189" y="247453"/>
            <a:ext cx="609600" cy="609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052424"/>
              </p:ext>
            </p:extLst>
          </p:nvPr>
        </p:nvGraphicFramePr>
        <p:xfrm>
          <a:off x="6620445" y="1402079"/>
          <a:ext cx="2284405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4405"/>
              </a:tblGrid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lundi</a:t>
                      </a:r>
                      <a:endParaRPr lang="en-GB" sz="32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mardi</a:t>
                      </a:r>
                      <a:endParaRPr lang="en-GB" sz="3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mercredi</a:t>
                      </a:r>
                      <a:r>
                        <a:rPr lang="en-GB" sz="3200" b="1" dirty="0" smtClean="0"/>
                        <a:t> </a:t>
                      </a:r>
                      <a:endParaRPr lang="en-GB" sz="3200" b="1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jeudi</a:t>
                      </a:r>
                      <a:endParaRPr lang="en-GB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vendredi</a:t>
                      </a:r>
                      <a:endParaRPr lang="en-GB" sz="3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samedi</a:t>
                      </a:r>
                      <a:endParaRPr lang="en-GB" sz="3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dimanche</a:t>
                      </a:r>
                      <a:endParaRPr lang="en-GB" sz="32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7" y="1506307"/>
            <a:ext cx="2024964" cy="1922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1" y="910307"/>
            <a:ext cx="1718081" cy="1626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5" y="3183742"/>
            <a:ext cx="2411140" cy="1849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1" y="-29712"/>
            <a:ext cx="2054145" cy="1944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2" y="4306304"/>
            <a:ext cx="3413672" cy="2546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3" y="3739125"/>
            <a:ext cx="2211772" cy="2093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4" y="2272933"/>
            <a:ext cx="1923970" cy="205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4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266" y="733925"/>
            <a:ext cx="67595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Il y a sept jours, </a:t>
            </a:r>
            <a:r>
              <a:rPr lang="fr-FR" sz="3200" dirty="0" smtClean="0">
                <a:latin typeface="Tw Cen MT" panose="020B0602020104020603" pitchFamily="34" charset="0"/>
              </a:rPr>
              <a:t/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il y a sept jours, </a:t>
            </a:r>
            <a:r>
              <a:rPr lang="fr-FR" sz="3200" dirty="0" smtClean="0">
                <a:latin typeface="Tw Cen MT" panose="020B0602020104020603" pitchFamily="34" charset="0"/>
              </a:rPr>
              <a:t/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il y a sept jours par semaine: </a:t>
            </a:r>
            <a:r>
              <a:rPr lang="fr-FR" sz="3200" dirty="0" smtClean="0">
                <a:latin typeface="Tw Cen MT" panose="020B0602020104020603" pitchFamily="34" charset="0"/>
              </a:rPr>
              <a:t/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lundi </a:t>
            </a:r>
            <a:r>
              <a:rPr lang="fr-FR" sz="3200" dirty="0" smtClean="0">
                <a:latin typeface="Tw Cen MT" panose="020B0602020104020603" pitchFamily="34" charset="0"/>
              </a:rPr>
              <a:t/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mardi </a:t>
            </a:r>
            <a:r>
              <a:rPr lang="fr-FR" sz="3200" dirty="0" smtClean="0">
                <a:latin typeface="Tw Cen MT" panose="020B0602020104020603" pitchFamily="34" charset="0"/>
              </a:rPr>
              <a:t/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mercredi </a:t>
            </a:r>
            <a:r>
              <a:rPr lang="fr-FR" sz="3200" dirty="0" smtClean="0">
                <a:latin typeface="Tw Cen MT" panose="020B0602020104020603" pitchFamily="34" charset="0"/>
              </a:rPr>
              <a:t/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jeudi </a:t>
            </a:r>
            <a:r>
              <a:rPr lang="fr-FR" sz="3200" dirty="0" smtClean="0">
                <a:latin typeface="Tw Cen MT" panose="020B0602020104020603" pitchFamily="34" charset="0"/>
              </a:rPr>
              <a:t/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vendredi </a:t>
            </a:r>
            <a:r>
              <a:rPr lang="fr-FR" sz="3200" dirty="0" smtClean="0">
                <a:latin typeface="Tw Cen MT" panose="020B0602020104020603" pitchFamily="34" charset="0"/>
              </a:rPr>
              <a:t/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samedi</a:t>
            </a:r>
            <a:b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dimanche </a:t>
            </a:r>
            <a:endParaRPr lang="en-GB" sz="3200" dirty="0">
              <a:latin typeface="Tw Cen MT" panose="020B0602020104020603" pitchFamily="34" charset="0"/>
            </a:endParaRPr>
          </a:p>
        </p:txBody>
      </p:sp>
      <p:pic>
        <p:nvPicPr>
          <p:cNvPr id="3" name="Il_y_a_sept_j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54983" y="250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512" y="680567"/>
            <a:ext cx="1657826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7502" y="698823"/>
            <a:ext cx="16578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n-US" sz="9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US" sz="9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5429" y="620365"/>
            <a:ext cx="16578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0312" y="698823"/>
            <a:ext cx="11240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933FF"/>
                </a:solidFill>
                <a:latin typeface="Comic Sans MS" panose="030F0702030302020204" pitchFamily="66" charset="0"/>
              </a:rPr>
              <a:t>4</a:t>
            </a:r>
            <a:endParaRPr lang="en-US" sz="1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9933FF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620" y="2422083"/>
            <a:ext cx="11240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1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33CC3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7502" y="2539431"/>
            <a:ext cx="11240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6</a:t>
            </a:r>
            <a:endParaRPr lang="en-US" sz="1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7458" y="2556689"/>
            <a:ext cx="11240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1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6646" y="4374341"/>
            <a:ext cx="118310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E25E3"/>
                </a:solidFill>
                <a:latin typeface="Comic Sans MS" panose="030F0702030302020204" pitchFamily="66" charset="0"/>
              </a:rPr>
              <a:t>8</a:t>
            </a:r>
            <a:endParaRPr lang="en-US" sz="1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2E25E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4835" y="4365104"/>
            <a:ext cx="11240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2000" b="1" dirty="0">
                <a:ln/>
                <a:solidFill>
                  <a:srgbClr val="FFC000"/>
                </a:solidFill>
                <a:latin typeface="Comic Sans MS" panose="030F0702030302020204" pitchFamily="66" charset="0"/>
              </a:rPr>
              <a:t>9</a:t>
            </a:r>
            <a:endParaRPr lang="en-US" sz="12000" b="1" cap="none" spc="0" dirty="0">
              <a:ln/>
              <a:solidFill>
                <a:srgbClr val="FFC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0915" y="4221088"/>
            <a:ext cx="206338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10</a:t>
            </a:r>
            <a:endParaRPr lang="en-US" sz="1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2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.2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.2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2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3.2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3.2_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3.2_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3.2_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3.2_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3.2_1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87624" y="332656"/>
            <a:ext cx="206338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sz="1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4048" y="332656"/>
            <a:ext cx="20633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90099"/>
                </a:solidFill>
                <a:latin typeface="Comic Sans MS" panose="030F0702030302020204" pitchFamily="66" charset="0"/>
              </a:rPr>
              <a:t>12</a:t>
            </a:r>
            <a:endParaRPr lang="en-US" sz="1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990099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0477" y="2492896"/>
            <a:ext cx="1652159" cy="1249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5674" y="2148442"/>
            <a:ext cx="2060627" cy="19386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827" y="4509120"/>
            <a:ext cx="1694835" cy="12558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4401" y="4869160"/>
            <a:ext cx="1646063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9_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.9_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5_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.5_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.5_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67017" y="595628"/>
            <a:ext cx="20633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17</a:t>
            </a:r>
            <a:endParaRPr lang="en-US" sz="1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0217" y="1196752"/>
            <a:ext cx="27308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E25E3"/>
                </a:solidFill>
                <a:latin typeface="Comic Sans MS" panose="030F0702030302020204" pitchFamily="66" charset="0"/>
              </a:rPr>
              <a:t>18</a:t>
            </a:r>
            <a:endParaRPr lang="en-US" sz="1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2E25E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7704" y="3135744"/>
            <a:ext cx="20633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2000" b="1" dirty="0" smtClean="0">
                <a:ln/>
                <a:solidFill>
                  <a:srgbClr val="FFC000"/>
                </a:solidFill>
                <a:latin typeface="Comic Sans MS" panose="030F0702030302020204" pitchFamily="66" charset="0"/>
              </a:rPr>
              <a:t>19</a:t>
            </a:r>
            <a:endParaRPr lang="en-US" sz="12000" b="1" cap="none" spc="0" dirty="0">
              <a:ln/>
              <a:solidFill>
                <a:srgbClr val="FFC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93949" y="4525578"/>
            <a:ext cx="20633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r>
              <a:rPr lang="en-US" sz="1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0</a:t>
            </a:r>
            <a:endParaRPr lang="en-US" sz="1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.5_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5_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5_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.5_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sEz58BblM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655" y="872197"/>
            <a:ext cx="8678203" cy="48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00px-Jogo_da_velha_-_tic_tac_to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12290"/>
            <a:ext cx="381635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>
            <a:hlinkClick r:id="" action="ppaction://noaction">
              <a:snd r:embed="rId4" name="tres_en_raya.wav"/>
            </a:hlinkClick>
          </p:cNvPr>
          <p:cNvSpPr txBox="1">
            <a:spLocks noChangeArrowheads="1"/>
          </p:cNvSpPr>
          <p:nvPr/>
        </p:nvSpPr>
        <p:spPr bwMode="auto">
          <a:xfrm>
            <a:off x="1151731" y="501747"/>
            <a:ext cx="70564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000" dirty="0" smtClean="0">
                <a:latin typeface="Tw Cen MT" panose="020B0602020104020603" pitchFamily="34" charset="0"/>
              </a:rPr>
              <a:t>Le </a:t>
            </a:r>
            <a:r>
              <a:rPr lang="en-GB" sz="6000" dirty="0" err="1" smtClean="0">
                <a:latin typeface="Tw Cen MT" panose="020B0602020104020603" pitchFamily="34" charset="0"/>
              </a:rPr>
              <a:t>morpion</a:t>
            </a:r>
            <a:endParaRPr lang="en-GB" sz="6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Group 2"/>
          <p:cNvGraphicFramePr>
            <a:graphicFrameLocks noGrp="1"/>
          </p:cNvGraphicFramePr>
          <p:nvPr/>
        </p:nvGraphicFramePr>
        <p:xfrm>
          <a:off x="323850" y="260350"/>
          <a:ext cx="8496300" cy="6337300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1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79912" y="2780928"/>
            <a:ext cx="14414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30722" y="692696"/>
            <a:ext cx="13791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25230" y="692696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22108" y="686306"/>
            <a:ext cx="14414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47938" y="277453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13780" y="278092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92625" y="494116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87624" y="494116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287348" y="494116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304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452</Words>
  <Application>Microsoft Office PowerPoint</Application>
  <PresentationFormat>On-screen Show (4:3)</PresentationFormat>
  <Paragraphs>132</Paragraphs>
  <Slides>15</Slides>
  <Notes>14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Tw Cen MT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Study</cp:lastModifiedBy>
  <cp:revision>23</cp:revision>
  <dcterms:created xsi:type="dcterms:W3CDTF">2018-05-16T14:48:31Z</dcterms:created>
  <dcterms:modified xsi:type="dcterms:W3CDTF">2018-09-14T13:05:25Z</dcterms:modified>
</cp:coreProperties>
</file>