
<file path=[Content_Types].xml><?xml version="1.0" encoding="utf-8"?>
<Types xmlns="http://schemas.openxmlformats.org/package/2006/content-types">
  <Default Extension="png" ContentType="image/png"/>
  <Default Extension="m4a" ContentType="audio/mp4"/>
  <Default Extension="WMA" ContentType="audio/x-ms-wma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</p:sldMasterIdLst>
  <p:notesMasterIdLst>
    <p:notesMasterId r:id="rId20"/>
  </p:notesMasterIdLst>
  <p:sldIdLst>
    <p:sldId id="258" r:id="rId5"/>
    <p:sldId id="257" r:id="rId6"/>
    <p:sldId id="273" r:id="rId7"/>
    <p:sldId id="259" r:id="rId8"/>
    <p:sldId id="260" r:id="rId9"/>
    <p:sldId id="261" r:id="rId10"/>
    <p:sldId id="262" r:id="rId11"/>
    <p:sldId id="263" r:id="rId12"/>
    <p:sldId id="270" r:id="rId13"/>
    <p:sldId id="268" r:id="rId14"/>
    <p:sldId id="269" r:id="rId15"/>
    <p:sldId id="267" r:id="rId16"/>
    <p:sldId id="271" r:id="rId17"/>
    <p:sldId id="272" r:id="rId18"/>
    <p:sldId id="274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66398" autoAdjust="0"/>
  </p:normalViewPr>
  <p:slideViewPr>
    <p:cSldViewPr snapToGrid="0">
      <p:cViewPr varScale="1">
        <p:scale>
          <a:sx n="73" d="100"/>
          <a:sy n="73" d="100"/>
        </p:scale>
        <p:origin x="2592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BCA2C0-ED05-4C53-AFC6-97A3741C34D4}" type="datetimeFigureOut">
              <a:rPr lang="en-GB" smtClean="0"/>
              <a:t>14/09/2018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54F400-3008-4949-A8C0-51DCA2CAEC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15693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Pupils would</a:t>
            </a:r>
            <a:r>
              <a:rPr lang="en-GB" baseline="0" dirty="0" smtClean="0"/>
              <a:t> have learnt  the days of the week in Year 3. </a:t>
            </a:r>
            <a:r>
              <a:rPr lang="en-GB" dirty="0" smtClean="0"/>
              <a:t>This will help remind them of the days of the week, keep working the numbers and help them remember some essential vocabulary e.g. day / month etc.</a:t>
            </a:r>
            <a:br>
              <a:rPr lang="en-GB" dirty="0" smtClean="0"/>
            </a:br>
            <a:r>
              <a:rPr lang="en-GB" dirty="0" smtClean="0"/>
              <a:t>They don’t know the months yet formally, but they are about to learn them this term, so keeping the date routine like this each lesson this year</a:t>
            </a:r>
            <a:r>
              <a:rPr lang="en-GB" baseline="0" dirty="0" smtClean="0"/>
              <a:t> will be very useful. </a:t>
            </a:r>
            <a:br>
              <a:rPr lang="en-GB" baseline="0" dirty="0" smtClean="0"/>
            </a:br>
            <a:r>
              <a:rPr lang="en-GB" baseline="0" dirty="0" smtClean="0"/>
              <a:t>This slide can be adapted obviously to fit the day of the week / month.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C3844B-2CB7-4CA0-B674-AF4465999D83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59241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15F64B2-C6E3-4C2F-AB45-08F5BE6C8E13}" type="slidenum">
              <a:rPr lang="en-GB" smtClean="0">
                <a:solidFill>
                  <a:prstClr val="black"/>
                </a:solidFill>
              </a:rPr>
              <a:pPr eaLnBrk="1" hangingPunct="1"/>
              <a:t>11</a:t>
            </a:fld>
            <a:endParaRPr lang="en-GB" smtClean="0">
              <a:solidFill>
                <a:prstClr val="black"/>
              </a:solidFill>
            </a:endParaRPr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GB" dirty="0" smtClean="0"/>
              <a:t>Divide the class into two teams to play this version of noughts and crosses (le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morpion</a:t>
            </a:r>
            <a:r>
              <a:rPr lang="en-GB" dirty="0" smtClean="0"/>
              <a:t>). </a:t>
            </a:r>
          </a:p>
        </p:txBody>
      </p:sp>
    </p:spTree>
    <p:extLst>
      <p:ext uri="{BB962C8B-B14F-4D97-AF65-F5344CB8AC3E}">
        <p14:creationId xmlns:p14="http://schemas.microsoft.com/office/powerpoint/2010/main" val="25755457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The</a:t>
            </a:r>
            <a:r>
              <a:rPr lang="en-GB" baseline="0" dirty="0" smtClean="0"/>
              <a:t> children are only learning numbers to 31 but could watch and listen to the rest of the video to see the pattern.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C3844B-2CB7-4CA0-B674-AF4465999D83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55911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EBFB9DD-2867-4E18-A22B-85EEF731611D}" type="slidenum">
              <a:rPr lang="en-GB">
                <a:solidFill>
                  <a:prstClr val="black"/>
                </a:solidFill>
              </a:rPr>
              <a:pPr/>
              <a:t>13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Pupils </a:t>
            </a:r>
            <a:r>
              <a:rPr lang="en-GB" dirty="0"/>
              <a:t>should find the correct spelling of each number. </a:t>
            </a:r>
            <a:r>
              <a:rPr lang="en-GB" dirty="0" smtClean="0"/>
              <a:t>Click </a:t>
            </a:r>
            <a:r>
              <a:rPr lang="en-GB" dirty="0"/>
              <a:t>to reveal the arrows linking number to word. These are the numbers 13-22. 23-31 is on the next slide.</a:t>
            </a:r>
          </a:p>
        </p:txBody>
      </p:sp>
    </p:spTree>
    <p:extLst>
      <p:ext uri="{BB962C8B-B14F-4D97-AF65-F5344CB8AC3E}">
        <p14:creationId xmlns:p14="http://schemas.microsoft.com/office/powerpoint/2010/main" val="57689009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3ECD455-88A5-4D63-8517-3E646B573892}" type="slidenum">
              <a:rPr lang="en-GB">
                <a:solidFill>
                  <a:prstClr val="black"/>
                </a:solidFill>
              </a:rPr>
              <a:pPr/>
              <a:t>14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As before but for numbers 23-31.</a:t>
            </a:r>
          </a:p>
        </p:txBody>
      </p:sp>
    </p:spTree>
    <p:extLst>
      <p:ext uri="{BB962C8B-B14F-4D97-AF65-F5344CB8AC3E}">
        <p14:creationId xmlns:p14="http://schemas.microsoft.com/office/powerpoint/2010/main" val="16224837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err="1" smtClean="0"/>
              <a:t>Days</a:t>
            </a:r>
            <a:r>
              <a:rPr lang="fr-FR" dirty="0" smtClean="0"/>
              <a:t> of the </a:t>
            </a:r>
            <a:r>
              <a:rPr lang="fr-FR" dirty="0" err="1" smtClean="0"/>
              <a:t>week</a:t>
            </a:r>
            <a:r>
              <a:rPr lang="fr-FR" dirty="0" smtClean="0"/>
              <a:t> comptine</a:t>
            </a:r>
          </a:p>
          <a:p>
            <a:r>
              <a:rPr lang="fr-FR" dirty="0" smtClean="0"/>
              <a:t>Lundi gris, c’est reparti Mardi bleu ouvre les yeux Mercredi rose, on se repose Jeudi blanc, tout le monde est content Vendredi vert saute à l’envers Samedi rouge, rien ne bouge Dimanche violet, fais ce qu’il te plaît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515FD9-02CC-473D-929E-77B47903A3ED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47307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Oh my darling</a:t>
            </a:r>
            <a:r>
              <a:rPr lang="en-GB" smtClean="0"/>
              <a:t>, Clementine.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54F400-3008-4949-A8C0-51DCA2CAEC2E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5796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C3844B-2CB7-4CA0-B674-AF4465999D83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78579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C3844B-2CB7-4CA0-B674-AF4465999D83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46533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Numbers</a:t>
            </a:r>
            <a:r>
              <a:rPr lang="en-GB" baseline="0" dirty="0" smtClean="0"/>
              <a:t> 1-20.</a:t>
            </a:r>
          </a:p>
          <a:p>
            <a:r>
              <a:rPr lang="en-GB" baseline="0" dirty="0" smtClean="0"/>
              <a:t>This not inserted, it is linked from YouTube, so you need to be connected to the internet for it to play.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54F400-3008-4949-A8C0-51DCA2CAEC2E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44051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dirty="0" smtClean="0"/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12FFE7B-062C-4BC4-B949-5656020D8634}" type="slidenum">
              <a:rPr lang="en-GB" smtClean="0"/>
              <a:pPr eaLnBrk="1" hangingPunct="1"/>
              <a:t>8</a:t>
            </a:fld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20387237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15F64B2-C6E3-4C2F-AB45-08F5BE6C8E13}" type="slidenum">
              <a:rPr lang="en-GB" smtClean="0">
                <a:solidFill>
                  <a:prstClr val="black"/>
                </a:solidFill>
              </a:rPr>
              <a:pPr eaLnBrk="1" hangingPunct="1"/>
              <a:t>9</a:t>
            </a:fld>
            <a:endParaRPr lang="en-GB" smtClean="0">
              <a:solidFill>
                <a:prstClr val="black"/>
              </a:solidFill>
            </a:endParaRPr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GB" dirty="0" smtClean="0"/>
              <a:t>Divide the class into two teams to play this version of noughts and crosses (le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morpion</a:t>
            </a:r>
            <a:r>
              <a:rPr lang="en-GB" dirty="0" smtClean="0"/>
              <a:t>). </a:t>
            </a:r>
          </a:p>
        </p:txBody>
      </p:sp>
    </p:spTree>
    <p:extLst>
      <p:ext uri="{BB962C8B-B14F-4D97-AF65-F5344CB8AC3E}">
        <p14:creationId xmlns:p14="http://schemas.microsoft.com/office/powerpoint/2010/main" val="4688063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15F64B2-C6E3-4C2F-AB45-08F5BE6C8E13}" type="slidenum">
              <a:rPr lang="en-GB" smtClean="0">
                <a:solidFill>
                  <a:prstClr val="black"/>
                </a:solidFill>
              </a:rPr>
              <a:pPr eaLnBrk="1" hangingPunct="1"/>
              <a:t>10</a:t>
            </a:fld>
            <a:endParaRPr lang="en-GB" smtClean="0">
              <a:solidFill>
                <a:prstClr val="black"/>
              </a:solidFill>
            </a:endParaRPr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GB" dirty="0" smtClean="0"/>
              <a:t>Divide the class into two teams to play this version of noughts and crosses (le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morpion</a:t>
            </a:r>
            <a:r>
              <a:rPr lang="en-GB" dirty="0" smtClean="0"/>
              <a:t>). </a:t>
            </a:r>
          </a:p>
        </p:txBody>
      </p:sp>
    </p:spTree>
    <p:extLst>
      <p:ext uri="{BB962C8B-B14F-4D97-AF65-F5344CB8AC3E}">
        <p14:creationId xmlns:p14="http://schemas.microsoft.com/office/powerpoint/2010/main" val="9494670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9A18D-BE2D-4B40-AEC0-F4EE61723127}" type="datetimeFigureOut">
              <a:rPr lang="en-GB" smtClean="0"/>
              <a:t>14/09/2018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E4F47-8373-47F3-8BF6-56DDF72123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59833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9A18D-BE2D-4B40-AEC0-F4EE61723127}" type="datetimeFigureOut">
              <a:rPr lang="en-GB" smtClean="0"/>
              <a:t>14/09/2018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E4F47-8373-47F3-8BF6-56DDF72123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51590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9A18D-BE2D-4B40-AEC0-F4EE61723127}" type="datetimeFigureOut">
              <a:rPr lang="en-GB" smtClean="0"/>
              <a:t>14/09/2018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E4F47-8373-47F3-8BF6-56DDF72123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24371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CBE16-F0FB-44CB-AA25-E5CB1DCEBCE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14/09/2018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0B404-CFF2-4A55-ADC3-4914BEC6712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35044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CBE16-F0FB-44CB-AA25-E5CB1DCEBCE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14/09/2018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0B404-CFF2-4A55-ADC3-4914BEC6712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44416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CBE16-F0FB-44CB-AA25-E5CB1DCEBCE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14/09/2018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0B404-CFF2-4A55-ADC3-4914BEC6712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61280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CBE16-F0FB-44CB-AA25-E5CB1DCEBCE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14/09/2018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0B404-CFF2-4A55-ADC3-4914BEC6712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53950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CBE16-F0FB-44CB-AA25-E5CB1DCEBCE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14/09/2018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0B404-CFF2-4A55-ADC3-4914BEC6712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62780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CBE16-F0FB-44CB-AA25-E5CB1DCEBCE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14/09/2018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0B404-CFF2-4A55-ADC3-4914BEC6712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88400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CBE16-F0FB-44CB-AA25-E5CB1DCEBCE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14/09/2018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0B404-CFF2-4A55-ADC3-4914BEC6712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191644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CBE16-F0FB-44CB-AA25-E5CB1DCEBCE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14/09/2018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0B404-CFF2-4A55-ADC3-4914BEC6712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58789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9A18D-BE2D-4B40-AEC0-F4EE61723127}" type="datetimeFigureOut">
              <a:rPr lang="en-GB" smtClean="0"/>
              <a:t>14/09/2018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E4F47-8373-47F3-8BF6-56DDF72123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919273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CBE16-F0FB-44CB-AA25-E5CB1DCEBCE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14/09/2018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0B404-CFF2-4A55-ADC3-4914BEC6712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69189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CBE16-F0FB-44CB-AA25-E5CB1DCEBCE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14/09/2018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0B404-CFF2-4A55-ADC3-4914BEC6712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948046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CBE16-F0FB-44CB-AA25-E5CB1DCEBCE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14/09/2018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0B404-CFF2-4A55-ADC3-4914BEC6712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402301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CBE16-F0FB-44CB-AA25-E5CB1DCEBCE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14/09/2018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0B404-CFF2-4A55-ADC3-4914BEC6712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458447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CBE16-F0FB-44CB-AA25-E5CB1DCEBCE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14/09/2018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0B404-CFF2-4A55-ADC3-4914BEC6712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285337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CBE16-F0FB-44CB-AA25-E5CB1DCEBCE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14/09/2018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0B404-CFF2-4A55-ADC3-4914BEC6712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981459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CBE16-F0FB-44CB-AA25-E5CB1DCEBCE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14/09/2018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0B404-CFF2-4A55-ADC3-4914BEC6712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894576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CBE16-F0FB-44CB-AA25-E5CB1DCEBCE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14/09/2018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0B404-CFF2-4A55-ADC3-4914BEC6712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499268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CBE16-F0FB-44CB-AA25-E5CB1DCEBCE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14/09/2018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0B404-CFF2-4A55-ADC3-4914BEC6712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197213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CBE16-F0FB-44CB-AA25-E5CB1DCEBCE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14/09/2018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0B404-CFF2-4A55-ADC3-4914BEC6712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51684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9A18D-BE2D-4B40-AEC0-F4EE61723127}" type="datetimeFigureOut">
              <a:rPr lang="en-GB" smtClean="0"/>
              <a:t>14/09/2018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E4F47-8373-47F3-8BF6-56DDF72123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920044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CBE16-F0FB-44CB-AA25-E5CB1DCEBCE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14/09/2018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0B404-CFF2-4A55-ADC3-4914BEC6712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263974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CBE16-F0FB-44CB-AA25-E5CB1DCEBCE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14/09/2018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0B404-CFF2-4A55-ADC3-4914BEC6712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025511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CBE16-F0FB-44CB-AA25-E5CB1DCEBCE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14/09/2018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0B404-CFF2-4A55-ADC3-4914BEC6712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590459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CBE16-F0FB-44CB-AA25-E5CB1DCEBCE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14/09/2018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0B404-CFF2-4A55-ADC3-4914BEC6712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503735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CBE16-F0FB-44CB-AA25-E5CB1DCEBCE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14/09/2018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0B404-CFF2-4A55-ADC3-4914BEC6712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813980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CBE16-F0FB-44CB-AA25-E5CB1DCEBCE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14/09/2018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0B404-CFF2-4A55-ADC3-4914BEC6712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208386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CBE16-F0FB-44CB-AA25-E5CB1DCEBCE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14/09/2018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0B404-CFF2-4A55-ADC3-4914BEC6712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793858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CBE16-F0FB-44CB-AA25-E5CB1DCEBCE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14/09/2018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0B404-CFF2-4A55-ADC3-4914BEC6712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896550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CBE16-F0FB-44CB-AA25-E5CB1DCEBCE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14/09/2018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0B404-CFF2-4A55-ADC3-4914BEC6712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63070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CBE16-F0FB-44CB-AA25-E5CB1DCEBCE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14/09/2018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0B404-CFF2-4A55-ADC3-4914BEC6712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57464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9A18D-BE2D-4B40-AEC0-F4EE61723127}" type="datetimeFigureOut">
              <a:rPr lang="en-GB" smtClean="0"/>
              <a:t>14/09/2018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E4F47-8373-47F3-8BF6-56DDF72123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920002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CBE16-F0FB-44CB-AA25-E5CB1DCEBCE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14/09/2018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0B404-CFF2-4A55-ADC3-4914BEC6712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524806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CBE16-F0FB-44CB-AA25-E5CB1DCEBCE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14/09/2018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0B404-CFF2-4A55-ADC3-4914BEC6712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180391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CBE16-F0FB-44CB-AA25-E5CB1DCEBCE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14/09/2018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0B404-CFF2-4A55-ADC3-4914BEC6712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376085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CBE16-F0FB-44CB-AA25-E5CB1DCEBCE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14/09/2018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0B404-CFF2-4A55-ADC3-4914BEC6712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637442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CBE16-F0FB-44CB-AA25-E5CB1DCEBCE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14/09/2018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0B404-CFF2-4A55-ADC3-4914BEC6712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41884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9A18D-BE2D-4B40-AEC0-F4EE61723127}" type="datetimeFigureOut">
              <a:rPr lang="en-GB" smtClean="0"/>
              <a:t>14/09/2018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E4F47-8373-47F3-8BF6-56DDF72123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35440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9A18D-BE2D-4B40-AEC0-F4EE61723127}" type="datetimeFigureOut">
              <a:rPr lang="en-GB" smtClean="0"/>
              <a:t>14/09/2018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E4F47-8373-47F3-8BF6-56DDF72123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92867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9A18D-BE2D-4B40-AEC0-F4EE61723127}" type="datetimeFigureOut">
              <a:rPr lang="en-GB" smtClean="0"/>
              <a:t>14/09/2018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E4F47-8373-47F3-8BF6-56DDF72123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71851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9A18D-BE2D-4B40-AEC0-F4EE61723127}" type="datetimeFigureOut">
              <a:rPr lang="en-GB" smtClean="0"/>
              <a:t>14/09/2018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E4F47-8373-47F3-8BF6-56DDF72123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72346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9A18D-BE2D-4B40-AEC0-F4EE61723127}" type="datetimeFigureOut">
              <a:rPr lang="en-GB" smtClean="0"/>
              <a:t>14/09/2018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E4F47-8373-47F3-8BF6-56DDF72123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70526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F9A18D-BE2D-4B40-AEC0-F4EE61723127}" type="datetimeFigureOut">
              <a:rPr lang="en-GB" smtClean="0"/>
              <a:t>14/09/2018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7E4F47-8373-47F3-8BF6-56DDF72123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11837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9CBE16-F0FB-44CB-AA25-E5CB1DCEBCE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14/09/2018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90B404-CFF2-4A55-ADC3-4914BEC6712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26808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9CBE16-F0FB-44CB-AA25-E5CB1DCEBCE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14/09/2018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90B404-CFF2-4A55-ADC3-4914BEC6712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60671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9CBE16-F0FB-44CB-AA25-E5CB1DCEBCE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14/09/2018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90B404-CFF2-4A55-ADC3-4914BEC6712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6340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wlYqz2unHKc" TargetMode="External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0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WMA"/><Relationship Id="rId1" Type="http://schemas.microsoft.com/office/2007/relationships/media" Target="../media/media2.WMA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UsEz58BblMY" TargetMode="Externa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1.wav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45037" y="1504352"/>
            <a:ext cx="833375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b="1" i="1" dirty="0" err="1" smtClean="0">
                <a:solidFill>
                  <a:prstClr val="black"/>
                </a:solidFill>
                <a:latin typeface="Tw Cen MT" panose="020B0602020104020603" pitchFamily="34" charset="0"/>
              </a:rPr>
              <a:t>Aujourd’hui</a:t>
            </a:r>
            <a:r>
              <a:rPr lang="en-GB" sz="6600" b="1" i="1" dirty="0" smtClean="0">
                <a:solidFill>
                  <a:prstClr val="black"/>
                </a:solidFill>
                <a:latin typeface="Tw Cen MT" panose="020B0602020104020603" pitchFamily="34" charset="0"/>
              </a:rPr>
              <a:t> </a:t>
            </a:r>
            <a:r>
              <a:rPr lang="en-GB" sz="6600" b="1" i="1" dirty="0" err="1" smtClean="0">
                <a:solidFill>
                  <a:prstClr val="black"/>
                </a:solidFill>
                <a:latin typeface="Tw Cen MT" panose="020B0602020104020603" pitchFamily="34" charset="0"/>
              </a:rPr>
              <a:t>c’est</a:t>
            </a:r>
            <a:r>
              <a:rPr lang="en-GB" sz="6600" b="1" i="1" dirty="0" smtClean="0">
                <a:solidFill>
                  <a:prstClr val="black"/>
                </a:solidFill>
                <a:latin typeface="Tw Cen MT" panose="020B0602020104020603" pitchFamily="34" charset="0"/>
              </a:rPr>
              <a:t> </a:t>
            </a:r>
            <a:r>
              <a:rPr lang="en-GB" sz="6600" b="1" i="1" dirty="0" err="1" smtClean="0">
                <a:solidFill>
                  <a:prstClr val="black"/>
                </a:solidFill>
                <a:latin typeface="Tw Cen MT" panose="020B0602020104020603" pitchFamily="34" charset="0"/>
              </a:rPr>
              <a:t>mardi</a:t>
            </a:r>
            <a:r>
              <a:rPr lang="en-GB" sz="6600" b="1" i="1" dirty="0" smtClean="0">
                <a:solidFill>
                  <a:prstClr val="black"/>
                </a:solidFill>
                <a:latin typeface="Tw Cen MT" panose="020B0602020104020603" pitchFamily="34" charset="0"/>
              </a:rPr>
              <a:t> </a:t>
            </a:r>
            <a:br>
              <a:rPr lang="en-GB" sz="6600" b="1" i="1" dirty="0" smtClean="0">
                <a:solidFill>
                  <a:prstClr val="black"/>
                </a:solidFill>
                <a:latin typeface="Tw Cen MT" panose="020B0602020104020603" pitchFamily="34" charset="0"/>
              </a:rPr>
            </a:br>
            <a:r>
              <a:rPr lang="en-GB" sz="6600" b="1" i="1" dirty="0" smtClean="0">
                <a:solidFill>
                  <a:prstClr val="black"/>
                </a:solidFill>
                <a:latin typeface="Tw Cen MT" panose="020B0602020104020603" pitchFamily="34" charset="0"/>
              </a:rPr>
              <a:t>12 </a:t>
            </a:r>
            <a:r>
              <a:rPr lang="en-GB" sz="6600" b="1" i="1" dirty="0" err="1" smtClean="0">
                <a:solidFill>
                  <a:prstClr val="black"/>
                </a:solidFill>
                <a:latin typeface="Tw Cen MT" panose="020B0602020104020603" pitchFamily="34" charset="0"/>
              </a:rPr>
              <a:t>septembre</a:t>
            </a:r>
            <a:r>
              <a:rPr lang="en-GB" sz="6600" b="1" i="1" dirty="0" smtClean="0">
                <a:solidFill>
                  <a:prstClr val="black"/>
                </a:solidFill>
                <a:latin typeface="Tw Cen MT" panose="020B0602020104020603" pitchFamily="34" charset="0"/>
              </a:rPr>
              <a:t>! </a:t>
            </a:r>
            <a:endParaRPr lang="en-GB" sz="6600" b="1" i="1" dirty="0">
              <a:solidFill>
                <a:prstClr val="black"/>
              </a:solidFill>
              <a:latin typeface="Tw Cen MT" panose="020B0602020104020603" pitchFamily="34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457200" y="188374"/>
            <a:ext cx="8229600" cy="1317095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b="1" dirty="0" err="1" smtClean="0">
                <a:solidFill>
                  <a:prstClr val="black"/>
                </a:solidFill>
                <a:latin typeface="Tw Cen MT" panose="020B0602020104020603" pitchFamily="34" charset="0"/>
              </a:rPr>
              <a:t>Quelle</a:t>
            </a:r>
            <a:r>
              <a:rPr lang="en-GB" sz="4800" b="1" dirty="0" smtClean="0">
                <a:solidFill>
                  <a:prstClr val="black"/>
                </a:solidFill>
                <a:latin typeface="Tw Cen MT" panose="020B0602020104020603" pitchFamily="34" charset="0"/>
              </a:rPr>
              <a:t> </a:t>
            </a:r>
            <a:r>
              <a:rPr lang="en-GB" sz="4800" b="1" dirty="0" err="1" smtClean="0">
                <a:solidFill>
                  <a:prstClr val="black"/>
                </a:solidFill>
                <a:latin typeface="Tw Cen MT" panose="020B0602020104020603" pitchFamily="34" charset="0"/>
              </a:rPr>
              <a:t>est</a:t>
            </a:r>
            <a:r>
              <a:rPr lang="en-GB" sz="4800" b="1" dirty="0" smtClean="0">
                <a:solidFill>
                  <a:prstClr val="black"/>
                </a:solidFill>
                <a:latin typeface="Tw Cen MT" panose="020B0602020104020603" pitchFamily="34" charset="0"/>
              </a:rPr>
              <a:t> la date </a:t>
            </a:r>
            <a:r>
              <a:rPr lang="en-GB" sz="4800" b="1" dirty="0" err="1" smtClean="0">
                <a:solidFill>
                  <a:prstClr val="black"/>
                </a:solidFill>
                <a:latin typeface="Tw Cen MT" panose="020B0602020104020603" pitchFamily="34" charset="0"/>
              </a:rPr>
              <a:t>aujourd’hui</a:t>
            </a:r>
            <a:r>
              <a:rPr lang="en-GB" sz="6600" b="1" dirty="0" smtClean="0">
                <a:solidFill>
                  <a:prstClr val="black"/>
                </a:solidFill>
                <a:latin typeface="Tw Cen MT" panose="020B0602020104020603" pitchFamily="34" charset="0"/>
              </a:rPr>
              <a:t>?</a:t>
            </a:r>
            <a:endParaRPr lang="en-GB" sz="6600" b="1" dirty="0">
              <a:solidFill>
                <a:prstClr val="black"/>
              </a:solidFill>
              <a:latin typeface="Tw Cen MT" panose="020B0602020104020603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7200" y="6189983"/>
            <a:ext cx="256032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3200" b="1" dirty="0" smtClean="0">
                <a:solidFill>
                  <a:prstClr val="black"/>
                </a:solidFill>
                <a:latin typeface="Tw Cen MT" panose="020B0602020104020603" pitchFamily="34" charset="0"/>
              </a:rPr>
              <a:t>le jour = ?</a:t>
            </a:r>
            <a:endParaRPr lang="en-GB" sz="3200" b="1" dirty="0">
              <a:solidFill>
                <a:prstClr val="black"/>
              </a:solidFill>
              <a:latin typeface="Tw Cen MT" panose="020B0602020104020603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57200" y="5537045"/>
            <a:ext cx="2769326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prstClr val="black"/>
                </a:solidFill>
                <a:latin typeface="Tw Cen MT" panose="020B0602020104020603" pitchFamily="34" charset="0"/>
              </a:rPr>
              <a:t>l</a:t>
            </a:r>
            <a:r>
              <a:rPr lang="en-GB" sz="3200" b="1" dirty="0" smtClean="0">
                <a:solidFill>
                  <a:prstClr val="black"/>
                </a:solidFill>
                <a:latin typeface="Tw Cen MT" panose="020B0602020104020603" pitchFamily="34" charset="0"/>
              </a:rPr>
              <a:t>a date = ?</a:t>
            </a:r>
            <a:endParaRPr lang="en-GB" sz="3200" b="1" dirty="0">
              <a:solidFill>
                <a:prstClr val="black"/>
              </a:solidFill>
              <a:latin typeface="Tw Cen MT" panose="020B0602020104020603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768876" y="5473578"/>
            <a:ext cx="2488233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3200" b="1" dirty="0" smtClean="0">
                <a:solidFill>
                  <a:prstClr val="black"/>
                </a:solidFill>
                <a:latin typeface="Tw Cen MT" panose="020B0602020104020603" pitchFamily="34" charset="0"/>
              </a:rPr>
              <a:t> le </a:t>
            </a:r>
            <a:r>
              <a:rPr lang="en-GB" sz="3200" b="1" dirty="0" err="1" smtClean="0">
                <a:solidFill>
                  <a:prstClr val="black"/>
                </a:solidFill>
                <a:latin typeface="Tw Cen MT" panose="020B0602020104020603" pitchFamily="34" charset="0"/>
              </a:rPr>
              <a:t>mois</a:t>
            </a:r>
            <a:r>
              <a:rPr lang="en-GB" sz="3200" b="1" dirty="0" smtClean="0">
                <a:solidFill>
                  <a:prstClr val="black"/>
                </a:solidFill>
                <a:latin typeface="Tw Cen MT" panose="020B0602020104020603" pitchFamily="34" charset="0"/>
              </a:rPr>
              <a:t> = ?</a:t>
            </a:r>
            <a:endParaRPr lang="en-GB" sz="3200" b="1" dirty="0">
              <a:solidFill>
                <a:prstClr val="black"/>
              </a:solidFill>
              <a:latin typeface="Tw Cen MT" panose="020B0602020104020603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569862" y="6124168"/>
            <a:ext cx="3327327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3200" b="1" dirty="0" smtClean="0">
                <a:solidFill>
                  <a:prstClr val="black"/>
                </a:solidFill>
                <a:latin typeface="Tw Cen MT" panose="020B0602020104020603" pitchFamily="34" charset="0"/>
              </a:rPr>
              <a:t>   </a:t>
            </a:r>
            <a:r>
              <a:rPr lang="en-GB" sz="3200" b="1" dirty="0" err="1" smtClean="0">
                <a:solidFill>
                  <a:prstClr val="black"/>
                </a:solidFill>
                <a:latin typeface="Tw Cen MT" panose="020B0602020104020603" pitchFamily="34" charset="0"/>
              </a:rPr>
              <a:t>aujourd’hui</a:t>
            </a:r>
            <a:r>
              <a:rPr lang="en-GB" sz="3200" b="1" dirty="0" smtClean="0">
                <a:solidFill>
                  <a:prstClr val="black"/>
                </a:solidFill>
                <a:latin typeface="Tw Cen MT" panose="020B0602020104020603" pitchFamily="34" charset="0"/>
              </a:rPr>
              <a:t> = ?</a:t>
            </a:r>
            <a:endParaRPr lang="en-GB" sz="3200" b="1" dirty="0">
              <a:solidFill>
                <a:prstClr val="black"/>
              </a:solidFill>
              <a:latin typeface="Tw Cen MT" panose="020B0602020104020603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3574424"/>
            <a:ext cx="3960440" cy="173965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039" y="3579253"/>
            <a:ext cx="2382746" cy="1902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0706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5" grpId="0"/>
      <p:bldP spid="10" grpId="0" animBg="1"/>
      <p:bldP spid="12" grpId="0" animBg="1"/>
      <p:bldP spid="14" grpId="0" animBg="1"/>
      <p:bldP spid="16" grpId="0" animBg="1"/>
      <p:bldP spid="1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0898" name="Group 2"/>
          <p:cNvGraphicFramePr>
            <a:graphicFrameLocks noGrp="1"/>
          </p:cNvGraphicFramePr>
          <p:nvPr/>
        </p:nvGraphicFramePr>
        <p:xfrm>
          <a:off x="323850" y="260350"/>
          <a:ext cx="8496300" cy="6337300"/>
        </p:xfrm>
        <a:graphic>
          <a:graphicData uri="http://schemas.openxmlformats.org/drawingml/2006/table">
            <a:tbl>
              <a:tblPr/>
              <a:tblGrid>
                <a:gridCol w="28321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8321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8321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21113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1145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1113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6732240" y="2764081"/>
            <a:ext cx="1441420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12</a:t>
            </a:r>
          </a:p>
        </p:txBody>
      </p:sp>
      <p:sp>
        <p:nvSpPr>
          <p:cNvPr id="21" name="Rectangle 20"/>
          <p:cNvSpPr/>
          <p:nvPr/>
        </p:nvSpPr>
        <p:spPr>
          <a:xfrm>
            <a:off x="6804248" y="4938599"/>
            <a:ext cx="1379160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11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153283" y="692696"/>
            <a:ext cx="756938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</a:t>
            </a:r>
          </a:p>
        </p:txBody>
      </p:sp>
      <p:sp>
        <p:nvSpPr>
          <p:cNvPr id="23" name="Rectangle 22"/>
          <p:cNvSpPr/>
          <p:nvPr/>
        </p:nvSpPr>
        <p:spPr>
          <a:xfrm>
            <a:off x="3811042" y="2774538"/>
            <a:ext cx="1441420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10</a:t>
            </a:r>
          </a:p>
        </p:txBody>
      </p:sp>
      <p:sp>
        <p:nvSpPr>
          <p:cNvPr id="24" name="Rectangle 23"/>
          <p:cNvSpPr/>
          <p:nvPr/>
        </p:nvSpPr>
        <p:spPr>
          <a:xfrm>
            <a:off x="1213780" y="4938599"/>
            <a:ext cx="813044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8</a:t>
            </a:r>
          </a:p>
        </p:txBody>
      </p:sp>
      <p:sp>
        <p:nvSpPr>
          <p:cNvPr id="25" name="Rectangle 24"/>
          <p:cNvSpPr/>
          <p:nvPr/>
        </p:nvSpPr>
        <p:spPr>
          <a:xfrm>
            <a:off x="7228248" y="679557"/>
            <a:ext cx="813044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6</a:t>
            </a:r>
          </a:p>
        </p:txBody>
      </p:sp>
      <p:sp>
        <p:nvSpPr>
          <p:cNvPr id="27" name="Rectangle 26"/>
          <p:cNvSpPr/>
          <p:nvPr/>
        </p:nvSpPr>
        <p:spPr>
          <a:xfrm>
            <a:off x="1160849" y="686306"/>
            <a:ext cx="813044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7</a:t>
            </a:r>
          </a:p>
        </p:txBody>
      </p:sp>
      <p:sp>
        <p:nvSpPr>
          <p:cNvPr id="28" name="Rectangle 27"/>
          <p:cNvSpPr/>
          <p:nvPr/>
        </p:nvSpPr>
        <p:spPr>
          <a:xfrm>
            <a:off x="1187624" y="2764081"/>
            <a:ext cx="813044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4</a:t>
            </a:r>
          </a:p>
        </p:txBody>
      </p:sp>
      <p:sp>
        <p:nvSpPr>
          <p:cNvPr id="29" name="Rectangle 28"/>
          <p:cNvSpPr/>
          <p:nvPr/>
        </p:nvSpPr>
        <p:spPr>
          <a:xfrm>
            <a:off x="4170345" y="4925517"/>
            <a:ext cx="813044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435970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0898" name="Group 2"/>
          <p:cNvGraphicFramePr>
            <a:graphicFrameLocks noGrp="1"/>
          </p:cNvGraphicFramePr>
          <p:nvPr/>
        </p:nvGraphicFramePr>
        <p:xfrm>
          <a:off x="323850" y="260350"/>
          <a:ext cx="8496300" cy="6337300"/>
        </p:xfrm>
        <a:graphic>
          <a:graphicData uri="http://schemas.openxmlformats.org/drawingml/2006/table">
            <a:tbl>
              <a:tblPr/>
              <a:tblGrid>
                <a:gridCol w="28321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8321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8321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21113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1145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1113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6845402" y="569320"/>
            <a:ext cx="1441420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12</a:t>
            </a:r>
          </a:p>
        </p:txBody>
      </p:sp>
      <p:sp>
        <p:nvSpPr>
          <p:cNvPr id="21" name="Rectangle 20"/>
          <p:cNvSpPr/>
          <p:nvPr/>
        </p:nvSpPr>
        <p:spPr>
          <a:xfrm>
            <a:off x="6804248" y="2764081"/>
            <a:ext cx="1379160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11</a:t>
            </a:r>
          </a:p>
        </p:txBody>
      </p:sp>
      <p:sp>
        <p:nvSpPr>
          <p:cNvPr id="22" name="Rectangle 21"/>
          <p:cNvSpPr/>
          <p:nvPr/>
        </p:nvSpPr>
        <p:spPr>
          <a:xfrm>
            <a:off x="1187624" y="4869160"/>
            <a:ext cx="756938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</a:t>
            </a:r>
          </a:p>
        </p:txBody>
      </p:sp>
      <p:sp>
        <p:nvSpPr>
          <p:cNvPr id="23" name="Rectangle 22"/>
          <p:cNvSpPr/>
          <p:nvPr/>
        </p:nvSpPr>
        <p:spPr>
          <a:xfrm>
            <a:off x="6845402" y="4869160"/>
            <a:ext cx="1441420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10</a:t>
            </a:r>
          </a:p>
        </p:txBody>
      </p:sp>
      <p:sp>
        <p:nvSpPr>
          <p:cNvPr id="24" name="Rectangle 23"/>
          <p:cNvSpPr/>
          <p:nvPr/>
        </p:nvSpPr>
        <p:spPr>
          <a:xfrm>
            <a:off x="4139952" y="4941168"/>
            <a:ext cx="813044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8</a:t>
            </a:r>
          </a:p>
        </p:txBody>
      </p:sp>
      <p:sp>
        <p:nvSpPr>
          <p:cNvPr id="25" name="Rectangle 24"/>
          <p:cNvSpPr/>
          <p:nvPr/>
        </p:nvSpPr>
        <p:spPr>
          <a:xfrm>
            <a:off x="971600" y="695581"/>
            <a:ext cx="813044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6</a:t>
            </a:r>
          </a:p>
        </p:txBody>
      </p:sp>
      <p:sp>
        <p:nvSpPr>
          <p:cNvPr id="27" name="Rectangle 26"/>
          <p:cNvSpPr/>
          <p:nvPr/>
        </p:nvSpPr>
        <p:spPr>
          <a:xfrm>
            <a:off x="4046988" y="653165"/>
            <a:ext cx="813044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7</a:t>
            </a:r>
          </a:p>
        </p:txBody>
      </p:sp>
      <p:sp>
        <p:nvSpPr>
          <p:cNvPr id="28" name="Rectangle 27"/>
          <p:cNvSpPr/>
          <p:nvPr/>
        </p:nvSpPr>
        <p:spPr>
          <a:xfrm>
            <a:off x="1215677" y="2764081"/>
            <a:ext cx="756938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9</a:t>
            </a:r>
          </a:p>
        </p:txBody>
      </p:sp>
      <p:sp>
        <p:nvSpPr>
          <p:cNvPr id="29" name="Rectangle 28"/>
          <p:cNvSpPr/>
          <p:nvPr/>
        </p:nvSpPr>
        <p:spPr>
          <a:xfrm>
            <a:off x="4118996" y="2702530"/>
            <a:ext cx="813044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556088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wlYqz2unHKc"/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473612" y="661181"/>
            <a:ext cx="8403102" cy="4726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5834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4" name="Line 44"/>
          <p:cNvSpPr>
            <a:spLocks noChangeShapeType="1"/>
          </p:cNvSpPr>
          <p:nvPr/>
        </p:nvSpPr>
        <p:spPr bwMode="auto">
          <a:xfrm>
            <a:off x="4932363" y="549275"/>
            <a:ext cx="2087562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51245" name="Line 45"/>
          <p:cNvSpPr>
            <a:spLocks noChangeShapeType="1"/>
          </p:cNvSpPr>
          <p:nvPr/>
        </p:nvSpPr>
        <p:spPr bwMode="auto">
          <a:xfrm>
            <a:off x="4932363" y="1196975"/>
            <a:ext cx="2087562" cy="2663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51246" name="Line 46"/>
          <p:cNvSpPr>
            <a:spLocks noChangeShapeType="1"/>
          </p:cNvSpPr>
          <p:nvPr/>
        </p:nvSpPr>
        <p:spPr bwMode="auto">
          <a:xfrm>
            <a:off x="4932363" y="1844675"/>
            <a:ext cx="2087562" cy="39608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51247" name="Line 47"/>
          <p:cNvSpPr>
            <a:spLocks noChangeShapeType="1"/>
          </p:cNvSpPr>
          <p:nvPr/>
        </p:nvSpPr>
        <p:spPr bwMode="auto">
          <a:xfrm>
            <a:off x="4859338" y="2492375"/>
            <a:ext cx="2160587" cy="39608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51248" name="Line 48"/>
          <p:cNvSpPr>
            <a:spLocks noChangeShapeType="1"/>
          </p:cNvSpPr>
          <p:nvPr/>
        </p:nvSpPr>
        <p:spPr bwMode="auto">
          <a:xfrm>
            <a:off x="4859338" y="3141663"/>
            <a:ext cx="2160587" cy="20161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51249" name="Line 49"/>
          <p:cNvSpPr>
            <a:spLocks noChangeShapeType="1"/>
          </p:cNvSpPr>
          <p:nvPr/>
        </p:nvSpPr>
        <p:spPr bwMode="auto">
          <a:xfrm>
            <a:off x="4932363" y="3860800"/>
            <a:ext cx="2087562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51250" name="Line 50"/>
          <p:cNvSpPr>
            <a:spLocks noChangeShapeType="1"/>
          </p:cNvSpPr>
          <p:nvPr/>
        </p:nvSpPr>
        <p:spPr bwMode="auto">
          <a:xfrm flipV="1">
            <a:off x="4932363" y="620713"/>
            <a:ext cx="2087562" cy="38877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51251" name="Line 51"/>
          <p:cNvSpPr>
            <a:spLocks noChangeShapeType="1"/>
          </p:cNvSpPr>
          <p:nvPr/>
        </p:nvSpPr>
        <p:spPr bwMode="auto">
          <a:xfrm flipV="1">
            <a:off x="4859338" y="3213100"/>
            <a:ext cx="2160587" cy="19446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51252" name="Line 52"/>
          <p:cNvSpPr>
            <a:spLocks noChangeShapeType="1"/>
          </p:cNvSpPr>
          <p:nvPr/>
        </p:nvSpPr>
        <p:spPr bwMode="auto">
          <a:xfrm flipV="1">
            <a:off x="4859338" y="2565400"/>
            <a:ext cx="2160587" cy="32400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51253" name="Line 53"/>
          <p:cNvSpPr>
            <a:spLocks noChangeShapeType="1"/>
          </p:cNvSpPr>
          <p:nvPr/>
        </p:nvSpPr>
        <p:spPr bwMode="auto">
          <a:xfrm flipV="1">
            <a:off x="4859338" y="1341438"/>
            <a:ext cx="2160587" cy="51831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97108" y="2135098"/>
            <a:ext cx="34184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err="1" smtClean="0">
                <a:latin typeface="Tw Cen MT" panose="020B0602020104020603" pitchFamily="34" charset="0"/>
              </a:rPr>
              <a:t>Relie</a:t>
            </a:r>
            <a:r>
              <a:rPr lang="en-GB" sz="3600" dirty="0" smtClean="0">
                <a:latin typeface="Tw Cen MT" panose="020B0602020104020603" pitchFamily="34" charset="0"/>
              </a:rPr>
              <a:t> les </a:t>
            </a:r>
            <a:r>
              <a:rPr lang="en-GB" sz="3600" dirty="0" err="1" smtClean="0">
                <a:latin typeface="Tw Cen MT" panose="020B0602020104020603" pitchFamily="34" charset="0"/>
              </a:rPr>
              <a:t>chiffres</a:t>
            </a:r>
            <a:r>
              <a:rPr lang="en-GB" sz="3600" dirty="0" smtClean="0">
                <a:latin typeface="Tw Cen MT" panose="020B0602020104020603" pitchFamily="34" charset="0"/>
              </a:rPr>
              <a:t> et les mots!</a:t>
            </a:r>
            <a:endParaRPr lang="en-GB" sz="3600" dirty="0">
              <a:latin typeface="Tw Cen MT" panose="020B0602020104020603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009069" y="87610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13</a:t>
            </a:r>
            <a:endParaRPr lang="en-US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4027325" y="731704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14</a:t>
            </a:r>
            <a:endParaRPr lang="en-US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4050062" y="1409269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15</a:t>
            </a:r>
            <a:endParaRPr lang="en-US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4021927" y="2015133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16</a:t>
            </a:r>
            <a:endParaRPr lang="en-US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4050061" y="2659227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17</a:t>
            </a:r>
            <a:endParaRPr lang="en-US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4031515" y="3347538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18</a:t>
            </a:r>
            <a:endParaRPr lang="en-US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4031515" y="4010549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19</a:t>
            </a:r>
            <a:endParaRPr lang="en-US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3982411" y="4648691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20</a:t>
            </a:r>
            <a:endParaRPr lang="en-US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3977484" y="5324590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21</a:t>
            </a:r>
            <a:endParaRPr lang="en-US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3967630" y="5981096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22</a:t>
            </a:r>
            <a:endParaRPr lang="en-US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174516" y="338266"/>
            <a:ext cx="28135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latin typeface="Tw Cen MT" panose="020B0602020104020603" pitchFamily="34" charset="0"/>
              </a:rPr>
              <a:t>dix-</a:t>
            </a:r>
            <a:r>
              <a:rPr lang="en-GB" sz="2800" dirty="0" err="1" smtClean="0">
                <a:latin typeface="Tw Cen MT" panose="020B0602020104020603" pitchFamily="34" charset="0"/>
              </a:rPr>
              <a:t>neuf</a:t>
            </a:r>
            <a:endParaRPr lang="en-GB" sz="2800" dirty="0">
              <a:latin typeface="Tw Cen MT" panose="020B0602020104020603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7174516" y="984652"/>
            <a:ext cx="28135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err="1" smtClean="0">
                <a:latin typeface="Tw Cen MT" panose="020B0602020104020603" pitchFamily="34" charset="0"/>
              </a:rPr>
              <a:t>vingt-deux</a:t>
            </a:r>
            <a:endParaRPr lang="en-GB" sz="2800" dirty="0">
              <a:latin typeface="Tw Cen MT" panose="020B0602020104020603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7258925" y="1596231"/>
            <a:ext cx="28135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err="1" smtClean="0">
                <a:latin typeface="Tw Cen MT" panose="020B0602020104020603" pitchFamily="34" charset="0"/>
              </a:rPr>
              <a:t>treize</a:t>
            </a:r>
            <a:endParaRPr lang="en-GB" sz="2800" dirty="0">
              <a:latin typeface="Tw Cen MT" panose="020B0602020104020603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7258926" y="2366030"/>
            <a:ext cx="28135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err="1" smtClean="0">
                <a:latin typeface="Tw Cen MT" panose="020B0602020104020603" pitchFamily="34" charset="0"/>
              </a:rPr>
              <a:t>vingt</a:t>
            </a:r>
            <a:r>
              <a:rPr lang="en-GB" sz="2800" dirty="0" smtClean="0">
                <a:latin typeface="Tw Cen MT" panose="020B0602020104020603" pitchFamily="34" charset="0"/>
              </a:rPr>
              <a:t> et un</a:t>
            </a:r>
            <a:endParaRPr lang="en-GB" sz="2800" dirty="0">
              <a:latin typeface="Tw Cen MT" panose="020B0602020104020603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7272994" y="2951490"/>
            <a:ext cx="28135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err="1" smtClean="0">
                <a:latin typeface="Tw Cen MT" panose="020B0602020104020603" pitchFamily="34" charset="0"/>
              </a:rPr>
              <a:t>vingt</a:t>
            </a:r>
            <a:endParaRPr lang="en-GB" sz="2800" dirty="0">
              <a:latin typeface="Tw Cen MT" panose="020B0602020104020603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7272995" y="3608883"/>
            <a:ext cx="28135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err="1" smtClean="0">
                <a:latin typeface="Tw Cen MT" panose="020B0602020104020603" pitchFamily="34" charset="0"/>
              </a:rPr>
              <a:t>quatorze</a:t>
            </a:r>
            <a:endParaRPr lang="en-GB" sz="2800" dirty="0">
              <a:latin typeface="Tw Cen MT" panose="020B0602020104020603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7272996" y="4312819"/>
            <a:ext cx="28135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latin typeface="Tw Cen MT" panose="020B0602020104020603" pitchFamily="34" charset="0"/>
              </a:rPr>
              <a:t>dix-</a:t>
            </a:r>
            <a:r>
              <a:rPr lang="en-GB" sz="2800" dirty="0" err="1" smtClean="0">
                <a:latin typeface="Tw Cen MT" panose="020B0602020104020603" pitchFamily="34" charset="0"/>
              </a:rPr>
              <a:t>huit</a:t>
            </a:r>
            <a:endParaRPr lang="en-GB" sz="2800" dirty="0">
              <a:latin typeface="Tw Cen MT" panose="020B0602020104020603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7272996" y="4994793"/>
            <a:ext cx="28135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latin typeface="Tw Cen MT" panose="020B0602020104020603" pitchFamily="34" charset="0"/>
              </a:rPr>
              <a:t>dix-sept</a:t>
            </a:r>
            <a:endParaRPr lang="en-GB" sz="2800" dirty="0">
              <a:latin typeface="Tw Cen MT" panose="020B0602020104020603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7272996" y="5616629"/>
            <a:ext cx="28135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err="1" smtClean="0">
                <a:latin typeface="Tw Cen MT" panose="020B0602020104020603" pitchFamily="34" charset="0"/>
              </a:rPr>
              <a:t>quinze</a:t>
            </a:r>
            <a:endParaRPr lang="en-GB" sz="2800" dirty="0">
              <a:latin typeface="Tw Cen MT" panose="020B0602020104020603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7272997" y="6263015"/>
            <a:ext cx="28135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latin typeface="Tw Cen MT" panose="020B0602020104020603" pitchFamily="34" charset="0"/>
              </a:rPr>
              <a:t>seize</a:t>
            </a:r>
            <a:endParaRPr lang="en-GB" sz="2800" dirty="0"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4019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44" grpId="0" animBg="1"/>
      <p:bldP spid="51245" grpId="0" animBg="1"/>
      <p:bldP spid="51246" grpId="0" animBg="1"/>
      <p:bldP spid="51247" grpId="0" animBg="1"/>
      <p:bldP spid="51248" grpId="0" animBg="1"/>
      <p:bldP spid="51249" grpId="0" animBg="1"/>
      <p:bldP spid="51250" grpId="0" animBg="1"/>
      <p:bldP spid="51251" grpId="0" animBg="1"/>
      <p:bldP spid="51252" grpId="0" animBg="1"/>
      <p:bldP spid="5125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58" name="Line 34"/>
          <p:cNvSpPr>
            <a:spLocks noChangeShapeType="1"/>
          </p:cNvSpPr>
          <p:nvPr/>
        </p:nvSpPr>
        <p:spPr bwMode="auto">
          <a:xfrm>
            <a:off x="5003800" y="908050"/>
            <a:ext cx="2016125" cy="33131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52259" name="Line 35"/>
          <p:cNvSpPr>
            <a:spLocks noChangeShapeType="1"/>
          </p:cNvSpPr>
          <p:nvPr/>
        </p:nvSpPr>
        <p:spPr bwMode="auto">
          <a:xfrm flipV="1">
            <a:off x="5003800" y="981075"/>
            <a:ext cx="2016125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52260" name="Line 36"/>
          <p:cNvSpPr>
            <a:spLocks noChangeShapeType="1"/>
          </p:cNvSpPr>
          <p:nvPr/>
        </p:nvSpPr>
        <p:spPr bwMode="auto">
          <a:xfrm>
            <a:off x="5003800" y="2276475"/>
            <a:ext cx="2016125" cy="25923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52261" name="Line 37"/>
          <p:cNvSpPr>
            <a:spLocks noChangeShapeType="1"/>
          </p:cNvSpPr>
          <p:nvPr/>
        </p:nvSpPr>
        <p:spPr bwMode="auto">
          <a:xfrm flipV="1">
            <a:off x="5003800" y="2349500"/>
            <a:ext cx="2016125" cy="574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52262" name="Line 38"/>
          <p:cNvSpPr>
            <a:spLocks noChangeShapeType="1"/>
          </p:cNvSpPr>
          <p:nvPr/>
        </p:nvSpPr>
        <p:spPr bwMode="auto">
          <a:xfrm flipV="1">
            <a:off x="5003800" y="2997200"/>
            <a:ext cx="2016125" cy="576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52263" name="Line 39"/>
          <p:cNvSpPr>
            <a:spLocks noChangeShapeType="1"/>
          </p:cNvSpPr>
          <p:nvPr/>
        </p:nvSpPr>
        <p:spPr bwMode="auto">
          <a:xfrm>
            <a:off x="5003800" y="4221163"/>
            <a:ext cx="2016125" cy="20161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52264" name="Line 40"/>
          <p:cNvSpPr>
            <a:spLocks noChangeShapeType="1"/>
          </p:cNvSpPr>
          <p:nvPr/>
        </p:nvSpPr>
        <p:spPr bwMode="auto">
          <a:xfrm>
            <a:off x="5003800" y="4941888"/>
            <a:ext cx="2016125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52265" name="Line 41"/>
          <p:cNvSpPr>
            <a:spLocks noChangeShapeType="1"/>
          </p:cNvSpPr>
          <p:nvPr/>
        </p:nvSpPr>
        <p:spPr bwMode="auto">
          <a:xfrm flipV="1">
            <a:off x="4932363" y="1700213"/>
            <a:ext cx="2087562" cy="3889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52266" name="Line 42"/>
          <p:cNvSpPr>
            <a:spLocks noChangeShapeType="1"/>
          </p:cNvSpPr>
          <p:nvPr/>
        </p:nvSpPr>
        <p:spPr bwMode="auto">
          <a:xfrm flipV="1">
            <a:off x="5003800" y="3644900"/>
            <a:ext cx="2016125" cy="25923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97108" y="2135098"/>
            <a:ext cx="34184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err="1" smtClean="0">
                <a:latin typeface="Tw Cen MT" panose="020B0602020104020603" pitchFamily="34" charset="0"/>
              </a:rPr>
              <a:t>Relie</a:t>
            </a:r>
            <a:r>
              <a:rPr lang="en-GB" sz="3600" dirty="0" smtClean="0">
                <a:latin typeface="Tw Cen MT" panose="020B0602020104020603" pitchFamily="34" charset="0"/>
              </a:rPr>
              <a:t> les </a:t>
            </a:r>
            <a:r>
              <a:rPr lang="en-GB" sz="3600" dirty="0" err="1" smtClean="0">
                <a:latin typeface="Tw Cen MT" panose="020B0602020104020603" pitchFamily="34" charset="0"/>
              </a:rPr>
              <a:t>chiffres</a:t>
            </a:r>
            <a:r>
              <a:rPr lang="en-GB" sz="3600" dirty="0" smtClean="0">
                <a:latin typeface="Tw Cen MT" panose="020B0602020104020603" pitchFamily="34" charset="0"/>
              </a:rPr>
              <a:t> et les mots!</a:t>
            </a:r>
            <a:endParaRPr lang="en-GB" sz="3600" dirty="0">
              <a:latin typeface="Tw Cen MT" panose="020B0602020104020603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4039036" y="446385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2</a:t>
            </a:r>
            <a:r>
              <a:rPr lang="en-US" sz="54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3</a:t>
            </a:r>
            <a:endParaRPr lang="en-US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4057292" y="1090479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2</a:t>
            </a:r>
            <a:r>
              <a:rPr lang="en-US" sz="54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4</a:t>
            </a:r>
            <a:endParaRPr lang="en-US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4080029" y="1768044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2</a:t>
            </a:r>
            <a:r>
              <a:rPr lang="en-US" sz="54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5</a:t>
            </a:r>
            <a:endParaRPr lang="en-US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4051894" y="2373908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2</a:t>
            </a:r>
            <a:r>
              <a:rPr lang="en-US" sz="54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6</a:t>
            </a:r>
            <a:endParaRPr lang="en-US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4080028" y="3018002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2</a:t>
            </a:r>
            <a:r>
              <a:rPr lang="en-US" sz="54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7</a:t>
            </a:r>
            <a:endParaRPr lang="en-US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4061482" y="3706313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2</a:t>
            </a:r>
            <a:r>
              <a:rPr lang="en-US" sz="54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8</a:t>
            </a:r>
            <a:endParaRPr lang="en-US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4061482" y="4369324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2</a:t>
            </a:r>
            <a:r>
              <a:rPr lang="en-US" sz="54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9</a:t>
            </a:r>
            <a:endParaRPr lang="en-US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4012378" y="5007466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3</a:t>
            </a:r>
            <a:r>
              <a:rPr lang="en-US" sz="54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0</a:t>
            </a:r>
            <a:endParaRPr lang="en-US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4007451" y="5683365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3</a:t>
            </a:r>
            <a:r>
              <a:rPr lang="en-US" sz="54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1</a:t>
            </a:r>
            <a:endParaRPr lang="en-US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7019925" y="719465"/>
            <a:ext cx="28135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err="1" smtClean="0">
                <a:latin typeface="Tw Cen MT" panose="020B0602020104020603" pitchFamily="34" charset="0"/>
              </a:rPr>
              <a:t>vingt-quatre</a:t>
            </a:r>
            <a:endParaRPr lang="en-GB" sz="2800" dirty="0">
              <a:latin typeface="Tw Cen MT" panose="020B0602020104020603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7019925" y="1365851"/>
            <a:ext cx="28135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err="1" smtClean="0">
                <a:latin typeface="Tw Cen MT" panose="020B0602020104020603" pitchFamily="34" charset="0"/>
              </a:rPr>
              <a:t>trente</a:t>
            </a:r>
            <a:endParaRPr lang="en-GB" sz="2800" dirty="0">
              <a:latin typeface="Tw Cen MT" panose="020B0602020104020603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7104334" y="1977430"/>
            <a:ext cx="28135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err="1" smtClean="0">
                <a:latin typeface="Tw Cen MT" panose="020B0602020104020603" pitchFamily="34" charset="0"/>
              </a:rPr>
              <a:t>vingt</a:t>
            </a:r>
            <a:r>
              <a:rPr lang="en-GB" sz="2800" dirty="0" smtClean="0">
                <a:latin typeface="Tw Cen MT" panose="020B0602020104020603" pitchFamily="34" charset="0"/>
              </a:rPr>
              <a:t>-six</a:t>
            </a:r>
            <a:endParaRPr lang="en-GB" sz="2800" dirty="0">
              <a:latin typeface="Tw Cen MT" panose="020B0602020104020603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7104335" y="2747229"/>
            <a:ext cx="28135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err="1" smtClean="0">
                <a:latin typeface="Tw Cen MT" panose="020B0602020104020603" pitchFamily="34" charset="0"/>
              </a:rPr>
              <a:t>vingt</a:t>
            </a:r>
            <a:r>
              <a:rPr lang="en-GB" sz="2800" dirty="0" smtClean="0">
                <a:latin typeface="Tw Cen MT" panose="020B0602020104020603" pitchFamily="34" charset="0"/>
              </a:rPr>
              <a:t>-sept</a:t>
            </a:r>
            <a:endParaRPr lang="en-GB" sz="2800" dirty="0">
              <a:latin typeface="Tw Cen MT" panose="020B0602020104020603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7118403" y="3332689"/>
            <a:ext cx="28135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err="1" smtClean="0">
                <a:latin typeface="Tw Cen MT" panose="020B0602020104020603" pitchFamily="34" charset="0"/>
              </a:rPr>
              <a:t>trente</a:t>
            </a:r>
            <a:r>
              <a:rPr lang="en-GB" sz="2800" dirty="0" smtClean="0">
                <a:latin typeface="Tw Cen MT" panose="020B0602020104020603" pitchFamily="34" charset="0"/>
              </a:rPr>
              <a:t> et un</a:t>
            </a:r>
            <a:endParaRPr lang="en-GB" sz="2800" dirty="0">
              <a:latin typeface="Tw Cen MT" panose="020B0602020104020603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7118404" y="3990082"/>
            <a:ext cx="28135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err="1" smtClean="0">
                <a:latin typeface="Tw Cen MT" panose="020B0602020104020603" pitchFamily="34" charset="0"/>
              </a:rPr>
              <a:t>vingt</a:t>
            </a:r>
            <a:r>
              <a:rPr lang="en-GB" sz="2800" dirty="0" smtClean="0">
                <a:latin typeface="Tw Cen MT" panose="020B0602020104020603" pitchFamily="34" charset="0"/>
              </a:rPr>
              <a:t>-trois</a:t>
            </a:r>
            <a:endParaRPr lang="en-GB" sz="2800" dirty="0">
              <a:latin typeface="Tw Cen MT" panose="020B0602020104020603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7118405" y="4694018"/>
            <a:ext cx="28135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err="1" smtClean="0">
                <a:latin typeface="Tw Cen MT" panose="020B0602020104020603" pitchFamily="34" charset="0"/>
              </a:rPr>
              <a:t>vingt</a:t>
            </a:r>
            <a:r>
              <a:rPr lang="en-GB" sz="2800" dirty="0" smtClean="0">
                <a:latin typeface="Tw Cen MT" panose="020B0602020104020603" pitchFamily="34" charset="0"/>
              </a:rPr>
              <a:t>-cinq</a:t>
            </a:r>
            <a:endParaRPr lang="en-GB" sz="2800" dirty="0">
              <a:latin typeface="Tw Cen MT" panose="020B0602020104020603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7118405" y="5375992"/>
            <a:ext cx="28135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err="1" smtClean="0">
                <a:latin typeface="Tw Cen MT" panose="020B0602020104020603" pitchFamily="34" charset="0"/>
              </a:rPr>
              <a:t>vingt-neuf</a:t>
            </a:r>
            <a:endParaRPr lang="en-GB" sz="2800" dirty="0">
              <a:latin typeface="Tw Cen MT" panose="020B0602020104020603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7118405" y="5997828"/>
            <a:ext cx="28135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err="1" smtClean="0">
                <a:latin typeface="Tw Cen MT" panose="020B0602020104020603" pitchFamily="34" charset="0"/>
              </a:rPr>
              <a:t>vingt-huit</a:t>
            </a:r>
            <a:endParaRPr lang="en-GB" sz="2800" dirty="0"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920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58" grpId="0" animBg="1"/>
      <p:bldP spid="52259" grpId="0" animBg="1"/>
      <p:bldP spid="52260" grpId="0" animBg="1"/>
      <p:bldP spid="52261" grpId="0" animBg="1"/>
      <p:bldP spid="52262" grpId="0" animBg="1"/>
      <p:bldP spid="52263" grpId="0" animBg="1"/>
      <p:bldP spid="52264" grpId="0" animBg="1"/>
      <p:bldP spid="52265" grpId="0" animBg="1"/>
      <p:bldP spid="5226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2697" y="235131"/>
            <a:ext cx="10266749" cy="675894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857123" y="909269"/>
            <a:ext cx="747698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3600" b="1" i="0" dirty="0" smtClean="0"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Comptine des couleurs</a:t>
            </a:r>
          </a:p>
          <a:p>
            <a:pPr algn="ctr"/>
            <a:r>
              <a:rPr lang="fr-FR" sz="3600" b="0" i="0" dirty="0" smtClean="0"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L'arc en ciel est en fête</a:t>
            </a:r>
            <a:br>
              <a:rPr lang="fr-FR" sz="3600" b="0" i="0" dirty="0" smtClean="0"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</a:br>
            <a:r>
              <a:rPr lang="fr-FR" sz="3600" b="0" i="0" dirty="0" smtClean="0"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Car il porte sur sa tête</a:t>
            </a:r>
            <a:br>
              <a:rPr lang="fr-FR" sz="3600" b="0" i="0" dirty="0" smtClean="0"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</a:br>
            <a:r>
              <a:rPr lang="fr-FR" sz="3600" b="0" i="0" dirty="0" smtClean="0"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Un nœud de toutes les couleurs</a:t>
            </a:r>
            <a:br>
              <a:rPr lang="fr-FR" sz="3600" b="0" i="0" dirty="0" smtClean="0"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</a:br>
            <a:r>
              <a:rPr lang="fr-FR" sz="3600" b="0" i="0" dirty="0" smtClean="0"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Comme celui de ma petit</a:t>
            </a:r>
            <a:r>
              <a:rPr lang="fr-FR" sz="3600" dirty="0">
                <a:solidFill>
                  <a:srgbClr val="000000"/>
                </a:solidFill>
                <a:latin typeface="Tw Cen MT" panose="020B0602020104020603" pitchFamily="34" charset="0"/>
              </a:rPr>
              <a:t>e</a:t>
            </a:r>
            <a:r>
              <a:rPr lang="fr-FR" sz="3600" b="0" i="0" dirty="0" smtClean="0"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 sœur</a:t>
            </a:r>
            <a:br>
              <a:rPr lang="fr-FR" sz="3600" b="0" i="0" dirty="0" smtClean="0"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</a:br>
            <a:r>
              <a:rPr lang="fr-FR" sz="3600" b="0" i="0" dirty="0" smtClean="0"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Violet, indigo</a:t>
            </a:r>
            <a:br>
              <a:rPr lang="fr-FR" sz="3600" b="0" i="0" dirty="0" smtClean="0"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</a:br>
            <a:r>
              <a:rPr lang="fr-FR" sz="3600" b="0" i="0" dirty="0" smtClean="0"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Bleu, vert, jaune, orange et rouge</a:t>
            </a:r>
            <a:br>
              <a:rPr lang="fr-FR" sz="3600" b="0" i="0" dirty="0" smtClean="0"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</a:br>
            <a:r>
              <a:rPr lang="fr-FR" sz="3600" b="0" i="0" dirty="0" smtClean="0"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L'arc en ciel est en fête,</a:t>
            </a:r>
            <a:br>
              <a:rPr lang="fr-FR" sz="3600" b="0" i="0" dirty="0" smtClean="0"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</a:br>
            <a:r>
              <a:rPr lang="fr-FR" sz="3600" b="0" i="0" dirty="0" smtClean="0"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Les couleurs sont sur sa tête.</a:t>
            </a:r>
            <a:endParaRPr lang="fr-FR" sz="3600" b="0" i="0" dirty="0">
              <a:solidFill>
                <a:srgbClr val="000000"/>
              </a:solidFill>
              <a:effectLst/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4283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346201" y="3047999"/>
            <a:ext cx="948267" cy="381000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ectangle 1"/>
          <p:cNvSpPr/>
          <p:nvPr/>
        </p:nvSpPr>
        <p:spPr>
          <a:xfrm>
            <a:off x="255495" y="552253"/>
            <a:ext cx="802789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fr-FR" sz="3200" b="1" dirty="0" smtClean="0">
                <a:latin typeface="Tw Cen MT" panose="020B0602020104020603" pitchFamily="34" charset="0"/>
              </a:rPr>
              <a:t>Lundi</a:t>
            </a:r>
            <a:r>
              <a:rPr lang="fr-FR" sz="3200" dirty="0" smtClean="0">
                <a:latin typeface="Tw Cen MT" panose="020B0602020104020603" pitchFamily="34" charset="0"/>
              </a:rPr>
              <a:t> </a:t>
            </a:r>
            <a:r>
              <a:rPr lang="fr-FR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w Cen MT" panose="020B0602020104020603" pitchFamily="34" charset="0"/>
              </a:rPr>
              <a:t>gris</a:t>
            </a:r>
            <a:r>
              <a:rPr lang="fr-FR" sz="3200" dirty="0" smtClean="0">
                <a:latin typeface="Tw Cen MT" panose="020B0602020104020603" pitchFamily="34" charset="0"/>
              </a:rPr>
              <a:t>, c’est reparti </a:t>
            </a:r>
            <a:br>
              <a:rPr lang="fr-FR" sz="3200" dirty="0" smtClean="0">
                <a:latin typeface="Tw Cen MT" panose="020B0602020104020603" pitchFamily="34" charset="0"/>
              </a:rPr>
            </a:br>
            <a:r>
              <a:rPr lang="fr-FR" sz="3200" b="1" dirty="0" smtClean="0">
                <a:latin typeface="Tw Cen MT" panose="020B0602020104020603" pitchFamily="34" charset="0"/>
              </a:rPr>
              <a:t>Mardi</a:t>
            </a:r>
            <a:r>
              <a:rPr lang="fr-FR" sz="3200" dirty="0" smtClean="0">
                <a:latin typeface="Tw Cen MT" panose="020B0602020104020603" pitchFamily="34" charset="0"/>
              </a:rPr>
              <a:t> </a:t>
            </a:r>
            <a:r>
              <a:rPr lang="fr-FR" sz="3200" b="1" dirty="0" smtClean="0">
                <a:solidFill>
                  <a:srgbClr val="0070C0"/>
                </a:solidFill>
                <a:latin typeface="Tw Cen MT" panose="020B0602020104020603" pitchFamily="34" charset="0"/>
              </a:rPr>
              <a:t>bleu</a:t>
            </a:r>
            <a:r>
              <a:rPr lang="fr-FR" sz="3200" dirty="0" smtClean="0">
                <a:latin typeface="Tw Cen MT" panose="020B0602020104020603" pitchFamily="34" charset="0"/>
              </a:rPr>
              <a:t> ouvre les yeux </a:t>
            </a:r>
            <a:br>
              <a:rPr lang="fr-FR" sz="3200" dirty="0" smtClean="0">
                <a:latin typeface="Tw Cen MT" panose="020B0602020104020603" pitchFamily="34" charset="0"/>
              </a:rPr>
            </a:br>
            <a:r>
              <a:rPr lang="fr-FR" sz="3200" b="1" dirty="0" smtClean="0">
                <a:latin typeface="Tw Cen MT" panose="020B0602020104020603" pitchFamily="34" charset="0"/>
              </a:rPr>
              <a:t>Mercredi </a:t>
            </a:r>
            <a:r>
              <a:rPr lang="fr-FR" sz="3200" b="1" dirty="0" smtClean="0">
                <a:solidFill>
                  <a:srgbClr val="FF0066"/>
                </a:solidFill>
                <a:latin typeface="Tw Cen MT" panose="020B0602020104020603" pitchFamily="34" charset="0"/>
              </a:rPr>
              <a:t>rose</a:t>
            </a:r>
            <a:r>
              <a:rPr lang="fr-FR" sz="3200" dirty="0" smtClean="0">
                <a:latin typeface="Tw Cen MT" panose="020B0602020104020603" pitchFamily="34" charset="0"/>
              </a:rPr>
              <a:t>, on se repose </a:t>
            </a:r>
            <a:br>
              <a:rPr lang="fr-FR" sz="3200" dirty="0" smtClean="0">
                <a:latin typeface="Tw Cen MT" panose="020B0602020104020603" pitchFamily="34" charset="0"/>
              </a:rPr>
            </a:br>
            <a:r>
              <a:rPr lang="fr-FR" sz="3200" b="1" dirty="0" smtClean="0">
                <a:latin typeface="Tw Cen MT" panose="020B0602020104020603" pitchFamily="34" charset="0"/>
              </a:rPr>
              <a:t>Jeudi</a:t>
            </a:r>
            <a:r>
              <a:rPr lang="fr-FR" sz="3200" dirty="0" smtClean="0">
                <a:latin typeface="Tw Cen MT" panose="020B0602020104020603" pitchFamily="34" charset="0"/>
              </a:rPr>
              <a:t> </a:t>
            </a:r>
            <a:r>
              <a:rPr lang="fr-FR" sz="3200" b="1" dirty="0" smtClean="0">
                <a:solidFill>
                  <a:schemeClr val="bg1"/>
                </a:solidFill>
                <a:latin typeface="Tw Cen MT" panose="020B0602020104020603" pitchFamily="34" charset="0"/>
              </a:rPr>
              <a:t>blanc</a:t>
            </a:r>
            <a:r>
              <a:rPr lang="fr-FR" sz="3200" dirty="0" smtClean="0">
                <a:latin typeface="Tw Cen MT" panose="020B0602020104020603" pitchFamily="34" charset="0"/>
              </a:rPr>
              <a:t>, tout le monde est content </a:t>
            </a:r>
          </a:p>
          <a:p>
            <a:pPr>
              <a:lnSpc>
                <a:spcPct val="150000"/>
              </a:lnSpc>
            </a:pPr>
            <a:r>
              <a:rPr lang="fr-FR" sz="3200" b="1" dirty="0" smtClean="0">
                <a:latin typeface="Tw Cen MT" panose="020B0602020104020603" pitchFamily="34" charset="0"/>
              </a:rPr>
              <a:t>Vendredi</a:t>
            </a:r>
            <a:r>
              <a:rPr lang="fr-FR" sz="3200" b="1" dirty="0" smtClean="0">
                <a:solidFill>
                  <a:srgbClr val="00B050"/>
                </a:solidFill>
                <a:latin typeface="Tw Cen MT" panose="020B0602020104020603" pitchFamily="34" charset="0"/>
              </a:rPr>
              <a:t> vert </a:t>
            </a:r>
            <a:r>
              <a:rPr lang="fr-FR" sz="3200" dirty="0" smtClean="0">
                <a:latin typeface="Tw Cen MT" panose="020B0602020104020603" pitchFamily="34" charset="0"/>
              </a:rPr>
              <a:t>saute à l’envers </a:t>
            </a:r>
            <a:br>
              <a:rPr lang="fr-FR" sz="3200" dirty="0" smtClean="0">
                <a:latin typeface="Tw Cen MT" panose="020B0602020104020603" pitchFamily="34" charset="0"/>
              </a:rPr>
            </a:br>
            <a:r>
              <a:rPr lang="fr-FR" sz="3200" b="1" dirty="0" smtClean="0">
                <a:latin typeface="Tw Cen MT" panose="020B0602020104020603" pitchFamily="34" charset="0"/>
              </a:rPr>
              <a:t>Samedi</a:t>
            </a:r>
            <a:r>
              <a:rPr lang="fr-FR" sz="3200" dirty="0" smtClean="0">
                <a:latin typeface="Tw Cen MT" panose="020B0602020104020603" pitchFamily="34" charset="0"/>
              </a:rPr>
              <a:t> </a:t>
            </a:r>
            <a:r>
              <a:rPr lang="fr-FR" sz="3200" b="1" dirty="0" smtClean="0">
                <a:solidFill>
                  <a:srgbClr val="FF0000"/>
                </a:solidFill>
                <a:latin typeface="Tw Cen MT" panose="020B0602020104020603" pitchFamily="34" charset="0"/>
              </a:rPr>
              <a:t>rouge</a:t>
            </a:r>
            <a:r>
              <a:rPr lang="fr-FR" sz="3200" dirty="0" smtClean="0">
                <a:latin typeface="Tw Cen MT" panose="020B0602020104020603" pitchFamily="34" charset="0"/>
              </a:rPr>
              <a:t>, rien ne bouge </a:t>
            </a:r>
            <a:br>
              <a:rPr lang="fr-FR" sz="3200" dirty="0" smtClean="0">
                <a:latin typeface="Tw Cen MT" panose="020B0602020104020603" pitchFamily="34" charset="0"/>
              </a:rPr>
            </a:br>
            <a:r>
              <a:rPr lang="fr-FR" sz="3200" b="1" dirty="0" smtClean="0">
                <a:latin typeface="Tw Cen MT" panose="020B0602020104020603" pitchFamily="34" charset="0"/>
              </a:rPr>
              <a:t>Dimanche</a:t>
            </a:r>
            <a:r>
              <a:rPr lang="fr-FR" sz="3200" dirty="0" smtClean="0">
                <a:latin typeface="Tw Cen MT" panose="020B0602020104020603" pitchFamily="34" charset="0"/>
              </a:rPr>
              <a:t> </a:t>
            </a:r>
            <a:r>
              <a:rPr lang="fr-FR" sz="3200" b="1" dirty="0" smtClean="0">
                <a:solidFill>
                  <a:srgbClr val="7030A0"/>
                </a:solidFill>
                <a:latin typeface="Tw Cen MT" panose="020B0602020104020603" pitchFamily="34" charset="0"/>
              </a:rPr>
              <a:t>violet</a:t>
            </a:r>
            <a:r>
              <a:rPr lang="fr-FR" sz="3200" dirty="0" smtClean="0">
                <a:latin typeface="Tw Cen MT" panose="020B0602020104020603" pitchFamily="34" charset="0"/>
              </a:rPr>
              <a:t>, fais ce qu’il te plaît</a:t>
            </a:r>
            <a:endParaRPr lang="fr-FR" sz="3200" dirty="0">
              <a:latin typeface="Tw Cen MT" panose="020B0602020104020603" pitchFamily="34" charset="0"/>
            </a:endParaRPr>
          </a:p>
        </p:txBody>
      </p:sp>
      <p:pic>
        <p:nvPicPr>
          <p:cNvPr id="3" name="Lundi gri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080189" y="247453"/>
            <a:ext cx="609600" cy="609600"/>
          </a:xfrm>
          <a:prstGeom prst="rect">
            <a:avLst/>
          </a:prstGeom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2052424"/>
              </p:ext>
            </p:extLst>
          </p:nvPr>
        </p:nvGraphicFramePr>
        <p:xfrm>
          <a:off x="6620445" y="1402079"/>
          <a:ext cx="2284405" cy="4053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84405"/>
              </a:tblGrid>
              <a:tr h="226090"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 err="1" smtClean="0"/>
                        <a:t>lundi</a:t>
                      </a:r>
                      <a:endParaRPr lang="en-GB" sz="3200" b="1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226090"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 err="1" smtClean="0"/>
                        <a:t>mardi</a:t>
                      </a:r>
                      <a:endParaRPr lang="en-GB" sz="3200" b="1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226090"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 err="1" smtClean="0"/>
                        <a:t>mercredi</a:t>
                      </a:r>
                      <a:r>
                        <a:rPr lang="en-GB" sz="3200" b="1" dirty="0" smtClean="0"/>
                        <a:t> </a:t>
                      </a:r>
                      <a:endParaRPr lang="en-GB" sz="3200" b="1" dirty="0"/>
                    </a:p>
                  </a:txBody>
                  <a:tcPr>
                    <a:solidFill>
                      <a:srgbClr val="FF3399"/>
                    </a:solidFill>
                  </a:tcPr>
                </a:tc>
              </a:tr>
              <a:tr h="226090"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 err="1" smtClean="0"/>
                        <a:t>jeudi</a:t>
                      </a:r>
                      <a:endParaRPr lang="en-GB" sz="32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226090"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 err="1" smtClean="0"/>
                        <a:t>vendredi</a:t>
                      </a:r>
                      <a:endParaRPr lang="en-GB" sz="3200" b="1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  <a:tr h="226090"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 err="1" smtClean="0"/>
                        <a:t>samedi</a:t>
                      </a:r>
                      <a:endParaRPr lang="en-GB" sz="3200" b="1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  <a:tr h="226090"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 err="1" smtClean="0"/>
                        <a:t>dimanche</a:t>
                      </a:r>
                      <a:endParaRPr lang="en-GB" sz="3200" b="1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057" y="1506307"/>
            <a:ext cx="2024964" cy="192269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221" y="910307"/>
            <a:ext cx="1718081" cy="16264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305" y="3183742"/>
            <a:ext cx="2411140" cy="184950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521" y="-29712"/>
            <a:ext cx="2054145" cy="194459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522" y="4306304"/>
            <a:ext cx="3413672" cy="254677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653" y="3739125"/>
            <a:ext cx="2211772" cy="209381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304" y="2272933"/>
            <a:ext cx="1923970" cy="2050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2520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7" dur="4435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71266" y="733925"/>
            <a:ext cx="6759527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200" b="0" i="0" dirty="0" smtClean="0"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Il y a sept jours, </a:t>
            </a:r>
            <a:r>
              <a:rPr lang="fr-FR" sz="3200" dirty="0" smtClean="0">
                <a:latin typeface="Tw Cen MT" panose="020B0602020104020603" pitchFamily="34" charset="0"/>
              </a:rPr>
              <a:t/>
            </a:r>
            <a:br>
              <a:rPr lang="fr-FR" sz="3200" dirty="0" smtClean="0">
                <a:latin typeface="Tw Cen MT" panose="020B0602020104020603" pitchFamily="34" charset="0"/>
              </a:rPr>
            </a:br>
            <a:r>
              <a:rPr lang="fr-FR" sz="3200" b="0" i="0" dirty="0" smtClean="0"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il y a sept jours, </a:t>
            </a:r>
            <a:r>
              <a:rPr lang="fr-FR" sz="3200" dirty="0" smtClean="0">
                <a:latin typeface="Tw Cen MT" panose="020B0602020104020603" pitchFamily="34" charset="0"/>
              </a:rPr>
              <a:t/>
            </a:r>
            <a:br>
              <a:rPr lang="fr-FR" sz="3200" dirty="0" smtClean="0">
                <a:latin typeface="Tw Cen MT" panose="020B0602020104020603" pitchFamily="34" charset="0"/>
              </a:rPr>
            </a:br>
            <a:r>
              <a:rPr lang="fr-FR" sz="3200" b="0" i="0" dirty="0" smtClean="0"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il y a sept jours par semaine: </a:t>
            </a:r>
            <a:r>
              <a:rPr lang="fr-FR" sz="3200" dirty="0" smtClean="0">
                <a:latin typeface="Tw Cen MT" panose="020B0602020104020603" pitchFamily="34" charset="0"/>
              </a:rPr>
              <a:t/>
            </a:r>
            <a:br>
              <a:rPr lang="fr-FR" sz="3200" dirty="0" smtClean="0">
                <a:latin typeface="Tw Cen MT" panose="020B0602020104020603" pitchFamily="34" charset="0"/>
              </a:rPr>
            </a:br>
            <a:r>
              <a:rPr lang="fr-FR" sz="3200" b="0" i="0" dirty="0" smtClean="0"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lundi </a:t>
            </a:r>
            <a:r>
              <a:rPr lang="fr-FR" sz="3200" dirty="0" smtClean="0">
                <a:latin typeface="Tw Cen MT" panose="020B0602020104020603" pitchFamily="34" charset="0"/>
              </a:rPr>
              <a:t/>
            </a:r>
            <a:br>
              <a:rPr lang="fr-FR" sz="3200" dirty="0" smtClean="0">
                <a:latin typeface="Tw Cen MT" panose="020B0602020104020603" pitchFamily="34" charset="0"/>
              </a:rPr>
            </a:br>
            <a:r>
              <a:rPr lang="fr-FR" sz="3200" b="0" i="0" dirty="0" smtClean="0"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mardi </a:t>
            </a:r>
            <a:r>
              <a:rPr lang="fr-FR" sz="3200" dirty="0" smtClean="0">
                <a:latin typeface="Tw Cen MT" panose="020B0602020104020603" pitchFamily="34" charset="0"/>
              </a:rPr>
              <a:t/>
            </a:r>
            <a:br>
              <a:rPr lang="fr-FR" sz="3200" dirty="0" smtClean="0">
                <a:latin typeface="Tw Cen MT" panose="020B0602020104020603" pitchFamily="34" charset="0"/>
              </a:rPr>
            </a:br>
            <a:r>
              <a:rPr lang="fr-FR" sz="3200" b="0" i="0" dirty="0" smtClean="0"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mercredi </a:t>
            </a:r>
            <a:r>
              <a:rPr lang="fr-FR" sz="3200" dirty="0" smtClean="0">
                <a:latin typeface="Tw Cen MT" panose="020B0602020104020603" pitchFamily="34" charset="0"/>
              </a:rPr>
              <a:t/>
            </a:r>
            <a:br>
              <a:rPr lang="fr-FR" sz="3200" dirty="0" smtClean="0">
                <a:latin typeface="Tw Cen MT" panose="020B0602020104020603" pitchFamily="34" charset="0"/>
              </a:rPr>
            </a:br>
            <a:r>
              <a:rPr lang="fr-FR" sz="3200" b="0" i="0" dirty="0" smtClean="0"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jeudi </a:t>
            </a:r>
            <a:r>
              <a:rPr lang="fr-FR" sz="3200" dirty="0" smtClean="0">
                <a:latin typeface="Tw Cen MT" panose="020B0602020104020603" pitchFamily="34" charset="0"/>
              </a:rPr>
              <a:t/>
            </a:r>
            <a:br>
              <a:rPr lang="fr-FR" sz="3200" dirty="0" smtClean="0">
                <a:latin typeface="Tw Cen MT" panose="020B0602020104020603" pitchFamily="34" charset="0"/>
              </a:rPr>
            </a:br>
            <a:r>
              <a:rPr lang="fr-FR" sz="3200" b="0" i="0" dirty="0" smtClean="0"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vendredi </a:t>
            </a:r>
            <a:r>
              <a:rPr lang="fr-FR" sz="3200" dirty="0" smtClean="0">
                <a:latin typeface="Tw Cen MT" panose="020B0602020104020603" pitchFamily="34" charset="0"/>
              </a:rPr>
              <a:t/>
            </a:r>
            <a:br>
              <a:rPr lang="fr-FR" sz="3200" dirty="0" smtClean="0">
                <a:latin typeface="Tw Cen MT" panose="020B0602020104020603" pitchFamily="34" charset="0"/>
              </a:rPr>
            </a:br>
            <a:r>
              <a:rPr lang="fr-FR" sz="3200" b="0" i="0" dirty="0" smtClean="0"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samedi</a:t>
            </a:r>
            <a:br>
              <a:rPr lang="fr-FR" sz="3200" b="0" i="0" dirty="0" smtClean="0"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</a:br>
            <a:r>
              <a:rPr lang="fr-FR" sz="3200" b="0" i="0" dirty="0" smtClean="0"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dimanche </a:t>
            </a:r>
            <a:endParaRPr lang="en-GB" sz="3200" dirty="0">
              <a:latin typeface="Tw Cen MT" panose="020B0602020104020603" pitchFamily="34" charset="0"/>
            </a:endParaRPr>
          </a:p>
        </p:txBody>
      </p:sp>
      <p:pic>
        <p:nvPicPr>
          <p:cNvPr id="3" name="Il_y_a_sept_jour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754983" y="25037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0330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53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23512" y="680567"/>
            <a:ext cx="1657826" cy="193899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20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Comic Sans MS" panose="030F0702030302020204" pitchFamily="66" charset="0"/>
              </a:rPr>
              <a:t>1</a:t>
            </a:r>
            <a:r>
              <a:rPr lang="en-US" sz="96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endParaRPr lang="en-US" sz="96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607502" y="698823"/>
            <a:ext cx="1657826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2000" b="1" dirty="0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00B0F0"/>
                </a:solidFill>
                <a:latin typeface="Comic Sans MS" panose="030F0702030302020204" pitchFamily="66" charset="0"/>
              </a:rPr>
              <a:t>2</a:t>
            </a:r>
            <a:r>
              <a:rPr lang="en-US" sz="9600" b="1" dirty="0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latin typeface="Comic Sans MS" panose="030F0702030302020204" pitchFamily="66" charset="0"/>
              </a:rPr>
              <a:t> </a:t>
            </a:r>
            <a:endParaRPr lang="en-US" sz="9600" b="1" cap="none" spc="0" dirty="0">
              <a:ln w="12700">
                <a:solidFill>
                  <a:schemeClr val="accent5"/>
                </a:solidFill>
                <a:prstDash val="solid"/>
              </a:ln>
              <a:solidFill>
                <a:srgbClr val="FFFF00"/>
              </a:solidFill>
              <a:effectLst/>
              <a:latin typeface="Comic Sans MS" panose="030F0702030302020204" pitchFamily="66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895429" y="620365"/>
            <a:ext cx="1657826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2000" b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FF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Comic Sans MS" panose="030F0702030302020204" pitchFamily="66" charset="0"/>
              </a:rPr>
              <a:t>3</a:t>
            </a:r>
            <a:r>
              <a:rPr lang="en-US" sz="9600" b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FF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Comic Sans MS" panose="030F0702030302020204" pitchFamily="66" charset="0"/>
              </a:rPr>
              <a:t> </a:t>
            </a:r>
            <a:endParaRPr lang="en-US" sz="9600" b="1" cap="none" spc="0" dirty="0">
              <a:ln w="12700">
                <a:solidFill>
                  <a:schemeClr val="accent1"/>
                </a:solidFill>
                <a:prstDash val="solid"/>
              </a:ln>
              <a:solidFill>
                <a:srgbClr val="FF00FF"/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380312" y="698823"/>
            <a:ext cx="1124026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20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9933FF"/>
                </a:solidFill>
                <a:latin typeface="Comic Sans MS" panose="030F0702030302020204" pitchFamily="66" charset="0"/>
              </a:rPr>
              <a:t>4</a:t>
            </a:r>
            <a:endParaRPr lang="en-US" sz="12000" b="1" cap="none" spc="0" dirty="0">
              <a:ln w="12700" cmpd="sng">
                <a:solidFill>
                  <a:schemeClr val="accent4"/>
                </a:solidFill>
                <a:prstDash val="solid"/>
              </a:ln>
              <a:solidFill>
                <a:srgbClr val="9933FF"/>
              </a:solidFill>
              <a:effectLst/>
              <a:latin typeface="Comic Sans MS" panose="030F0702030302020204" pitchFamily="66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2620" y="2422083"/>
            <a:ext cx="1124026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2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33CC33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omic Sans MS" panose="030F0702030302020204" pitchFamily="66" charset="0"/>
              </a:rPr>
              <a:t>5</a:t>
            </a:r>
            <a:endParaRPr lang="en-US" sz="120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33CC33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607502" y="2539431"/>
            <a:ext cx="1124027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20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Comic Sans MS" panose="030F0702030302020204" pitchFamily="66" charset="0"/>
              </a:rPr>
              <a:t>6</a:t>
            </a:r>
            <a:endParaRPr lang="en-US" sz="120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427458" y="2556689"/>
            <a:ext cx="1124027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2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mic Sans MS" panose="030F0702030302020204" pitchFamily="66" charset="0"/>
              </a:rPr>
              <a:t>7</a:t>
            </a:r>
            <a:endParaRPr lang="en-US" sz="12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246646" y="4374341"/>
            <a:ext cx="1183105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2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2E25E3"/>
                </a:solidFill>
                <a:latin typeface="Comic Sans MS" panose="030F0702030302020204" pitchFamily="66" charset="0"/>
              </a:rPr>
              <a:t>8</a:t>
            </a:r>
            <a:endParaRPr lang="en-US" sz="12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2E25E3"/>
              </a:solidFill>
              <a:effectLst/>
              <a:latin typeface="Comic Sans MS" panose="030F0702030302020204" pitchFamily="66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024835" y="4365104"/>
            <a:ext cx="1124027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12000" b="1" dirty="0">
                <a:ln/>
                <a:solidFill>
                  <a:srgbClr val="FFC000"/>
                </a:solidFill>
                <a:latin typeface="Comic Sans MS" panose="030F0702030302020204" pitchFamily="66" charset="0"/>
              </a:rPr>
              <a:t>9</a:t>
            </a:r>
            <a:endParaRPr lang="en-US" sz="12000" b="1" cap="none" spc="0" dirty="0">
              <a:ln/>
              <a:solidFill>
                <a:srgbClr val="FFC000"/>
              </a:solidFill>
              <a:effectLst/>
              <a:latin typeface="Comic Sans MS" panose="030F0702030302020204" pitchFamily="66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020915" y="4221088"/>
            <a:ext cx="2063386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20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FF00"/>
                </a:solidFill>
                <a:effectLst/>
                <a:latin typeface="Comic Sans MS" panose="030F0702030302020204" pitchFamily="66" charset="0"/>
              </a:rPr>
              <a:t>10</a:t>
            </a:r>
            <a:endParaRPr lang="en-US" sz="12000" b="1" cap="none" spc="0" dirty="0">
              <a:ln w="12700" cmpd="sng">
                <a:solidFill>
                  <a:schemeClr val="accent4"/>
                </a:solidFill>
                <a:prstDash val="solid"/>
              </a:ln>
              <a:solidFill>
                <a:srgbClr val="FFFF00"/>
              </a:solidFill>
              <a:effectLst/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7609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187624" y="332656"/>
            <a:ext cx="2063386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20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</a:rPr>
              <a:t>11</a:t>
            </a:r>
            <a:endParaRPr lang="en-US" sz="120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0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004048" y="332656"/>
            <a:ext cx="2063385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2000" b="1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990099"/>
                </a:solidFill>
                <a:latin typeface="Comic Sans MS" panose="030F0702030302020204" pitchFamily="66" charset="0"/>
              </a:rPr>
              <a:t>12</a:t>
            </a:r>
            <a:endParaRPr lang="en-US" sz="12000" b="1" cap="none" spc="0" dirty="0">
              <a:ln w="12700" cmpd="sng">
                <a:solidFill>
                  <a:schemeClr val="accent4"/>
                </a:solidFill>
                <a:prstDash val="solid"/>
              </a:ln>
              <a:solidFill>
                <a:srgbClr val="990099"/>
              </a:solidFill>
              <a:effectLst/>
              <a:latin typeface="Comic Sans MS" panose="030F0702030302020204" pitchFamily="66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0477" y="2492896"/>
            <a:ext cx="1652159" cy="124978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55674" y="2148442"/>
            <a:ext cx="2060627" cy="193869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4827" y="4509120"/>
            <a:ext cx="1694835" cy="125588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44401" y="4869160"/>
            <a:ext cx="1646063" cy="1231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498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67017" y="595628"/>
            <a:ext cx="2063385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2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mic Sans MS" panose="030F0702030302020204" pitchFamily="66" charset="0"/>
              </a:rPr>
              <a:t>17</a:t>
            </a:r>
            <a:endParaRPr lang="en-US" sz="12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160217" y="1196752"/>
            <a:ext cx="2730847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2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2E25E3"/>
                </a:solidFill>
                <a:latin typeface="Comic Sans MS" panose="030F0702030302020204" pitchFamily="66" charset="0"/>
              </a:rPr>
              <a:t>18</a:t>
            </a:r>
            <a:endParaRPr lang="en-US" sz="12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2E25E3"/>
              </a:solidFill>
              <a:effectLst/>
              <a:latin typeface="Comic Sans MS" panose="030F0702030302020204" pitchFamily="66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907704" y="3135744"/>
            <a:ext cx="2063385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12000" b="1" dirty="0" smtClean="0">
                <a:ln/>
                <a:solidFill>
                  <a:srgbClr val="FFC000"/>
                </a:solidFill>
                <a:latin typeface="Comic Sans MS" panose="030F0702030302020204" pitchFamily="66" charset="0"/>
              </a:rPr>
              <a:t>19</a:t>
            </a:r>
            <a:endParaRPr lang="en-US" sz="12000" b="1" cap="none" spc="0" dirty="0">
              <a:ln/>
              <a:solidFill>
                <a:srgbClr val="FFC000"/>
              </a:solidFill>
              <a:effectLst/>
              <a:latin typeface="Comic Sans MS" panose="030F0702030302020204" pitchFamily="66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493949" y="4525578"/>
            <a:ext cx="2063385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20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FF00"/>
                </a:solidFill>
                <a:latin typeface="Comic Sans MS" panose="030F0702030302020204" pitchFamily="66" charset="0"/>
              </a:rPr>
              <a:t>2</a:t>
            </a:r>
            <a:r>
              <a:rPr lang="en-US" sz="120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FF00"/>
                </a:solidFill>
                <a:effectLst/>
                <a:latin typeface="Comic Sans MS" panose="030F0702030302020204" pitchFamily="66" charset="0"/>
              </a:rPr>
              <a:t>0</a:t>
            </a:r>
            <a:endParaRPr lang="en-US" sz="12000" b="1" cap="none" spc="0" dirty="0">
              <a:ln w="12700" cmpd="sng">
                <a:solidFill>
                  <a:schemeClr val="accent4"/>
                </a:solidFill>
                <a:prstDash val="solid"/>
              </a:ln>
              <a:solidFill>
                <a:srgbClr val="FFFF00"/>
              </a:solidFill>
              <a:effectLst/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8055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UsEz58BblMY"/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51655" y="872197"/>
            <a:ext cx="8678203" cy="4881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3317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200px-Jogo_da_velha_-_tic_tac_to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1612290"/>
            <a:ext cx="3816350" cy="322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5" name="Text Box 3">
            <a:hlinkClick r:id="" action="ppaction://noaction">
              <a:snd r:embed="rId4" name="tres_en_raya.wav"/>
            </a:hlinkClick>
          </p:cNvPr>
          <p:cNvSpPr txBox="1">
            <a:spLocks noChangeArrowheads="1"/>
          </p:cNvSpPr>
          <p:nvPr/>
        </p:nvSpPr>
        <p:spPr bwMode="auto">
          <a:xfrm>
            <a:off x="1151731" y="501747"/>
            <a:ext cx="7056438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6000" dirty="0" smtClean="0">
                <a:latin typeface="Tw Cen MT" panose="020B0602020104020603" pitchFamily="34" charset="0"/>
              </a:rPr>
              <a:t>Le </a:t>
            </a:r>
            <a:r>
              <a:rPr lang="en-GB" sz="6000" dirty="0" err="1" smtClean="0">
                <a:latin typeface="Tw Cen MT" panose="020B0602020104020603" pitchFamily="34" charset="0"/>
              </a:rPr>
              <a:t>morpion</a:t>
            </a:r>
            <a:endParaRPr lang="en-GB" sz="6000" dirty="0"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9238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0898" name="Group 2"/>
          <p:cNvGraphicFramePr>
            <a:graphicFrameLocks noGrp="1"/>
          </p:cNvGraphicFramePr>
          <p:nvPr/>
        </p:nvGraphicFramePr>
        <p:xfrm>
          <a:off x="323850" y="260350"/>
          <a:ext cx="8496300" cy="6337300"/>
        </p:xfrm>
        <a:graphic>
          <a:graphicData uri="http://schemas.openxmlformats.org/drawingml/2006/table">
            <a:tbl>
              <a:tblPr/>
              <a:tblGrid>
                <a:gridCol w="28321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8321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8321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21113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1145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1113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3779912" y="2780928"/>
            <a:ext cx="1441420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12</a:t>
            </a:r>
          </a:p>
        </p:txBody>
      </p:sp>
      <p:sp>
        <p:nvSpPr>
          <p:cNvPr id="21" name="Rectangle 20"/>
          <p:cNvSpPr/>
          <p:nvPr/>
        </p:nvSpPr>
        <p:spPr>
          <a:xfrm>
            <a:off x="930722" y="692696"/>
            <a:ext cx="1379160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11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125230" y="692696"/>
            <a:ext cx="813044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9</a:t>
            </a:r>
          </a:p>
        </p:txBody>
      </p:sp>
      <p:sp>
        <p:nvSpPr>
          <p:cNvPr id="23" name="Rectangle 22"/>
          <p:cNvSpPr/>
          <p:nvPr/>
        </p:nvSpPr>
        <p:spPr>
          <a:xfrm>
            <a:off x="6922108" y="686306"/>
            <a:ext cx="1441420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10</a:t>
            </a:r>
          </a:p>
        </p:txBody>
      </p:sp>
      <p:sp>
        <p:nvSpPr>
          <p:cNvPr id="24" name="Rectangle 23"/>
          <p:cNvSpPr/>
          <p:nvPr/>
        </p:nvSpPr>
        <p:spPr>
          <a:xfrm>
            <a:off x="7247938" y="2774538"/>
            <a:ext cx="813044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8</a:t>
            </a:r>
          </a:p>
        </p:txBody>
      </p:sp>
      <p:sp>
        <p:nvSpPr>
          <p:cNvPr id="25" name="Rectangle 24"/>
          <p:cNvSpPr/>
          <p:nvPr/>
        </p:nvSpPr>
        <p:spPr>
          <a:xfrm>
            <a:off x="1213780" y="2780928"/>
            <a:ext cx="813044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6</a:t>
            </a:r>
          </a:p>
        </p:txBody>
      </p:sp>
      <p:sp>
        <p:nvSpPr>
          <p:cNvPr id="27" name="Rectangle 26"/>
          <p:cNvSpPr/>
          <p:nvPr/>
        </p:nvSpPr>
        <p:spPr>
          <a:xfrm>
            <a:off x="4192625" y="4941168"/>
            <a:ext cx="813044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7</a:t>
            </a:r>
          </a:p>
        </p:txBody>
      </p:sp>
      <p:sp>
        <p:nvSpPr>
          <p:cNvPr id="28" name="Rectangle 27"/>
          <p:cNvSpPr/>
          <p:nvPr/>
        </p:nvSpPr>
        <p:spPr>
          <a:xfrm>
            <a:off x="1187624" y="4941168"/>
            <a:ext cx="813044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4</a:t>
            </a:r>
          </a:p>
        </p:txBody>
      </p:sp>
      <p:sp>
        <p:nvSpPr>
          <p:cNvPr id="29" name="Rectangle 28"/>
          <p:cNvSpPr/>
          <p:nvPr/>
        </p:nvSpPr>
        <p:spPr>
          <a:xfrm>
            <a:off x="7287348" y="4941168"/>
            <a:ext cx="813044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630451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211</TotalTime>
  <Words>409</Words>
  <Application>Microsoft Office PowerPoint</Application>
  <PresentationFormat>On-screen Show (4:3)</PresentationFormat>
  <Paragraphs>127</Paragraphs>
  <Slides>15</Slides>
  <Notes>13</Notes>
  <HiddenSlides>0</HiddenSlides>
  <MMClips>4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15</vt:i4>
      </vt:variant>
    </vt:vector>
  </HeadingPairs>
  <TitlesOfParts>
    <vt:vector size="24" baseType="lpstr">
      <vt:lpstr>Arial</vt:lpstr>
      <vt:lpstr>Calibri</vt:lpstr>
      <vt:lpstr>Calibri Light</vt:lpstr>
      <vt:lpstr>Comic Sans MS</vt:lpstr>
      <vt:lpstr>Tw Cen MT</vt:lpstr>
      <vt:lpstr>Office Theme</vt:lpstr>
      <vt:lpstr>1_Office Theme</vt:lpstr>
      <vt:lpstr>2_Office Theme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Rachel Hawkes</dc:creator>
  <cp:lastModifiedBy>Study</cp:lastModifiedBy>
  <cp:revision>13</cp:revision>
  <dcterms:created xsi:type="dcterms:W3CDTF">2018-05-16T14:48:31Z</dcterms:created>
  <dcterms:modified xsi:type="dcterms:W3CDTF">2018-09-14T12:02:40Z</dcterms:modified>
</cp:coreProperties>
</file>