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74" r:id="rId2"/>
    <p:sldId id="258" r:id="rId3"/>
    <p:sldId id="259" r:id="rId4"/>
    <p:sldId id="260" r:id="rId5"/>
    <p:sldId id="268" r:id="rId6"/>
    <p:sldId id="271" r:id="rId7"/>
    <p:sldId id="272" r:id="rId8"/>
    <p:sldId id="266" r:id="rId9"/>
    <p:sldId id="265" r:id="rId1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9045" autoAdjust="0"/>
  </p:normalViewPr>
  <p:slideViewPr>
    <p:cSldViewPr snapToGrid="0">
      <p:cViewPr varScale="1">
        <p:scale>
          <a:sx n="76" d="100"/>
          <a:sy n="76" d="100"/>
        </p:scale>
        <p:origin x="202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C0BD3A6-605F-4B14-B851-2FE1854035D4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7531570E-CF07-4F9F-A6EC-047E28D7DD1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165377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https://www.youtube.com/watch?v=85f0dS003jI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1570E-CF07-4F9F-A6EC-047E28D7DD12}" type="slidenum">
              <a:rPr lang="en-GB" altLang="en-US" smtClean="0"/>
              <a:pPr/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60844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smtClean="0"/>
              <a:t>Click on each number to hear the words spelt out.</a:t>
            </a: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4EDE82B-B67D-475D-BEC2-C121F05C39DA}" type="slidenum">
              <a:rPr lang="en-GB" altLang="en-US"/>
              <a:pPr/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33017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dirty="0" smtClean="0"/>
              <a:t>Un </a:t>
            </a:r>
            <a:r>
              <a:rPr lang="en-GB" altLang="en-US" dirty="0" err="1" smtClean="0"/>
              <a:t>sondage</a:t>
            </a:r>
            <a:r>
              <a:rPr lang="en-GB" altLang="en-US" dirty="0" smtClean="0"/>
              <a:t> – a survey</a:t>
            </a:r>
            <a:br>
              <a:rPr lang="en-GB" altLang="en-US" dirty="0" smtClean="0"/>
            </a:br>
            <a:r>
              <a:rPr lang="en-GB" altLang="en-US" dirty="0" smtClean="0"/>
              <a:t>Pupils are going to ask 5 other people in their class about their brothers and </a:t>
            </a:r>
            <a:r>
              <a:rPr lang="en-GB" altLang="en-US" dirty="0" err="1" smtClean="0"/>
              <a:t>sisterss</a:t>
            </a:r>
            <a:r>
              <a:rPr lang="en-GB" altLang="en-US" baseline="0" dirty="0" smtClean="0"/>
              <a:t>  </a:t>
            </a:r>
            <a:r>
              <a:rPr lang="en-GB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en-GB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des frères </a:t>
            </a:r>
            <a:r>
              <a:rPr lang="en-GB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n-GB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GB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soeurs</a:t>
            </a:r>
            <a:r>
              <a:rPr lang="en-GB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 </a:t>
            </a:r>
            <a:r>
              <a:rPr lang="en-GB" sz="1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s’appelle</a:t>
            </a:r>
            <a:r>
              <a:rPr lang="en-GB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–t-</a:t>
            </a:r>
            <a:r>
              <a:rPr lang="en-GB" sz="1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GB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1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</a:t>
            </a:r>
            <a:r>
              <a:rPr lang="en-GB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spcBef>
                <a:spcPct val="0"/>
              </a:spcBef>
            </a:pPr>
            <a:r>
              <a:rPr lang="en-GB" altLang="en-US" dirty="0" smtClean="0"/>
              <a:t>(What is he/she called?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 </a:t>
            </a:r>
            <a:r>
              <a:rPr lang="en-GB" sz="1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ça</a:t>
            </a:r>
            <a:r>
              <a:rPr lang="en-GB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s’écrit</a:t>
            </a:r>
            <a:r>
              <a:rPr lang="en-GB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spcBef>
                <a:spcPct val="0"/>
              </a:spcBef>
            </a:pPr>
            <a:r>
              <a:rPr lang="en-GB" altLang="en-US" dirty="0" smtClean="0"/>
              <a:t>(How do you spell that?</a:t>
            </a: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3AB9B98-00B9-451E-BD29-9176AA029B9B}" type="slidenum">
              <a:rPr lang="en-GB" altLang="en-US"/>
              <a:pPr/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50483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altLang="en-US" dirty="0" smtClean="0"/>
              <a:t>Click on photo to hear audio.</a:t>
            </a:r>
          </a:p>
          <a:p>
            <a:pPr>
              <a:spcBef>
                <a:spcPct val="0"/>
              </a:spcBef>
            </a:pPr>
            <a:r>
              <a:rPr lang="en-GB" altLang="en-US" dirty="0" smtClean="0"/>
              <a:t>Reading activity to finish.  This could be done as a whole class activity or individually.</a:t>
            </a:r>
            <a:br>
              <a:rPr lang="en-GB" altLang="en-US" dirty="0" smtClean="0"/>
            </a:br>
            <a:r>
              <a:rPr lang="en-GB" altLang="en-US" dirty="0" smtClean="0"/>
              <a:t>Then pupils can write their own sentences using this text as a model.</a:t>
            </a: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7B0DB1D-DDB4-4AFC-A9A8-E4ABFCDDC5D9}" type="slidenum">
              <a:rPr lang="en-GB" altLang="en-US">
                <a:latin typeface="Palatino Linotype" panose="02040502050505030304" pitchFamily="18" charset="0"/>
              </a:rPr>
              <a:pPr/>
              <a:t>9</a:t>
            </a:fld>
            <a:endParaRPr lang="en-GB" altLang="en-US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928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E6C23-A440-4068-8656-CC63E0F81B29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FE20DC-E05D-460E-8F66-B9E385BEB1C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59244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53281-BE07-4F45-8E29-EA557CCFEB02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24A34-6993-4AA9-BCBD-3D45853D1B3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45020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78E75-27E9-4993-8C51-1D864BCFE521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D43C4B-DCCA-4EA5-BEFF-075C222A621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80355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E5C86-BA94-42FD-8AAD-60C6EB55982F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003D05-AA4F-49AE-BF58-98DD9DF00D4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48622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2AF56-DCFF-4721-9767-FFCE461E6D9F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E68D26-F228-4B8D-9F7D-1BF71F3613E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46142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8E8E6-126D-4D3E-9044-832C5778068F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6AB818-60AA-4B36-AEE2-F702495D732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48705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A2AD6-0783-4BA2-B931-1DD3E3AB81DE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BF47F2-95EF-408D-9A90-A2B5C248278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24756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EA4EF-1332-4D7D-80AE-B7AF017BD798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1FF89-E34C-4D03-8C5C-1995BF3F9A5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93716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05F7E-49C5-4025-AAB8-9214A362D027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B9D1F4-095D-4B5E-B030-8BE1B70DBFC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72909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9C124-1F1E-4092-AD74-1FE41F76FC93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282E35-6569-4CDD-A0D0-4ADE5A8F720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79581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0864B-D094-4B66-9EC4-4B59CF17C13F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41E30-840B-472D-A94F-44BAF22DC86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27663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656544E-6980-4C37-8738-DC566933EE7D}" type="datetimeFigureOut">
              <a:rPr lang="en-GB"/>
              <a:pPr>
                <a:defRPr/>
              </a:pPr>
              <a:t>05/05/2019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08F1612-05F0-40B9-A7E4-5D5755C2419C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85f0dS003jI" TargetMode="External"/><Relationship Id="rId5" Type="http://schemas.openxmlformats.org/officeDocument/2006/relationships/image" Target="../media/image1.jpe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audio" Target="../media/audio9.wav"/><Relationship Id="rId3" Type="http://schemas.openxmlformats.org/officeDocument/2006/relationships/audio" Target="../media/audio4.wav"/><Relationship Id="rId7" Type="http://schemas.openxmlformats.org/officeDocument/2006/relationships/image" Target="../media/image5.jpeg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audio" Target="../media/audio7.wav"/><Relationship Id="rId5" Type="http://schemas.openxmlformats.org/officeDocument/2006/relationships/image" Target="../media/image3.jpeg"/><Relationship Id="rId10" Type="http://schemas.openxmlformats.org/officeDocument/2006/relationships/audio" Target="../media/audio6.wav"/><Relationship Id="rId4" Type="http://schemas.openxmlformats.org/officeDocument/2006/relationships/audio" Target="../media/audio5.wav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5.wav"/><Relationship Id="rId7" Type="http://schemas.openxmlformats.org/officeDocument/2006/relationships/audio" Target="../media/audio19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8.wav"/><Relationship Id="rId5" Type="http://schemas.openxmlformats.org/officeDocument/2006/relationships/audio" Target="../media/audio17.wav"/><Relationship Id="rId10" Type="http://schemas.openxmlformats.org/officeDocument/2006/relationships/image" Target="../media/image13.png"/><Relationship Id="rId4" Type="http://schemas.openxmlformats.org/officeDocument/2006/relationships/audio" Target="../media/audio16.wav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audio" Target="../media/audio21.wav"/><Relationship Id="rId4" Type="http://schemas.openxmlformats.org/officeDocument/2006/relationships/audio" Target="../media/audio20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latin typeface="Tw Cen MT" panose="020B0602020104020603" pitchFamily="34" charset="0"/>
              </a:rPr>
              <a:t>Révision</a:t>
            </a:r>
            <a:r>
              <a:rPr lang="en-GB" dirty="0" smtClean="0">
                <a:latin typeface="Tw Cen MT" panose="020B0602020104020603" pitchFamily="34" charset="0"/>
              </a:rPr>
              <a:t> de </a:t>
            </a:r>
            <a:r>
              <a:rPr lang="en-GB" dirty="0" err="1" smtClean="0">
                <a:latin typeface="Tw Cen MT" panose="020B0602020104020603" pitchFamily="34" charset="0"/>
              </a:rPr>
              <a:t>l’alphabet</a:t>
            </a:r>
            <a:endParaRPr lang="en-GB" dirty="0">
              <a:latin typeface="Tw Cen MT" panose="020B0602020104020603" pitchFamily="34" charset="0"/>
            </a:endParaRPr>
          </a:p>
        </p:txBody>
      </p:sp>
      <p:pic>
        <p:nvPicPr>
          <p:cNvPr id="4" name="85f0dS003jI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28650" y="1782366"/>
            <a:ext cx="7919654" cy="445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7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7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268538" y="476250"/>
            <a:ext cx="3017837" cy="2008188"/>
            <a:chOff x="1429" y="300"/>
            <a:chExt cx="1901" cy="1265"/>
          </a:xfrm>
        </p:grpSpPr>
        <p:pic>
          <p:nvPicPr>
            <p:cNvPr id="3077" name="Picture 4" descr="j0303301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" y="300"/>
              <a:ext cx="1119" cy="1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8" name="WordArt 5"/>
            <p:cNvSpPr>
              <a:spLocks noChangeArrowheads="1" noChangeShapeType="1" noTextEdit="1"/>
            </p:cNvSpPr>
            <p:nvPr/>
          </p:nvSpPr>
          <p:spPr bwMode="auto">
            <a:xfrm>
              <a:off x="2608" y="799"/>
              <a:ext cx="722" cy="70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GB" sz="3600" kern="10">
                  <a:ln w="349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33CCCC"/>
                  </a:solidFill>
                  <a:latin typeface="Arial Black" panose="020B0A04020102020204" pitchFamily="34" charset="0"/>
                </a:rPr>
                <a:t>?</a:t>
              </a:r>
            </a:p>
          </p:txBody>
        </p:sp>
      </p:grpSp>
      <p:sp>
        <p:nvSpPr>
          <p:cNvPr id="7175" name="WordArt 7"/>
          <p:cNvSpPr>
            <a:spLocks noChangeArrowheads="1" noChangeShapeType="1" noTextEdit="1"/>
          </p:cNvSpPr>
          <p:nvPr/>
        </p:nvSpPr>
        <p:spPr bwMode="auto">
          <a:xfrm>
            <a:off x="250825" y="2784475"/>
            <a:ext cx="8497888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 smtClean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CCCC"/>
                </a:solidFill>
                <a:latin typeface="Arial Black" panose="020B0A04020102020204" pitchFamily="34" charset="0"/>
              </a:rPr>
              <a:t>Comment </a:t>
            </a:r>
            <a:r>
              <a:rPr lang="en-GB" sz="3600" kern="10" dirty="0" err="1" smtClean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CCCC"/>
                </a:solidFill>
                <a:latin typeface="Arial Black" panose="020B0A04020102020204" pitchFamily="34" charset="0"/>
              </a:rPr>
              <a:t>ça</a:t>
            </a:r>
            <a:r>
              <a:rPr lang="en-GB" sz="3600" kern="10" dirty="0" smtClean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CCCC"/>
                </a:solidFill>
                <a:latin typeface="Arial Black" panose="020B0A04020102020204" pitchFamily="34" charset="0"/>
              </a:rPr>
              <a:t> </a:t>
            </a:r>
            <a:r>
              <a:rPr lang="en-GB" sz="3600" kern="10" dirty="0" err="1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CCCC"/>
                </a:solidFill>
                <a:latin typeface="Arial Black" panose="020B0A04020102020204" pitchFamily="34" charset="0"/>
              </a:rPr>
              <a:t>s’écrit</a:t>
            </a:r>
            <a:r>
              <a:rPr lang="en-GB" sz="3600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CCCC"/>
                </a:solidFill>
                <a:latin typeface="Arial Black" panose="020B0A04020102020204" pitchFamily="34" charset="0"/>
              </a:rPr>
              <a:t>…..?</a:t>
            </a:r>
          </a:p>
        </p:txBody>
      </p:sp>
      <p:sp>
        <p:nvSpPr>
          <p:cNvPr id="7176" name="WordArt 8"/>
          <p:cNvSpPr>
            <a:spLocks noChangeArrowheads="1" noChangeShapeType="1" noTextEdit="1"/>
          </p:cNvSpPr>
          <p:nvPr/>
        </p:nvSpPr>
        <p:spPr bwMode="auto">
          <a:xfrm>
            <a:off x="179388" y="4437063"/>
            <a:ext cx="8280400" cy="9350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 err="1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CCCC"/>
                </a:solidFill>
                <a:latin typeface="Arial Black" panose="020B0A04020102020204" pitchFamily="34" charset="0"/>
              </a:rPr>
              <a:t>Ça</a:t>
            </a:r>
            <a:r>
              <a:rPr lang="en-GB" sz="3600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CCCC"/>
                </a:solidFill>
                <a:latin typeface="Arial Black" panose="020B0A04020102020204" pitchFamily="34" charset="0"/>
              </a:rPr>
              <a:t> </a:t>
            </a:r>
            <a:r>
              <a:rPr lang="en-GB" sz="3600" kern="10" dirty="0" err="1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CCCC"/>
                </a:solidFill>
                <a:latin typeface="Arial Black" panose="020B0A04020102020204" pitchFamily="34" charset="0"/>
              </a:rPr>
              <a:t>s’écrit</a:t>
            </a:r>
            <a:r>
              <a:rPr lang="en-GB" sz="3600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CCCC"/>
                </a:solidFill>
                <a:latin typeface="Arial Black" panose="020B0A04020102020204" pitchFamily="34" charset="0"/>
              </a:rPr>
              <a:t>…..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mment_ca_s'ecr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mment_ca_s'ecr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_s'ecr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 animBg="1"/>
      <p:bldP spid="717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39750" y="0"/>
            <a:ext cx="7704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 err="1">
                <a:latin typeface="Arial" panose="020B0604020202020204" pitchFamily="34" charset="0"/>
              </a:rPr>
              <a:t>C’est</a:t>
            </a:r>
            <a:r>
              <a:rPr lang="en-US" altLang="en-US" sz="3600" b="1" dirty="0">
                <a:latin typeface="Arial" panose="020B0604020202020204" pitchFamily="34" charset="0"/>
              </a:rPr>
              <a:t> </a:t>
            </a:r>
            <a:r>
              <a:rPr lang="en-US" altLang="en-US" sz="3600" b="1" dirty="0" err="1">
                <a:latin typeface="Arial" panose="020B0604020202020204" pitchFamily="34" charset="0"/>
              </a:rPr>
              <a:t>quel</a:t>
            </a:r>
            <a:r>
              <a:rPr lang="en-US" altLang="en-US" sz="3600" b="1" dirty="0">
                <a:latin typeface="Arial" panose="020B0604020202020204" pitchFamily="34" charset="0"/>
              </a:rPr>
              <a:t> monument </a:t>
            </a:r>
            <a:r>
              <a:rPr lang="en-GB" altLang="en-US" sz="3600" b="1" dirty="0"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4099" name="Text Box 3">
            <a:hlinkClick r:id="" action="ppaction://noaction">
              <a:snd r:embed="rId4" name="KINGS COLLEGE.wav"/>
            </a:hlinkClick>
          </p:cNvPr>
          <p:cNvSpPr txBox="1">
            <a:spLocks noChangeArrowheads="1"/>
          </p:cNvSpPr>
          <p:nvPr/>
        </p:nvSpPr>
        <p:spPr bwMode="auto">
          <a:xfrm>
            <a:off x="539750" y="620713"/>
            <a:ext cx="719138" cy="567848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GB" altLang="en-US" sz="2800" b="1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en-GB" altLang="en-US" sz="2800" b="1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en-GB" altLang="en-US" sz="2800" b="1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en-GB" altLang="en-US" sz="2800" b="1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en-GB" altLang="en-US" sz="2800" b="1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en-GB" altLang="en-US" sz="2800" b="1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en-GB" altLang="en-US" sz="2800" b="1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en-GB" altLang="en-US" sz="2800" b="1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en-GB" altLang="en-US" sz="2800" b="1">
              <a:latin typeface="Arial" panose="020B0604020202020204" pitchFamily="34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258888" y="620713"/>
            <a:ext cx="4465637" cy="6699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3600" b="1">
                <a:latin typeface="Arial" panose="020B0604020202020204" pitchFamily="34" charset="0"/>
              </a:rPr>
              <a:t>_ _ _   _ _ _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258888" y="1895475"/>
            <a:ext cx="5545137" cy="6699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3600" b="1">
                <a:latin typeface="Arial" panose="020B0604020202020204" pitchFamily="34" charset="0"/>
              </a:rPr>
              <a:t>_ _ _  _ _ _ _ _  _ _ _ _ _ 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258888" y="3046413"/>
            <a:ext cx="4465637" cy="6699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3600" b="1">
                <a:latin typeface="Arial" panose="020B0604020202020204" pitchFamily="34" charset="0"/>
              </a:rPr>
              <a:t>_ _ _ _’_  _ _ _ _ _ _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258888" y="4437063"/>
            <a:ext cx="5184775" cy="6699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3600" b="1">
                <a:latin typeface="Arial" panose="020B0604020202020204" pitchFamily="34" charset="0"/>
              </a:rPr>
              <a:t>_ _ _ _ _ _  _ _ _ _ _</a:t>
            </a:r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1258888" y="5589588"/>
            <a:ext cx="6913562" cy="6699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3600" b="1">
                <a:latin typeface="Arial" panose="020B0604020202020204" pitchFamily="34" charset="0"/>
              </a:rPr>
              <a:t>_ _ _ _  _ _ _ _ _ _  _ _ _ _ _ _ _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1258888" y="598488"/>
            <a:ext cx="4465637" cy="669925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3600" b="1">
                <a:latin typeface="Arial" panose="020B0604020202020204" pitchFamily="34" charset="0"/>
              </a:rPr>
              <a:t>Big Ben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1258888" y="1895475"/>
            <a:ext cx="5545137" cy="669925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3600" b="1">
                <a:latin typeface="Arial" panose="020B0604020202020204" pitchFamily="34" charset="0"/>
              </a:rPr>
              <a:t>The White House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1258888" y="3046413"/>
            <a:ext cx="4465637" cy="669925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3600" b="1" dirty="0" smtClean="0">
                <a:latin typeface="Arial" panose="020B0604020202020204" pitchFamily="34" charset="0"/>
              </a:rPr>
              <a:t>King’s College</a:t>
            </a:r>
            <a:endParaRPr lang="en-GB" altLang="en-US" sz="3600" b="1" dirty="0">
              <a:latin typeface="Arial" panose="020B0604020202020204" pitchFamily="34" charset="0"/>
            </a:endParaRPr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1258888" y="5589588"/>
            <a:ext cx="6913562" cy="669925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3600" b="1">
                <a:latin typeface="Arial" panose="020B0604020202020204" pitchFamily="34" charset="0"/>
              </a:rPr>
              <a:t>Real Madrid Stadium</a:t>
            </a: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1258888" y="4437063"/>
            <a:ext cx="5184775" cy="669925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3600" b="1">
                <a:latin typeface="Arial" panose="020B0604020202020204" pitchFamily="34" charset="0"/>
              </a:rPr>
              <a:t>Eiffel Tower</a:t>
            </a:r>
          </a:p>
        </p:txBody>
      </p:sp>
      <p:pic>
        <p:nvPicPr>
          <p:cNvPr id="9235" name="Picture 19" descr="035_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5" y="0"/>
            <a:ext cx="1317625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Picture 20" descr="white-hous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412875"/>
            <a:ext cx="201612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7" name="Picture 21" descr="Cambridge%20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708275"/>
            <a:ext cx="20828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8" name="Picture 22" descr="Eiffel%20Tower%20IPS-15%20Paris%207-0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860800"/>
            <a:ext cx="1296987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9" name="Picture 23" descr="real_madrid_stadium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5516563"/>
            <a:ext cx="2232025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24">
            <a:hlinkClick r:id="" action="ppaction://noaction" highlightClick="1">
              <a:snd r:embed="rId10" name="BIG BEN.wav"/>
            </a:hlinkClick>
          </p:cNvPr>
          <p:cNvSpPr>
            <a:spLocks noChangeArrowheads="1" noChangeShapeType="1" noTextEdit="1"/>
          </p:cNvSpPr>
          <p:nvPr/>
        </p:nvSpPr>
        <p:spPr bwMode="auto">
          <a:xfrm>
            <a:off x="682625" y="695325"/>
            <a:ext cx="360363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116" name="WordArt 25">
            <a:hlinkClick r:id="" action="ppaction://noaction" highlightClick="1">
              <a:snd r:embed="rId11" name="THE WHITE HOUSE.wav"/>
            </a:hlinkClick>
          </p:cNvPr>
          <p:cNvSpPr>
            <a:spLocks noChangeArrowheads="1" noChangeShapeType="1" noTextEdit="1"/>
          </p:cNvSpPr>
          <p:nvPr/>
        </p:nvSpPr>
        <p:spPr bwMode="auto">
          <a:xfrm>
            <a:off x="712789" y="1904206"/>
            <a:ext cx="360363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117" name="WordArt 26">
            <a:hlinkClick r:id="" action="ppaction://noaction" highlightClick="1">
              <a:snd r:embed="rId4" name="KINGS COLLEGE.wav"/>
            </a:hlinkClick>
          </p:cNvPr>
          <p:cNvSpPr>
            <a:spLocks noChangeArrowheads="1" noChangeShapeType="1" noTextEdit="1"/>
          </p:cNvSpPr>
          <p:nvPr/>
        </p:nvSpPr>
        <p:spPr bwMode="auto">
          <a:xfrm>
            <a:off x="671513" y="3098800"/>
            <a:ext cx="360363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4118" name="WordArt 27">
            <a:hlinkClick r:id="" action="ppaction://noaction" highlightClick="1">
              <a:snd r:embed="rId12" name="EIFFEL TOWER.wav"/>
            </a:hlinkClick>
          </p:cNvPr>
          <p:cNvSpPr>
            <a:spLocks noChangeArrowheads="1" noChangeShapeType="1" noTextEdit="1"/>
          </p:cNvSpPr>
          <p:nvPr/>
        </p:nvSpPr>
        <p:spPr bwMode="auto">
          <a:xfrm>
            <a:off x="682625" y="4437063"/>
            <a:ext cx="360363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4119" name="WordArt 28">
            <a:hlinkClick r:id="" action="ppaction://noaction" highlightClick="1">
              <a:snd r:embed="rId13" name="REAL MADRID STADIUM.wav"/>
            </a:hlinkClick>
          </p:cNvPr>
          <p:cNvSpPr>
            <a:spLocks noChangeArrowheads="1" noChangeShapeType="1" noTextEdit="1"/>
          </p:cNvSpPr>
          <p:nvPr/>
        </p:nvSpPr>
        <p:spPr bwMode="auto">
          <a:xfrm>
            <a:off x="682625" y="5516563"/>
            <a:ext cx="360363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7_3_ti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9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9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9225" grpId="0" animBg="1"/>
      <p:bldP spid="9227" grpId="0" animBg="1"/>
      <p:bldP spid="9229" grpId="0" animBg="1"/>
      <p:bldP spid="9231" grpId="0" animBg="1"/>
      <p:bldP spid="92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8275" y="147638"/>
            <a:ext cx="89757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4800" b="1" dirty="0" err="1">
                <a:latin typeface="Arial" panose="020B0604020202020204" pitchFamily="34" charset="0"/>
              </a:rPr>
              <a:t>Tu</a:t>
            </a:r>
            <a:r>
              <a:rPr lang="en-GB" altLang="en-US" sz="4800" b="1" dirty="0">
                <a:latin typeface="Arial" panose="020B0604020202020204" pitchFamily="34" charset="0"/>
              </a:rPr>
              <a:t> as des frères </a:t>
            </a:r>
            <a:r>
              <a:rPr lang="en-GB" altLang="en-US" sz="4800" b="1" dirty="0" err="1">
                <a:latin typeface="Arial" panose="020B0604020202020204" pitchFamily="34" charset="0"/>
              </a:rPr>
              <a:t>ou</a:t>
            </a:r>
            <a:r>
              <a:rPr lang="en-GB" altLang="en-US" sz="4800" b="1" dirty="0">
                <a:latin typeface="Arial" panose="020B0604020202020204" pitchFamily="34" charset="0"/>
              </a:rPr>
              <a:t> des </a:t>
            </a:r>
            <a:r>
              <a:rPr lang="en-GB" altLang="en-US" sz="4800" b="1" dirty="0" err="1" smtClean="0">
                <a:latin typeface="Arial" panose="020B0604020202020204" pitchFamily="34" charset="0"/>
              </a:rPr>
              <a:t>sœurs</a:t>
            </a:r>
            <a:r>
              <a:rPr lang="en-GB" altLang="en-US" sz="4800" b="1" dirty="0"/>
              <a:t>?</a:t>
            </a:r>
          </a:p>
        </p:txBody>
      </p:sp>
      <p:pic>
        <p:nvPicPr>
          <p:cNvPr id="614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2863850"/>
            <a:ext cx="2701925" cy="373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2570163" y="1770063"/>
            <a:ext cx="2341562" cy="2438400"/>
          </a:xfrm>
          <a:prstGeom prst="wedgeRoundRectCallout">
            <a:avLst>
              <a:gd name="adj1" fmla="val -63601"/>
              <a:gd name="adj2" fmla="val 25862"/>
              <a:gd name="adj3" fmla="val 16667"/>
            </a:avLst>
          </a:prstGeom>
          <a:solidFill>
            <a:srgbClr val="A4DCF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Oui</a:t>
            </a:r>
            <a:r>
              <a:rPr lang="en-GB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j’ai</a:t>
            </a:r>
            <a:r>
              <a:rPr lang="en-GB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frère et </a:t>
            </a:r>
            <a:r>
              <a:rPr lang="en-GB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GB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soeur</a:t>
            </a:r>
            <a:endParaRPr lang="en-GB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288" y="1189038"/>
            <a:ext cx="2570162" cy="335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4386263"/>
            <a:ext cx="248920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_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8275" y="147638"/>
            <a:ext cx="89757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4800" b="1" dirty="0"/>
              <a:t>Comment </a:t>
            </a:r>
            <a:r>
              <a:rPr lang="en-GB" altLang="en-US" sz="4800" b="1" dirty="0" err="1"/>
              <a:t>s’appellent</a:t>
            </a:r>
            <a:r>
              <a:rPr lang="en-GB" altLang="en-US" sz="4800" b="1" dirty="0"/>
              <a:t> –t-</a:t>
            </a:r>
            <a:r>
              <a:rPr lang="en-GB" altLang="en-US" sz="4800" b="1" dirty="0" err="1"/>
              <a:t>ils</a:t>
            </a:r>
            <a:r>
              <a:rPr lang="en-GB" altLang="en-US" sz="4800" b="1" dirty="0"/>
              <a:t> ?</a:t>
            </a:r>
          </a:p>
        </p:txBody>
      </p:sp>
      <p:pic>
        <p:nvPicPr>
          <p:cNvPr id="717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63850"/>
            <a:ext cx="2701925" cy="373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2570163" y="1770063"/>
            <a:ext cx="3794125" cy="2438400"/>
          </a:xfrm>
          <a:prstGeom prst="wedgeRoundRectCallout">
            <a:avLst>
              <a:gd name="adj1" fmla="val -63601"/>
              <a:gd name="adj2" fmla="val 25862"/>
              <a:gd name="adj3" fmla="val 16667"/>
            </a:avLst>
          </a:prstGeom>
          <a:solidFill>
            <a:srgbClr val="A4DCF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 frère </a:t>
            </a:r>
            <a:r>
              <a:rPr lang="en-GB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s’appelle</a:t>
            </a:r>
            <a:r>
              <a:rPr lang="en-GB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Bart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b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 </a:t>
            </a:r>
            <a:r>
              <a:rPr lang="en-GB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sœur</a:t>
            </a: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s’appelle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Maggie.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288" y="1189038"/>
            <a:ext cx="2570162" cy="335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4386263"/>
            <a:ext cx="248920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_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8275" y="147638"/>
            <a:ext cx="89757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4800" b="1" dirty="0" smtClean="0"/>
              <a:t>Comment </a:t>
            </a:r>
            <a:r>
              <a:rPr lang="en-GB" altLang="en-US" sz="4800" b="1" dirty="0" err="1" smtClean="0"/>
              <a:t>ça</a:t>
            </a:r>
            <a:r>
              <a:rPr lang="en-GB" altLang="en-US" sz="4800" b="1" dirty="0" smtClean="0"/>
              <a:t> </a:t>
            </a:r>
            <a:r>
              <a:rPr lang="en-GB" altLang="en-US" sz="4800" b="1" dirty="0" err="1"/>
              <a:t>s’écrit</a:t>
            </a:r>
            <a:r>
              <a:rPr lang="en-GB" altLang="en-US" sz="4800" b="1" dirty="0"/>
              <a:t> .....?</a:t>
            </a:r>
          </a:p>
        </p:txBody>
      </p:sp>
      <p:pic>
        <p:nvPicPr>
          <p:cNvPr id="819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63850"/>
            <a:ext cx="2701925" cy="373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2570163" y="1770063"/>
            <a:ext cx="3941762" cy="2581275"/>
          </a:xfrm>
          <a:prstGeom prst="wedgeRoundRectCallout">
            <a:avLst>
              <a:gd name="adj1" fmla="val -63601"/>
              <a:gd name="adj2" fmla="val 25862"/>
              <a:gd name="adj3" fmla="val 16667"/>
            </a:avLst>
          </a:prstGeom>
          <a:solidFill>
            <a:srgbClr val="A4DCF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Bart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s’écrit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B – A – R - T.  </a:t>
            </a:r>
            <a:b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Maggie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s’écrit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M – A – G – G – I - 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288" y="1189038"/>
            <a:ext cx="2570162" cy="335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4386263"/>
            <a:ext cx="248920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mment_ca_s'ecr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68275" y="147638"/>
            <a:ext cx="89757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4800" b="1" dirty="0" err="1"/>
              <a:t>Tu</a:t>
            </a:r>
            <a:r>
              <a:rPr lang="en-GB" altLang="en-US" sz="4800" b="1" dirty="0"/>
              <a:t> as des frères </a:t>
            </a:r>
            <a:r>
              <a:rPr lang="en-GB" altLang="en-US" sz="4800" b="1" dirty="0" err="1"/>
              <a:t>ou</a:t>
            </a:r>
            <a:r>
              <a:rPr lang="en-GB" altLang="en-US" sz="4800" b="1" dirty="0"/>
              <a:t> des </a:t>
            </a:r>
            <a:r>
              <a:rPr lang="en-GB" altLang="en-US" sz="4800" b="1" dirty="0" err="1" smtClean="0"/>
              <a:t>sœurs</a:t>
            </a:r>
            <a:r>
              <a:rPr lang="en-GB" altLang="en-US" sz="4800" b="1" dirty="0" smtClean="0"/>
              <a:t> </a:t>
            </a:r>
            <a:r>
              <a:rPr lang="en-GB" altLang="en-US" sz="4800" b="1" dirty="0"/>
              <a:t>?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4827588" y="1192213"/>
            <a:ext cx="3097212" cy="1141412"/>
          </a:xfrm>
          <a:prstGeom prst="wedgeRoundRectCallout">
            <a:avLst>
              <a:gd name="adj1" fmla="val -63601"/>
              <a:gd name="adj2" fmla="val 25862"/>
              <a:gd name="adj3" fmla="val 16667"/>
            </a:avLst>
          </a:prstGeom>
          <a:solidFill>
            <a:srgbClr val="A4DCF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J’ai</a:t>
            </a: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deux</a:t>
            </a: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frères.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4827588" y="2484438"/>
            <a:ext cx="3097212" cy="1141412"/>
          </a:xfrm>
          <a:prstGeom prst="wedgeRoundRectCallout">
            <a:avLst>
              <a:gd name="adj1" fmla="val -63601"/>
              <a:gd name="adj2" fmla="val 25862"/>
              <a:gd name="adj3" fmla="val 16667"/>
            </a:avLst>
          </a:prstGeom>
          <a:solidFill>
            <a:srgbClr val="A4DCF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J’ai</a:t>
            </a: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trois </a:t>
            </a:r>
            <a:r>
              <a:rPr lang="en-GB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sœurs</a:t>
            </a: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4827588" y="3811588"/>
            <a:ext cx="3097212" cy="1141412"/>
          </a:xfrm>
          <a:prstGeom prst="wedgeRoundRectCallout">
            <a:avLst>
              <a:gd name="adj1" fmla="val -63601"/>
              <a:gd name="adj2" fmla="val 25862"/>
              <a:gd name="adj3" fmla="val 16667"/>
            </a:avLst>
          </a:prstGeom>
          <a:solidFill>
            <a:srgbClr val="A4DCF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J’ai</a:t>
            </a: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deux</a:t>
            </a: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frères et </a:t>
            </a:r>
            <a:r>
              <a:rPr lang="en-GB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sœur</a:t>
            </a:r>
            <a:r>
              <a:rPr lang="en-GB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4827588" y="5321301"/>
            <a:ext cx="3264226" cy="622300"/>
          </a:xfrm>
          <a:prstGeom prst="wedgeRoundRectCallout">
            <a:avLst>
              <a:gd name="adj1" fmla="val -63601"/>
              <a:gd name="adj2" fmla="val 25862"/>
              <a:gd name="adj3" fmla="val 16667"/>
            </a:avLst>
          </a:prstGeom>
          <a:solidFill>
            <a:srgbClr val="A4DCF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Non, </a:t>
            </a: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en-GB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suis</a:t>
            </a: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fils</a:t>
            </a: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unique</a:t>
            </a:r>
            <a:r>
              <a:rPr lang="en-GB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3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063" y="1141413"/>
            <a:ext cx="592137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63" y="1152525"/>
            <a:ext cx="592137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2427288"/>
            <a:ext cx="630238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2427288"/>
            <a:ext cx="630238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25" y="2427288"/>
            <a:ext cx="630238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3811588"/>
            <a:ext cx="592138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0" y="3824288"/>
            <a:ext cx="592138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0" y="3776663"/>
            <a:ext cx="630238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5354638"/>
            <a:ext cx="592137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5278438"/>
            <a:ext cx="630237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16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5257800"/>
            <a:ext cx="1382713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ounded Rectangular Callout 17"/>
          <p:cNvSpPr/>
          <p:nvPr/>
        </p:nvSpPr>
        <p:spPr>
          <a:xfrm>
            <a:off x="4827588" y="6106319"/>
            <a:ext cx="3264226" cy="542132"/>
          </a:xfrm>
          <a:prstGeom prst="wedgeRoundRectCallout">
            <a:avLst>
              <a:gd name="adj1" fmla="val -63601"/>
              <a:gd name="adj2" fmla="val 25862"/>
              <a:gd name="adj3" fmla="val 16667"/>
            </a:avLst>
          </a:prstGeom>
          <a:solidFill>
            <a:srgbClr val="A4DCF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Non, je </a:t>
            </a:r>
            <a:r>
              <a:rPr lang="en-GB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suis</a:t>
            </a:r>
            <a:r>
              <a:rPr lang="en-GB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fille</a:t>
            </a:r>
            <a:r>
              <a:rPr lang="en-GB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unique.</a:t>
            </a:r>
            <a:endParaRPr lang="en-GB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4_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ai deux frer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ai trois soeu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ai deux freres et une soe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Je suis fils uniqu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Je suis fille uniqu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705710"/>
              </p:ext>
            </p:extLst>
          </p:nvPr>
        </p:nvGraphicFramePr>
        <p:xfrm>
          <a:off x="323850" y="368300"/>
          <a:ext cx="8115300" cy="38115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5100"/>
                <a:gridCol w="2705100"/>
                <a:gridCol w="2705100"/>
              </a:tblGrid>
              <a:tr h="498544">
                <a:tc>
                  <a:txBody>
                    <a:bodyPr/>
                    <a:lstStyle/>
                    <a:p>
                      <a:r>
                        <a:rPr lang="en-GB" sz="2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Personne</a:t>
                      </a:r>
                      <a:endParaRPr lang="en-GB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r>
                        <a:rPr lang="en-GB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Frère </a:t>
                      </a:r>
                      <a:r>
                        <a:rPr lang="en-GB" sz="2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</a:t>
                      </a:r>
                      <a:r>
                        <a:rPr lang="en-GB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20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sœur</a:t>
                      </a:r>
                      <a:r>
                        <a:rPr lang="en-GB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GB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r>
                        <a:rPr lang="en-GB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</a:t>
                      </a:r>
                      <a:endParaRPr lang="en-GB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6" marB="45726" anchor="ctr"/>
                </a:tc>
              </a:tr>
              <a:tr h="662609">
                <a:tc>
                  <a:txBody>
                    <a:bodyPr/>
                    <a:lstStyle/>
                    <a:p>
                      <a:r>
                        <a:rPr lang="en-GB" sz="2000" i="1" dirty="0" smtClean="0"/>
                        <a:t>Jack</a:t>
                      </a:r>
                      <a:endParaRPr lang="en-GB" sz="20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r>
                        <a:rPr lang="en-GB" sz="20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frère</a:t>
                      </a:r>
                      <a:endParaRPr lang="en-GB" sz="20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r>
                        <a:rPr lang="en-GB" sz="200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David</a:t>
                      </a:r>
                      <a:endParaRPr lang="en-GB" sz="20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6" marB="45726" anchor="ctr"/>
                </a:tc>
              </a:tr>
              <a:tr h="662609">
                <a:tc>
                  <a:txBody>
                    <a:bodyPr/>
                    <a:lstStyle/>
                    <a:p>
                      <a:endParaRPr lang="en-GB" sz="2000" i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endParaRPr lang="en-GB" sz="20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endParaRPr lang="en-GB" sz="20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6" marB="45726" anchor="ctr"/>
                </a:tc>
              </a:tr>
              <a:tr h="662609">
                <a:tc>
                  <a:txBody>
                    <a:bodyPr/>
                    <a:lstStyle/>
                    <a:p>
                      <a:endParaRPr lang="en-GB" sz="2000" i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endParaRPr lang="en-GB" sz="2000" i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endParaRPr lang="en-GB" sz="20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6" marB="45726" anchor="ctr"/>
                </a:tc>
              </a:tr>
              <a:tr h="662609">
                <a:tc>
                  <a:txBody>
                    <a:bodyPr/>
                    <a:lstStyle/>
                    <a:p>
                      <a:endParaRPr lang="en-GB" sz="2000" i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endParaRPr lang="en-GB" sz="2000" i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endParaRPr lang="en-GB" sz="20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6" marB="45726" anchor="ctr"/>
                </a:tc>
              </a:tr>
              <a:tr h="662609">
                <a:tc>
                  <a:txBody>
                    <a:bodyPr/>
                    <a:lstStyle/>
                    <a:p>
                      <a:endParaRPr lang="en-GB" sz="2000" i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endParaRPr lang="en-GB" sz="2000" i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6" marB="45726" anchor="ctr"/>
                </a:tc>
                <a:tc>
                  <a:txBody>
                    <a:bodyPr/>
                    <a:lstStyle/>
                    <a:p>
                      <a:endParaRPr lang="en-GB" sz="20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6" marB="45726" anchor="ctr"/>
                </a:tc>
              </a:tr>
            </a:tbl>
          </a:graphicData>
        </a:graphic>
      </p:graphicFrame>
      <p:sp>
        <p:nvSpPr>
          <p:cNvPr id="4" name="Rounded Rectangular Callout 3"/>
          <p:cNvSpPr/>
          <p:nvPr/>
        </p:nvSpPr>
        <p:spPr>
          <a:xfrm>
            <a:off x="417513" y="4313238"/>
            <a:ext cx="2758824" cy="1782762"/>
          </a:xfrm>
          <a:prstGeom prst="wedgeRoundRectCallout">
            <a:avLst>
              <a:gd name="adj1" fmla="val -22519"/>
              <a:gd name="adj2" fmla="val -67488"/>
              <a:gd name="adj3" fmla="val 16667"/>
            </a:avLst>
          </a:prstGeom>
          <a:solidFill>
            <a:srgbClr val="A4DCF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lang="en-GB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GB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frères </a:t>
            </a:r>
            <a:r>
              <a:rPr lang="en-GB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n-GB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en-GB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sœurs</a:t>
            </a:r>
            <a:r>
              <a:rPr lang="en-GB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3498516" y="3929063"/>
            <a:ext cx="2365709" cy="1441566"/>
          </a:xfrm>
          <a:prstGeom prst="wedgeRoundRectCallout">
            <a:avLst>
              <a:gd name="adj1" fmla="val -22519"/>
              <a:gd name="adj2" fmla="val -67488"/>
              <a:gd name="adj3" fmla="val 16667"/>
            </a:avLst>
          </a:prstGeom>
          <a:solidFill>
            <a:srgbClr val="A4DCF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s’appelle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</a:t>
            </a:r>
            <a:r>
              <a:rPr lang="en-GB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6778625" y="5502276"/>
            <a:ext cx="2136775" cy="994778"/>
          </a:xfrm>
          <a:prstGeom prst="wedgeRoundRectCallout">
            <a:avLst>
              <a:gd name="adj1" fmla="val -23247"/>
              <a:gd name="adj2" fmla="val -30613"/>
              <a:gd name="adj3" fmla="val 16667"/>
            </a:avLst>
          </a:prstGeom>
          <a:solidFill>
            <a:srgbClr val="A4DCF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 </a:t>
            </a:r>
            <a:r>
              <a:rPr lang="en-GB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ça</a:t>
            </a: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s’écrit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6085974" y="3929063"/>
            <a:ext cx="2365709" cy="1441566"/>
          </a:xfrm>
          <a:prstGeom prst="wedgeRoundRectCallout">
            <a:avLst>
              <a:gd name="adj1" fmla="val -22519"/>
              <a:gd name="adj2" fmla="val -67488"/>
              <a:gd name="adj3" fmla="val 16667"/>
            </a:avLst>
          </a:prstGeom>
          <a:solidFill>
            <a:srgbClr val="A4DCFE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Comment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s’appelle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en-GB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</a:t>
            </a:r>
            <a:r>
              <a:rPr lang="en-GB" sz="2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ment_s'appelle_t-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mment_s'appelle_t-el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mment_ca_s'ecr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6"/>
          <p:cNvSpPr txBox="1">
            <a:spLocks noChangeArrowheads="1"/>
          </p:cNvSpPr>
          <p:nvPr/>
        </p:nvSpPr>
        <p:spPr bwMode="auto">
          <a:xfrm>
            <a:off x="244475" y="552450"/>
            <a:ext cx="524033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AR" altLang="en-US" sz="2400" u="sng" dirty="0">
                <a:latin typeface="Arial" panose="020B0604020202020204" pitchFamily="34" charset="0"/>
              </a:rPr>
              <a:t>Je </a:t>
            </a:r>
            <a:r>
              <a:rPr lang="es-AR" altLang="en-US" sz="2400" u="sng" dirty="0" err="1">
                <a:latin typeface="Arial" panose="020B0604020202020204" pitchFamily="34" charset="0"/>
              </a:rPr>
              <a:t>m’appelle</a:t>
            </a:r>
            <a:r>
              <a:rPr lang="es-AR" altLang="en-US" sz="2400" u="sng" dirty="0">
                <a:latin typeface="Arial" panose="020B0604020202020204" pitchFamily="34" charset="0"/>
              </a:rPr>
              <a:t> </a:t>
            </a:r>
            <a:r>
              <a:rPr lang="es-AR" altLang="en-US" sz="2400" dirty="0">
                <a:latin typeface="Arial" panose="020B0604020202020204" pitchFamily="34" charset="0"/>
              </a:rPr>
              <a:t>Richard et </a:t>
            </a:r>
            <a:r>
              <a:rPr lang="es-AR" altLang="en-US" sz="2400" u="sng" dirty="0" err="1">
                <a:latin typeface="Arial" panose="020B0604020202020204" pitchFamily="34" charset="0"/>
              </a:rPr>
              <a:t>j’ai</a:t>
            </a:r>
            <a:r>
              <a:rPr lang="es-AR" altLang="en-US" sz="2400" dirty="0">
                <a:latin typeface="Arial" panose="020B0604020202020204" pitchFamily="34" charset="0"/>
              </a:rPr>
              <a:t> 11 </a:t>
            </a:r>
            <a:r>
              <a:rPr lang="es-AR" altLang="en-US" sz="2400" dirty="0" err="1">
                <a:latin typeface="Arial" panose="020B0604020202020204" pitchFamily="34" charset="0"/>
              </a:rPr>
              <a:t>ans</a:t>
            </a:r>
            <a:r>
              <a:rPr lang="es-AR" altLang="en-US" sz="2400" dirty="0">
                <a:latin typeface="Arial" panose="020B0604020202020204" pitchFamily="34" charset="0"/>
              </a:rPr>
              <a:t>. </a:t>
            </a:r>
            <a:r>
              <a:rPr lang="es-AR" altLang="en-US" sz="2400" dirty="0" err="1">
                <a:latin typeface="Arial" panose="020B0604020202020204" pitchFamily="34" charset="0"/>
              </a:rPr>
              <a:t>Mon</a:t>
            </a:r>
            <a:r>
              <a:rPr lang="es-AR" altLang="en-US" sz="2400" dirty="0">
                <a:latin typeface="Arial" panose="020B0604020202020204" pitchFamily="34" charset="0"/>
              </a:rPr>
              <a:t> </a:t>
            </a:r>
            <a:r>
              <a:rPr lang="es-AR" altLang="en-US" sz="2400" dirty="0" err="1">
                <a:latin typeface="Arial" panose="020B0604020202020204" pitchFamily="34" charset="0"/>
              </a:rPr>
              <a:t>anniversaire</a:t>
            </a:r>
            <a:r>
              <a:rPr lang="es-AR" altLang="en-US" sz="2400" dirty="0">
                <a:latin typeface="Arial" panose="020B0604020202020204" pitchFamily="34" charset="0"/>
              </a:rPr>
              <a:t> </a:t>
            </a:r>
            <a:r>
              <a:rPr lang="es-AR" altLang="en-US" sz="2400" u="sng" dirty="0" err="1">
                <a:latin typeface="Arial" panose="020B0604020202020204" pitchFamily="34" charset="0"/>
              </a:rPr>
              <a:t>est</a:t>
            </a:r>
            <a:r>
              <a:rPr lang="es-AR" altLang="en-US" sz="2400" dirty="0">
                <a:latin typeface="Arial" panose="020B0604020202020204" pitchFamily="34" charset="0"/>
              </a:rPr>
              <a:t> le 11  </a:t>
            </a:r>
            <a:r>
              <a:rPr lang="es-AR" altLang="en-US" sz="2400" dirty="0" err="1">
                <a:latin typeface="Arial" panose="020B0604020202020204" pitchFamily="34" charset="0"/>
              </a:rPr>
              <a:t>décembre</a:t>
            </a:r>
            <a:r>
              <a:rPr lang="es-AR" altLang="en-US" sz="2400" dirty="0">
                <a:latin typeface="Arial" panose="020B0604020202020204" pitchFamily="34" charset="0"/>
              </a:rPr>
              <a:t>. </a:t>
            </a:r>
          </a:p>
          <a:p>
            <a:r>
              <a:rPr lang="es-AR" altLang="en-US" sz="2400" dirty="0" err="1" smtClean="0">
                <a:latin typeface="Arial" panose="020B0604020202020204" pitchFamily="34" charset="0"/>
              </a:rPr>
              <a:t>Ma</a:t>
            </a:r>
            <a:r>
              <a:rPr lang="es-AR" altLang="en-US" sz="2400" dirty="0" smtClean="0">
                <a:latin typeface="Arial" panose="020B0604020202020204" pitchFamily="34" charset="0"/>
              </a:rPr>
              <a:t> </a:t>
            </a:r>
            <a:r>
              <a:rPr lang="es-AR" altLang="en-US" sz="2400" dirty="0" err="1">
                <a:latin typeface="Arial" panose="020B0604020202020204" pitchFamily="34" charset="0"/>
              </a:rPr>
              <a:t>mère</a:t>
            </a:r>
            <a:r>
              <a:rPr lang="es-AR" altLang="en-US" sz="2400" dirty="0">
                <a:latin typeface="Arial" panose="020B0604020202020204" pitchFamily="34" charset="0"/>
              </a:rPr>
              <a:t> </a:t>
            </a:r>
            <a:r>
              <a:rPr lang="es-AR" altLang="en-US" sz="2400" u="sng" dirty="0" err="1">
                <a:latin typeface="Arial" panose="020B0604020202020204" pitchFamily="34" charset="0"/>
              </a:rPr>
              <a:t>s’appelle</a:t>
            </a:r>
            <a:r>
              <a:rPr lang="es-AR" altLang="en-US" sz="2400" u="sng" dirty="0">
                <a:latin typeface="Arial" panose="020B0604020202020204" pitchFamily="34" charset="0"/>
              </a:rPr>
              <a:t> </a:t>
            </a:r>
            <a:r>
              <a:rPr lang="es-AR" altLang="en-US" sz="2400" dirty="0">
                <a:latin typeface="Arial" panose="020B0604020202020204" pitchFamily="34" charset="0"/>
              </a:rPr>
              <a:t>Emilie. </a:t>
            </a:r>
            <a:r>
              <a:rPr lang="es-AR" altLang="en-US" sz="2400" dirty="0" err="1">
                <a:latin typeface="Arial" panose="020B0604020202020204" pitchFamily="34" charset="0"/>
              </a:rPr>
              <a:t>Mon</a:t>
            </a:r>
            <a:r>
              <a:rPr lang="es-AR" altLang="en-US" sz="2400" dirty="0">
                <a:latin typeface="Arial" panose="020B0604020202020204" pitchFamily="34" charset="0"/>
              </a:rPr>
              <a:t> </a:t>
            </a:r>
            <a:r>
              <a:rPr lang="es-AR" altLang="en-US" sz="2400" dirty="0" err="1">
                <a:latin typeface="Arial" panose="020B0604020202020204" pitchFamily="34" charset="0"/>
              </a:rPr>
              <a:t>père</a:t>
            </a:r>
            <a:r>
              <a:rPr lang="es-AR" altLang="en-US" sz="2400" dirty="0">
                <a:latin typeface="Arial" panose="020B0604020202020204" pitchFamily="34" charset="0"/>
              </a:rPr>
              <a:t> </a:t>
            </a:r>
            <a:r>
              <a:rPr lang="es-AR" altLang="en-US" sz="2400" u="sng" dirty="0" err="1">
                <a:latin typeface="Arial" panose="020B0604020202020204" pitchFamily="34" charset="0"/>
              </a:rPr>
              <a:t>s’appelle</a:t>
            </a:r>
            <a:r>
              <a:rPr lang="es-AR" altLang="en-US" sz="2400" u="sng" dirty="0">
                <a:latin typeface="Arial" panose="020B0604020202020204" pitchFamily="34" charset="0"/>
              </a:rPr>
              <a:t> </a:t>
            </a:r>
            <a:r>
              <a:rPr lang="es-AR" altLang="en-US" sz="2400" dirty="0">
                <a:latin typeface="Arial" panose="020B0604020202020204" pitchFamily="34" charset="0"/>
              </a:rPr>
              <a:t>Jean. </a:t>
            </a:r>
            <a:r>
              <a:rPr lang="es-AR" altLang="en-US" sz="2400" u="sng" dirty="0" err="1">
                <a:latin typeface="Arial" panose="020B0604020202020204" pitchFamily="34" charset="0"/>
              </a:rPr>
              <a:t>J’ai</a:t>
            </a:r>
            <a:r>
              <a:rPr lang="es-AR" altLang="en-US" sz="2400" u="sng" dirty="0">
                <a:latin typeface="Arial" panose="020B0604020202020204" pitchFamily="34" charset="0"/>
              </a:rPr>
              <a:t> </a:t>
            </a:r>
            <a:r>
              <a:rPr lang="es-AR" altLang="en-US" sz="2400" dirty="0">
                <a:latin typeface="Arial" panose="020B0604020202020204" pitchFamily="34" charset="0"/>
              </a:rPr>
              <a:t> un </a:t>
            </a:r>
            <a:r>
              <a:rPr lang="es-AR" altLang="en-US" sz="2400" dirty="0" err="1">
                <a:latin typeface="Arial" panose="020B0604020202020204" pitchFamily="34" charset="0"/>
              </a:rPr>
              <a:t>frère</a:t>
            </a:r>
            <a:r>
              <a:rPr lang="es-AR" altLang="en-US" sz="2400" dirty="0">
                <a:latin typeface="Arial" panose="020B0604020202020204" pitchFamily="34" charset="0"/>
              </a:rPr>
              <a:t> </a:t>
            </a:r>
            <a:r>
              <a:rPr lang="es-AR" altLang="en-US" sz="2400" dirty="0" err="1">
                <a:latin typeface="Arial" panose="020B0604020202020204" pitchFamily="34" charset="0"/>
              </a:rPr>
              <a:t>qui</a:t>
            </a:r>
            <a:r>
              <a:rPr lang="es-AR" altLang="en-US" sz="2400" dirty="0">
                <a:latin typeface="Arial" panose="020B0604020202020204" pitchFamily="34" charset="0"/>
              </a:rPr>
              <a:t> </a:t>
            </a:r>
            <a:r>
              <a:rPr lang="es-AR" altLang="en-US" sz="2400" u="sng" dirty="0" err="1">
                <a:latin typeface="Arial" panose="020B0604020202020204" pitchFamily="34" charset="0"/>
              </a:rPr>
              <a:t>s’appelle</a:t>
            </a:r>
            <a:r>
              <a:rPr lang="es-AR" altLang="en-US" sz="2400" u="sng" dirty="0">
                <a:latin typeface="Arial" panose="020B0604020202020204" pitchFamily="34" charset="0"/>
              </a:rPr>
              <a:t>  </a:t>
            </a:r>
            <a:r>
              <a:rPr lang="es-AR" altLang="en-US" sz="2400" dirty="0">
                <a:latin typeface="Arial" panose="020B0604020202020204" pitchFamily="34" charset="0"/>
              </a:rPr>
              <a:t>Albert et </a:t>
            </a:r>
            <a:r>
              <a:rPr lang="es-AR" altLang="en-US" sz="2400" u="sng" dirty="0" err="1">
                <a:latin typeface="Arial" panose="020B0604020202020204" pitchFamily="34" charset="0"/>
              </a:rPr>
              <a:t>il</a:t>
            </a:r>
            <a:r>
              <a:rPr lang="es-AR" altLang="en-US" sz="2400" u="sng" dirty="0">
                <a:latin typeface="Arial" panose="020B0604020202020204" pitchFamily="34" charset="0"/>
              </a:rPr>
              <a:t> a</a:t>
            </a:r>
            <a:r>
              <a:rPr lang="es-AR" altLang="en-US" sz="2400" dirty="0">
                <a:latin typeface="Arial" panose="020B0604020202020204" pitchFamily="34" charset="0"/>
              </a:rPr>
              <a:t> 8 </a:t>
            </a:r>
            <a:r>
              <a:rPr lang="es-AR" altLang="en-US" sz="2400" dirty="0" err="1">
                <a:latin typeface="Arial" panose="020B0604020202020204" pitchFamily="34" charset="0"/>
              </a:rPr>
              <a:t>ans</a:t>
            </a:r>
            <a:r>
              <a:rPr lang="es-AR" altLang="en-US" sz="2400" dirty="0">
                <a:latin typeface="Arial" panose="020B0604020202020204" pitchFamily="34" charset="0"/>
              </a:rPr>
              <a:t>. </a:t>
            </a:r>
            <a:r>
              <a:rPr lang="es-AR" altLang="en-US" sz="2400" u="sng" dirty="0" smtClean="0">
                <a:latin typeface="Arial" panose="020B0604020202020204" pitchFamily="34" charset="0"/>
              </a:rPr>
              <a:t>Je </a:t>
            </a:r>
            <a:r>
              <a:rPr lang="es-AR" altLang="en-US" sz="2400" u="sng" dirty="0" err="1" smtClean="0">
                <a:latin typeface="Arial" panose="020B0604020202020204" pitchFamily="34" charset="0"/>
              </a:rPr>
              <a:t>n’ai</a:t>
            </a:r>
            <a:r>
              <a:rPr lang="es-AR" altLang="en-US" sz="2400" u="sng" dirty="0" smtClean="0">
                <a:latin typeface="Arial" panose="020B0604020202020204" pitchFamily="34" charset="0"/>
              </a:rPr>
              <a:t> </a:t>
            </a:r>
            <a:r>
              <a:rPr lang="es-AR" altLang="en-US" sz="2400" u="sng" dirty="0" err="1">
                <a:latin typeface="Arial" panose="020B0604020202020204" pitchFamily="34" charset="0"/>
              </a:rPr>
              <a:t>pas</a:t>
            </a:r>
            <a:r>
              <a:rPr lang="es-AR" altLang="en-US" sz="2400" u="sng" dirty="0">
                <a:latin typeface="Arial" panose="020B0604020202020204" pitchFamily="34" charset="0"/>
              </a:rPr>
              <a:t> de </a:t>
            </a:r>
            <a:r>
              <a:rPr lang="es-AR" altLang="en-US" sz="2400" dirty="0">
                <a:latin typeface="Arial" panose="020B0604020202020204" pitchFamily="34" charset="0"/>
              </a:rPr>
              <a:t> </a:t>
            </a:r>
            <a:r>
              <a:rPr lang="es-AR" altLang="en-US" sz="2400" dirty="0" err="1" smtClean="0">
                <a:latin typeface="Arial" panose="020B0604020202020204" pitchFamily="34" charset="0"/>
              </a:rPr>
              <a:t>sœurs</a:t>
            </a:r>
            <a:r>
              <a:rPr lang="es-AR" altLang="en-US" sz="2400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0243" name="Subtitle 2"/>
          <p:cNvSpPr txBox="1">
            <a:spLocks/>
          </p:cNvSpPr>
          <p:nvPr/>
        </p:nvSpPr>
        <p:spPr bwMode="auto">
          <a:xfrm>
            <a:off x="244475" y="3525838"/>
            <a:ext cx="7416800" cy="2970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s-AR" altLang="en-US" sz="2400">
                <a:latin typeface="Arial" panose="020B0604020202020204" pitchFamily="34" charset="0"/>
              </a:rPr>
              <a:t>Name: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s-AR" altLang="en-US" sz="2400">
                <a:latin typeface="Arial" panose="020B0604020202020204" pitchFamily="34" charset="0"/>
              </a:rPr>
              <a:t>Age: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s-AR" altLang="en-US" sz="2400">
                <a:latin typeface="Arial" panose="020B0604020202020204" pitchFamily="34" charset="0"/>
              </a:rPr>
              <a:t>Birthday: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s-AR" altLang="en-US" sz="2400">
                <a:latin typeface="Arial" panose="020B0604020202020204" pitchFamily="34" charset="0"/>
              </a:rPr>
              <a:t>Name of dad: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s-AR" altLang="en-US" sz="2400">
                <a:latin typeface="Arial" panose="020B0604020202020204" pitchFamily="34" charset="0"/>
              </a:rPr>
              <a:t>Name of mum: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s-AR" altLang="en-US" sz="2400">
                <a:latin typeface="Arial" panose="020B0604020202020204" pitchFamily="34" charset="0"/>
              </a:rPr>
              <a:t>Age of brother:</a:t>
            </a:r>
            <a:br>
              <a:rPr lang="es-AR" altLang="en-US" sz="2400">
                <a:latin typeface="Arial" panose="020B0604020202020204" pitchFamily="34" charset="0"/>
              </a:rPr>
            </a:br>
            <a:r>
              <a:rPr lang="es-AR" altLang="en-US" sz="2400">
                <a:latin typeface="Arial" panose="020B0604020202020204" pitchFamily="34" charset="0"/>
              </a:rPr>
              <a:t>Extra - two more details:</a:t>
            </a:r>
          </a:p>
        </p:txBody>
      </p:sp>
      <p:pic>
        <p:nvPicPr>
          <p:cNvPr id="10244" name="Picture 7">
            <a:hlinkClick r:id="" action="ppaction://noaction">
              <a:snd r:embed="rId3" name="27_9.wav"/>
            </a:hlinkClick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6" t="-1601" b="28493"/>
          <a:stretch>
            <a:fillRect/>
          </a:stretch>
        </p:blipFill>
        <p:spPr bwMode="auto">
          <a:xfrm>
            <a:off x="5803900" y="609600"/>
            <a:ext cx="233045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781</TotalTime>
  <Words>306</Words>
  <Application>Microsoft Office PowerPoint</Application>
  <PresentationFormat>On-screen Show (4:3)</PresentationFormat>
  <Paragraphs>70</Paragraphs>
  <Slides>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Arial Black</vt:lpstr>
      <vt:lpstr>Calibri</vt:lpstr>
      <vt:lpstr>Calibri Light</vt:lpstr>
      <vt:lpstr>Palatino Linotype</vt:lpstr>
      <vt:lpstr>Tw Cen MT</vt:lpstr>
      <vt:lpstr>Office Theme</vt:lpstr>
      <vt:lpstr>Révision de l’alphabet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55WD</dc:creator>
  <cp:lastModifiedBy>Rachel Hawkes</cp:lastModifiedBy>
  <cp:revision>26</cp:revision>
  <dcterms:created xsi:type="dcterms:W3CDTF">2014-08-13T18:32:59Z</dcterms:created>
  <dcterms:modified xsi:type="dcterms:W3CDTF">2019-05-05T08:24:27Z</dcterms:modified>
</cp:coreProperties>
</file>