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59" r:id="rId4"/>
    <p:sldId id="260" r:id="rId5"/>
    <p:sldId id="268" r:id="rId6"/>
    <p:sldId id="271" r:id="rId7"/>
    <p:sldId id="272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69045" autoAdjust="0"/>
  </p:normalViewPr>
  <p:slideViewPr>
    <p:cSldViewPr snapToGrid="0">
      <p:cViewPr varScale="1">
        <p:scale>
          <a:sx n="77" d="100"/>
          <a:sy n="77" d="100"/>
        </p:scale>
        <p:origin x="25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0BD3A6-605F-4B14-B851-2FE1854035D4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531570E-CF07-4F9F-A6EC-047E28D7DD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5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https://www.youtube.com/watch?v=85f0dS003jI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1570E-CF07-4F9F-A6EC-047E28D7DD12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084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Click on each number to hear the words spelt out.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EDE82B-B67D-475D-BEC2-C121F05C39DA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301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Un </a:t>
            </a:r>
            <a:r>
              <a:rPr lang="en-GB" altLang="en-US" dirty="0" err="1" smtClean="0"/>
              <a:t>sondage</a:t>
            </a:r>
            <a:r>
              <a:rPr lang="en-GB" altLang="en-US" dirty="0" smtClean="0"/>
              <a:t> – </a:t>
            </a:r>
            <a:r>
              <a:rPr lang="en-GB" altLang="en-US" dirty="0" smtClean="0"/>
              <a:t>a survey</a:t>
            </a:r>
            <a:br>
              <a:rPr lang="en-GB" altLang="en-US" dirty="0" smtClean="0"/>
            </a:br>
            <a:r>
              <a:rPr lang="en-GB" altLang="en-US" dirty="0" smtClean="0"/>
              <a:t>Pupils are going to ask 5 other people in their class about their brothers and </a:t>
            </a:r>
            <a:r>
              <a:rPr lang="en-GB" altLang="en-US" dirty="0" err="1" smtClean="0"/>
              <a:t>sisterss</a:t>
            </a:r>
            <a:r>
              <a:rPr lang="en-GB" altLang="en-US" baseline="0" dirty="0" smtClean="0"/>
              <a:t>  </a:t>
            </a:r>
            <a:r>
              <a:rPr lang="en-GB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des frères </a:t>
            </a:r>
            <a:r>
              <a:rPr lang="en-GB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soeurs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–t-</a:t>
            </a:r>
            <a:r>
              <a:rPr lang="en-GB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en-GB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(</a:t>
            </a:r>
            <a:r>
              <a:rPr lang="en-GB" altLang="en-US" dirty="0" smtClean="0"/>
              <a:t>What is he/she called?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(</a:t>
            </a:r>
            <a:r>
              <a:rPr lang="en-GB" altLang="en-US" dirty="0" smtClean="0"/>
              <a:t>How do you spell that?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AB9B98-00B9-451E-BD29-9176AA029B9B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48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Reading activity to finish.  This could be done as a whole class activity or individually</a:t>
            </a:r>
            <a:r>
              <a:rPr lang="en-GB" altLang="en-US" dirty="0" smtClean="0"/>
              <a:t>.</a:t>
            </a:r>
            <a:br>
              <a:rPr lang="en-GB" altLang="en-US" dirty="0" smtClean="0"/>
            </a:br>
            <a:r>
              <a:rPr lang="en-GB" altLang="en-US" dirty="0" smtClean="0"/>
              <a:t>Then pupils can write their own sentences using this text as a model.</a:t>
            </a:r>
            <a:endParaRPr lang="en-GB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B0DB1D-DDB4-4AFC-A9A8-E4ABFCDDC5D9}" type="slidenum">
              <a:rPr lang="en-GB" altLang="en-US">
                <a:latin typeface="Palatino Linotype" panose="02040502050505030304" pitchFamily="18" charset="0"/>
              </a:rPr>
              <a:pPr/>
              <a:t>9</a:t>
            </a:fld>
            <a:endParaRPr lang="en-GB" altLang="en-US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2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6C23-A440-4068-8656-CC63E0F81B29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20DC-E05D-460E-8F66-B9E385BEB1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24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3281-BE07-4F45-8E29-EA557CCFEB02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24A34-6993-4AA9-BCBD-3D45853D1B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502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8E75-27E9-4993-8C51-1D864BCFE521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43C4B-DCCA-4EA5-BEFF-075C222A62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35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5C86-BA94-42FD-8AAD-60C6EB55982F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03D05-AA4F-49AE-BF58-98DD9DF00D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862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2AF56-DCFF-4721-9767-FFCE461E6D9F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68D26-F228-4B8D-9F7D-1BF71F3613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14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E8E6-126D-4D3E-9044-832C5778068F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AB818-60AA-4B36-AEE2-F702495D73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870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2AD6-0783-4BA2-B931-1DD3E3AB81DE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F47F2-95EF-408D-9A90-A2B5C24827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7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A4EF-1332-4D7D-80AE-B7AF017BD798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1FF89-E34C-4D03-8C5C-1995BF3F9A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371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5F7E-49C5-4025-AAB8-9214A362D027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D1F4-095D-4B5E-B030-8BE1B70DBF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90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C124-1F1E-4092-AD74-1FE41F76FC93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82E35-6569-4CDD-A0D0-4ADE5A8F72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958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864B-D094-4B66-9EC4-4B59CF17C13F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41E30-840B-472D-A94F-44BAF22DC8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66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6544E-6980-4C37-8738-DC566933EE7D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8F1612-05F0-40B9-A7E4-5D5755C2419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5f0dS003jI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audio" Target="../media/audio6.wav"/><Relationship Id="rId5" Type="http://schemas.openxmlformats.org/officeDocument/2006/relationships/image" Target="../media/image5.jpeg"/><Relationship Id="rId10" Type="http://schemas.openxmlformats.org/officeDocument/2006/relationships/audio" Target="../media/audio5.wav"/><Relationship Id="rId4" Type="http://schemas.openxmlformats.org/officeDocument/2006/relationships/image" Target="../media/image4.jpeg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Tw Cen MT" panose="020B0602020104020603" pitchFamily="34" charset="0"/>
              </a:rPr>
              <a:t>Révision</a:t>
            </a:r>
            <a:r>
              <a:rPr lang="en-GB" dirty="0" smtClean="0">
                <a:latin typeface="Tw Cen MT" panose="020B0602020104020603" pitchFamily="34" charset="0"/>
              </a:rPr>
              <a:t> de </a:t>
            </a:r>
            <a:r>
              <a:rPr lang="en-GB" dirty="0" err="1" smtClean="0">
                <a:latin typeface="Tw Cen MT" panose="020B0602020104020603" pitchFamily="34" charset="0"/>
              </a:rPr>
              <a:t>l’alphabet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4" name="85f0dS003j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8650" y="1782366"/>
            <a:ext cx="7919654" cy="44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68538" y="476250"/>
            <a:ext cx="3017837" cy="2008188"/>
            <a:chOff x="1429" y="300"/>
            <a:chExt cx="1901" cy="1265"/>
          </a:xfrm>
        </p:grpSpPr>
        <p:pic>
          <p:nvPicPr>
            <p:cNvPr id="3077" name="Picture 4" descr="j030330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00"/>
              <a:ext cx="1119" cy="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608" y="799"/>
              <a:ext cx="722" cy="7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CCCC"/>
                  </a:solidFill>
                  <a:latin typeface="Arial Black" panose="020B0A04020102020204" pitchFamily="34" charset="0"/>
                </a:rPr>
                <a:t>?</a:t>
              </a:r>
            </a:p>
          </p:txBody>
        </p:sp>
      </p:grp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50825" y="2784475"/>
            <a:ext cx="84978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Comment </a:t>
            </a:r>
            <a:r>
              <a:rPr lang="en-GB" sz="3600" kern="1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ça</a:t>
            </a:r>
            <a:r>
              <a:rPr lang="en-GB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 </a:t>
            </a:r>
            <a:r>
              <a:rPr lang="en-GB" sz="36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s’écrit</a:t>
            </a:r>
            <a:r>
              <a:rPr lang="en-GB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…..?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179388" y="4437063"/>
            <a:ext cx="828040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 panose="020B0A04020102020204" pitchFamily="34" charset="0"/>
              </a:rPr>
              <a:t>Ça s’écrit…..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o se escr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o se escr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 escr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0"/>
            <a:ext cx="7704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anose="020B0604020202020204" pitchFamily="34" charset="0"/>
              </a:rPr>
              <a:t>C’est quel monument </a:t>
            </a:r>
            <a:r>
              <a:rPr lang="en-GB" altLang="en-US" sz="3600" b="1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9750" y="620713"/>
            <a:ext cx="719138" cy="56784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800" b="1">
              <a:latin typeface="Arial" panose="020B0604020202020204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58888" y="620713"/>
            <a:ext cx="4465637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_ _ _   _ _ _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58888" y="1895475"/>
            <a:ext cx="5545137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_ _ _  _ _ _ _ _  _ _ _ _ _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58888" y="3046413"/>
            <a:ext cx="4465637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_ _ _ _’_  _ _ _ _ _ _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258888" y="4437063"/>
            <a:ext cx="5184775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_ _ _ _ _ _  _ _ _ _ _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58888" y="5589588"/>
            <a:ext cx="6913562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_ _ _ _  _ _ _ _ _ _  _ _ _ _ _ _ _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258888" y="598488"/>
            <a:ext cx="4465637" cy="66992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Big Ben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258888" y="1895475"/>
            <a:ext cx="5545137" cy="66992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The White House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258888" y="3046413"/>
            <a:ext cx="4465637" cy="66992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StokeCollege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258888" y="5589588"/>
            <a:ext cx="6913562" cy="66992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Real Madrid Stadium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258888" y="4437063"/>
            <a:ext cx="5184775" cy="66992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b="1">
                <a:latin typeface="Arial" panose="020B0604020202020204" pitchFamily="34" charset="0"/>
              </a:rPr>
              <a:t>Eiffel Tower</a:t>
            </a:r>
          </a:p>
        </p:txBody>
      </p:sp>
      <p:pic>
        <p:nvPicPr>
          <p:cNvPr id="9235" name="Picture 19" descr="035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0"/>
            <a:ext cx="13176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white-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12875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Cambridge%2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08275"/>
            <a:ext cx="2082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Eiffel%20Tower%20IPS-15%20Paris%207-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60800"/>
            <a:ext cx="12969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real_madrid_stadium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16563"/>
            <a:ext cx="22320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24">
            <a:hlinkClick r:id="" action="ppaction://noaction" highlightClick="1">
              <a:snd r:embed="rId8" name="big ben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2625" y="620713"/>
            <a:ext cx="3603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116" name="WordArt 25">
            <a:hlinkClick r:id="" action="ppaction://noaction" highlightClick="1">
              <a:snd r:embed="rId9" name="the white hous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2625" y="1844675"/>
            <a:ext cx="3603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117" name="WordArt 26">
            <a:hlinkClick r:id="" action="ppaction://noaction" highlightClick="1">
              <a:snd r:embed="rId10" name="kings colleg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2625" y="2995613"/>
            <a:ext cx="3603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118" name="WordArt 27">
            <a:hlinkClick r:id="" action="ppaction://noaction" highlightClick="1">
              <a:snd r:embed="rId11" name="eiffel towe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2625" y="4437063"/>
            <a:ext cx="3603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119" name="WordArt 28">
            <a:hlinkClick r:id="" action="ppaction://noaction" highlightClick="1">
              <a:snd r:embed="rId12" name="real madrid stadium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2625" y="5516563"/>
            <a:ext cx="3603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7" grpId="0" animBg="1"/>
      <p:bldP spid="9229" grpId="0" animBg="1"/>
      <p:bldP spid="9231" grpId="0" animBg="1"/>
      <p:bldP spid="92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800" b="1">
                <a:latin typeface="Arial" panose="020B0604020202020204" pitchFamily="34" charset="0"/>
              </a:rPr>
              <a:t>Tu as des frères ou des soeurs</a:t>
            </a:r>
            <a:r>
              <a:rPr lang="en-GB" altLang="en-US" sz="4800" b="1"/>
              <a:t>?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2341562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frère et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189038"/>
            <a:ext cx="257016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862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800" b="1"/>
              <a:t>Comment s’appellent –t-ils ?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3794125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frère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Maggie.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189038"/>
            <a:ext cx="257016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862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800" b="1"/>
              <a:t>Ça s’écrit .....?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3941762" cy="2581275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B – A – R - T.  </a:t>
            </a:r>
            <a:b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Maggie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M – A – G – G – I - 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189038"/>
            <a:ext cx="257016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862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800" b="1"/>
              <a:t>Tu as des frères ou des soeurs 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827588" y="1192213"/>
            <a:ext cx="3097212" cy="1141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frères.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827588" y="2484438"/>
            <a:ext cx="3097212" cy="1141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soeurs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827588" y="3811588"/>
            <a:ext cx="3097212" cy="1141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frères et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827588" y="5321300"/>
            <a:ext cx="3097212" cy="1141413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je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fils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je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unique.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141413"/>
            <a:ext cx="592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152525"/>
            <a:ext cx="592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427288"/>
            <a:ext cx="6302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427288"/>
            <a:ext cx="6302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2427288"/>
            <a:ext cx="6302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811588"/>
            <a:ext cx="5921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824288"/>
            <a:ext cx="5921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776663"/>
            <a:ext cx="6302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354638"/>
            <a:ext cx="592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5278438"/>
            <a:ext cx="6302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257800"/>
            <a:ext cx="13827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53038"/>
              </p:ext>
            </p:extLst>
          </p:nvPr>
        </p:nvGraphicFramePr>
        <p:xfrm>
          <a:off x="323850" y="368300"/>
          <a:ext cx="8115300" cy="3811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/>
                <a:gridCol w="2705100"/>
                <a:gridCol w="2705100"/>
              </a:tblGrid>
              <a:tr h="498544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Frère </a:t>
                      </a:r>
                      <a:r>
                        <a:rPr lang="en-GB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soeur</a:t>
                      </a:r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</a:tr>
              <a:tr h="662609">
                <a:tc>
                  <a:txBody>
                    <a:bodyPr/>
                    <a:lstStyle/>
                    <a:p>
                      <a:r>
                        <a:rPr lang="en-GB" sz="2000" i="1" dirty="0" smtClean="0"/>
                        <a:t>Jack</a:t>
                      </a:r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frère</a:t>
                      </a:r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en-GB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</a:t>
                      </a:r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</a:tr>
              <a:tr h="662609"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</a:tr>
              <a:tr h="662609"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</a:tr>
              <a:tr h="662609"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</a:tr>
              <a:tr h="662609"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417513" y="4313238"/>
            <a:ext cx="2758824" cy="1782762"/>
          </a:xfrm>
          <a:prstGeom prst="wedgeRoundRectCallout">
            <a:avLst>
              <a:gd name="adj1" fmla="val -22519"/>
              <a:gd name="adj2" fmla="val -67488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frères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soeurs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149516" y="4208463"/>
            <a:ext cx="2365709" cy="1441566"/>
          </a:xfrm>
          <a:prstGeom prst="wedgeRoundRectCallout">
            <a:avLst>
              <a:gd name="adj1" fmla="val -22519"/>
              <a:gd name="adj2" fmla="val -67488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–t-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778625" y="5502276"/>
            <a:ext cx="2136775" cy="994778"/>
          </a:xfrm>
          <a:prstGeom prst="wedgeRoundRectCallout">
            <a:avLst>
              <a:gd name="adj1" fmla="val -23247"/>
              <a:gd name="adj2" fmla="val -30613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244475" y="552450"/>
            <a:ext cx="52403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AR" altLang="en-US" sz="2400" u="sng" dirty="0">
                <a:latin typeface="Arial" panose="020B0604020202020204" pitchFamily="34" charset="0"/>
              </a:rPr>
              <a:t>Je </a:t>
            </a:r>
            <a:r>
              <a:rPr lang="es-AR" altLang="en-US" sz="2400" u="sng" dirty="0" err="1">
                <a:latin typeface="Arial" panose="020B0604020202020204" pitchFamily="34" charset="0"/>
              </a:rPr>
              <a:t>m’appelle</a:t>
            </a:r>
            <a:r>
              <a:rPr lang="es-AR" altLang="en-US" sz="2400" u="sng" dirty="0">
                <a:latin typeface="Arial" panose="020B0604020202020204" pitchFamily="34" charset="0"/>
              </a:rPr>
              <a:t> </a:t>
            </a:r>
            <a:r>
              <a:rPr lang="es-AR" altLang="en-US" sz="2400" dirty="0">
                <a:latin typeface="Arial" panose="020B0604020202020204" pitchFamily="34" charset="0"/>
              </a:rPr>
              <a:t>Richard et </a:t>
            </a:r>
            <a:r>
              <a:rPr lang="es-AR" altLang="en-US" sz="2400" u="sng" dirty="0" err="1">
                <a:latin typeface="Arial" panose="020B0604020202020204" pitchFamily="34" charset="0"/>
              </a:rPr>
              <a:t>j’ai</a:t>
            </a:r>
            <a:r>
              <a:rPr lang="es-AR" altLang="en-US" sz="2400" dirty="0">
                <a:latin typeface="Arial" panose="020B0604020202020204" pitchFamily="34" charset="0"/>
              </a:rPr>
              <a:t> 11 </a:t>
            </a:r>
            <a:r>
              <a:rPr lang="es-AR" altLang="en-US" sz="2400" dirty="0" err="1">
                <a:latin typeface="Arial" panose="020B0604020202020204" pitchFamily="34" charset="0"/>
              </a:rPr>
              <a:t>ans</a:t>
            </a:r>
            <a:r>
              <a:rPr lang="es-AR" altLang="en-US" sz="2400" dirty="0">
                <a:latin typeface="Arial" panose="020B0604020202020204" pitchFamily="34" charset="0"/>
              </a:rPr>
              <a:t>. </a:t>
            </a:r>
            <a:r>
              <a:rPr lang="es-AR" altLang="en-US" sz="2400" dirty="0" err="1">
                <a:latin typeface="Arial" panose="020B0604020202020204" pitchFamily="34" charset="0"/>
              </a:rPr>
              <a:t>Mon</a:t>
            </a:r>
            <a:r>
              <a:rPr lang="es-AR" altLang="en-US" sz="2400" dirty="0">
                <a:latin typeface="Arial" panose="020B0604020202020204" pitchFamily="34" charset="0"/>
              </a:rPr>
              <a:t> </a:t>
            </a:r>
            <a:r>
              <a:rPr lang="es-AR" altLang="en-US" sz="2400" dirty="0" err="1">
                <a:latin typeface="Arial" panose="020B0604020202020204" pitchFamily="34" charset="0"/>
              </a:rPr>
              <a:t>anniversaire</a:t>
            </a:r>
            <a:r>
              <a:rPr lang="es-AR" altLang="en-US" sz="2400" dirty="0">
                <a:latin typeface="Arial" panose="020B0604020202020204" pitchFamily="34" charset="0"/>
              </a:rPr>
              <a:t> </a:t>
            </a:r>
            <a:r>
              <a:rPr lang="es-AR" altLang="en-US" sz="2400" u="sng" dirty="0" err="1">
                <a:latin typeface="Arial" panose="020B0604020202020204" pitchFamily="34" charset="0"/>
              </a:rPr>
              <a:t>est</a:t>
            </a:r>
            <a:r>
              <a:rPr lang="es-AR" altLang="en-US" sz="2400" dirty="0">
                <a:latin typeface="Arial" panose="020B0604020202020204" pitchFamily="34" charset="0"/>
              </a:rPr>
              <a:t> le 11  </a:t>
            </a:r>
            <a:r>
              <a:rPr lang="es-AR" altLang="en-US" sz="2400" dirty="0" err="1">
                <a:latin typeface="Arial" panose="020B0604020202020204" pitchFamily="34" charset="0"/>
              </a:rPr>
              <a:t>décembre</a:t>
            </a:r>
            <a:r>
              <a:rPr lang="es-AR" altLang="en-US" sz="2400" dirty="0">
                <a:latin typeface="Arial" panose="020B0604020202020204" pitchFamily="34" charset="0"/>
              </a:rPr>
              <a:t>. </a:t>
            </a:r>
          </a:p>
          <a:p>
            <a:r>
              <a:rPr lang="es-AR" altLang="en-US" sz="2400" dirty="0" err="1" smtClean="0">
                <a:latin typeface="Arial" panose="020B0604020202020204" pitchFamily="34" charset="0"/>
              </a:rPr>
              <a:t>Ma</a:t>
            </a:r>
            <a:r>
              <a:rPr lang="es-AR" altLang="en-US" sz="2400" dirty="0" smtClean="0">
                <a:latin typeface="Arial" panose="020B0604020202020204" pitchFamily="34" charset="0"/>
              </a:rPr>
              <a:t> </a:t>
            </a:r>
            <a:r>
              <a:rPr lang="es-AR" altLang="en-US" sz="2400" dirty="0" err="1">
                <a:latin typeface="Arial" panose="020B0604020202020204" pitchFamily="34" charset="0"/>
              </a:rPr>
              <a:t>mère</a:t>
            </a:r>
            <a:r>
              <a:rPr lang="es-AR" altLang="en-US" sz="2400" dirty="0">
                <a:latin typeface="Arial" panose="020B0604020202020204" pitchFamily="34" charset="0"/>
              </a:rPr>
              <a:t> </a:t>
            </a:r>
            <a:r>
              <a:rPr lang="es-AR" altLang="en-US" sz="2400" u="sng" dirty="0" err="1">
                <a:latin typeface="Arial" panose="020B0604020202020204" pitchFamily="34" charset="0"/>
              </a:rPr>
              <a:t>s’appelle</a:t>
            </a:r>
            <a:r>
              <a:rPr lang="es-AR" altLang="en-US" sz="2400" u="sng" dirty="0">
                <a:latin typeface="Arial" panose="020B0604020202020204" pitchFamily="34" charset="0"/>
              </a:rPr>
              <a:t> </a:t>
            </a:r>
            <a:r>
              <a:rPr lang="es-AR" altLang="en-US" sz="2400" dirty="0">
                <a:latin typeface="Arial" panose="020B0604020202020204" pitchFamily="34" charset="0"/>
              </a:rPr>
              <a:t>Emilie. </a:t>
            </a:r>
            <a:r>
              <a:rPr lang="es-AR" altLang="en-US" sz="2400" dirty="0" err="1">
                <a:latin typeface="Arial" panose="020B0604020202020204" pitchFamily="34" charset="0"/>
              </a:rPr>
              <a:t>Mon</a:t>
            </a:r>
            <a:r>
              <a:rPr lang="es-AR" altLang="en-US" sz="2400" dirty="0">
                <a:latin typeface="Arial" panose="020B0604020202020204" pitchFamily="34" charset="0"/>
              </a:rPr>
              <a:t> </a:t>
            </a:r>
            <a:r>
              <a:rPr lang="es-AR" altLang="en-US" sz="2400" dirty="0" err="1">
                <a:latin typeface="Arial" panose="020B0604020202020204" pitchFamily="34" charset="0"/>
              </a:rPr>
              <a:t>père</a:t>
            </a:r>
            <a:r>
              <a:rPr lang="es-AR" altLang="en-US" sz="2400" dirty="0">
                <a:latin typeface="Arial" panose="020B0604020202020204" pitchFamily="34" charset="0"/>
              </a:rPr>
              <a:t> </a:t>
            </a:r>
            <a:r>
              <a:rPr lang="es-AR" altLang="en-US" sz="2400" u="sng" dirty="0" err="1">
                <a:latin typeface="Arial" panose="020B0604020202020204" pitchFamily="34" charset="0"/>
              </a:rPr>
              <a:t>s’appelle</a:t>
            </a:r>
            <a:r>
              <a:rPr lang="es-AR" altLang="en-US" sz="2400" u="sng" dirty="0">
                <a:latin typeface="Arial" panose="020B0604020202020204" pitchFamily="34" charset="0"/>
              </a:rPr>
              <a:t> </a:t>
            </a:r>
            <a:r>
              <a:rPr lang="es-AR" altLang="en-US" sz="2400" dirty="0">
                <a:latin typeface="Arial" panose="020B0604020202020204" pitchFamily="34" charset="0"/>
              </a:rPr>
              <a:t>Jean. </a:t>
            </a:r>
            <a:r>
              <a:rPr lang="es-AR" altLang="en-US" sz="2400" u="sng" dirty="0" err="1">
                <a:latin typeface="Arial" panose="020B0604020202020204" pitchFamily="34" charset="0"/>
              </a:rPr>
              <a:t>J’ai</a:t>
            </a:r>
            <a:r>
              <a:rPr lang="es-AR" altLang="en-US" sz="2400" u="sng" dirty="0">
                <a:latin typeface="Arial" panose="020B0604020202020204" pitchFamily="34" charset="0"/>
              </a:rPr>
              <a:t> </a:t>
            </a:r>
            <a:r>
              <a:rPr lang="es-AR" altLang="en-US" sz="2400" dirty="0">
                <a:latin typeface="Arial" panose="020B0604020202020204" pitchFamily="34" charset="0"/>
              </a:rPr>
              <a:t> un </a:t>
            </a:r>
            <a:r>
              <a:rPr lang="es-AR" altLang="en-US" sz="2400" dirty="0" err="1">
                <a:latin typeface="Arial" panose="020B0604020202020204" pitchFamily="34" charset="0"/>
              </a:rPr>
              <a:t>frère</a:t>
            </a:r>
            <a:r>
              <a:rPr lang="es-AR" altLang="en-US" sz="2400" dirty="0">
                <a:latin typeface="Arial" panose="020B0604020202020204" pitchFamily="34" charset="0"/>
              </a:rPr>
              <a:t> </a:t>
            </a:r>
            <a:r>
              <a:rPr lang="es-AR" altLang="en-US" sz="2400" dirty="0" err="1">
                <a:latin typeface="Arial" panose="020B0604020202020204" pitchFamily="34" charset="0"/>
              </a:rPr>
              <a:t>qui</a:t>
            </a:r>
            <a:r>
              <a:rPr lang="es-AR" altLang="en-US" sz="2400" dirty="0">
                <a:latin typeface="Arial" panose="020B0604020202020204" pitchFamily="34" charset="0"/>
              </a:rPr>
              <a:t> </a:t>
            </a:r>
            <a:r>
              <a:rPr lang="es-AR" altLang="en-US" sz="2400" u="sng" dirty="0" err="1">
                <a:latin typeface="Arial" panose="020B0604020202020204" pitchFamily="34" charset="0"/>
              </a:rPr>
              <a:t>s’appelle</a:t>
            </a:r>
            <a:r>
              <a:rPr lang="es-AR" altLang="en-US" sz="2400" u="sng" dirty="0">
                <a:latin typeface="Arial" panose="020B0604020202020204" pitchFamily="34" charset="0"/>
              </a:rPr>
              <a:t>  </a:t>
            </a:r>
            <a:r>
              <a:rPr lang="es-AR" altLang="en-US" sz="2400" dirty="0">
                <a:latin typeface="Arial" panose="020B0604020202020204" pitchFamily="34" charset="0"/>
              </a:rPr>
              <a:t>Albert et </a:t>
            </a:r>
            <a:r>
              <a:rPr lang="es-AR" altLang="en-US" sz="2400" u="sng" dirty="0" err="1">
                <a:latin typeface="Arial" panose="020B0604020202020204" pitchFamily="34" charset="0"/>
              </a:rPr>
              <a:t>il</a:t>
            </a:r>
            <a:r>
              <a:rPr lang="es-AR" altLang="en-US" sz="2400" u="sng" dirty="0">
                <a:latin typeface="Arial" panose="020B0604020202020204" pitchFamily="34" charset="0"/>
              </a:rPr>
              <a:t> a</a:t>
            </a:r>
            <a:r>
              <a:rPr lang="es-AR" altLang="en-US" sz="2400" dirty="0">
                <a:latin typeface="Arial" panose="020B0604020202020204" pitchFamily="34" charset="0"/>
              </a:rPr>
              <a:t> 8 </a:t>
            </a:r>
            <a:r>
              <a:rPr lang="es-AR" altLang="en-US" sz="2400" dirty="0" err="1">
                <a:latin typeface="Arial" panose="020B0604020202020204" pitchFamily="34" charset="0"/>
              </a:rPr>
              <a:t>ans</a:t>
            </a:r>
            <a:r>
              <a:rPr lang="es-AR" altLang="en-US" sz="2400" dirty="0">
                <a:latin typeface="Arial" panose="020B0604020202020204" pitchFamily="34" charset="0"/>
              </a:rPr>
              <a:t>. </a:t>
            </a:r>
            <a:r>
              <a:rPr lang="es-AR" altLang="en-US" sz="2400" u="sng" dirty="0" smtClean="0">
                <a:latin typeface="Arial" panose="020B0604020202020204" pitchFamily="34" charset="0"/>
              </a:rPr>
              <a:t>Je </a:t>
            </a:r>
            <a:r>
              <a:rPr lang="es-AR" altLang="en-US" sz="2400" u="sng" dirty="0" err="1" smtClean="0">
                <a:latin typeface="Arial" panose="020B0604020202020204" pitchFamily="34" charset="0"/>
              </a:rPr>
              <a:t>n’ai</a:t>
            </a:r>
            <a:r>
              <a:rPr lang="es-AR" altLang="en-US" sz="2400" u="sng" dirty="0" smtClean="0">
                <a:latin typeface="Arial" panose="020B0604020202020204" pitchFamily="34" charset="0"/>
              </a:rPr>
              <a:t> </a:t>
            </a:r>
            <a:r>
              <a:rPr lang="es-AR" altLang="en-US" sz="2400" u="sng" dirty="0" err="1">
                <a:latin typeface="Arial" panose="020B0604020202020204" pitchFamily="34" charset="0"/>
              </a:rPr>
              <a:t>pas</a:t>
            </a:r>
            <a:r>
              <a:rPr lang="es-AR" altLang="en-US" sz="2400" u="sng" dirty="0">
                <a:latin typeface="Arial" panose="020B0604020202020204" pitchFamily="34" charset="0"/>
              </a:rPr>
              <a:t> de </a:t>
            </a:r>
            <a:r>
              <a:rPr lang="es-AR" altLang="en-US" sz="2400" dirty="0">
                <a:latin typeface="Arial" panose="020B0604020202020204" pitchFamily="34" charset="0"/>
              </a:rPr>
              <a:t> </a:t>
            </a:r>
            <a:r>
              <a:rPr lang="es-AR" altLang="en-US" sz="2400" dirty="0" err="1">
                <a:latin typeface="Arial" panose="020B0604020202020204" pitchFamily="34" charset="0"/>
              </a:rPr>
              <a:t>soeurs</a:t>
            </a:r>
            <a:r>
              <a:rPr lang="es-AR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243" name="Subtitle 2"/>
          <p:cNvSpPr txBox="1">
            <a:spLocks/>
          </p:cNvSpPr>
          <p:nvPr/>
        </p:nvSpPr>
        <p:spPr bwMode="auto">
          <a:xfrm>
            <a:off x="244475" y="3525838"/>
            <a:ext cx="7416800" cy="2970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altLang="en-US" sz="2400">
                <a:latin typeface="Arial" panose="020B0604020202020204" pitchFamily="34" charset="0"/>
              </a:rPr>
              <a:t>Name: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altLang="en-US" sz="2400">
                <a:latin typeface="Arial" panose="020B0604020202020204" pitchFamily="34" charset="0"/>
              </a:rPr>
              <a:t>Age: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altLang="en-US" sz="2400">
                <a:latin typeface="Arial" panose="020B0604020202020204" pitchFamily="34" charset="0"/>
              </a:rPr>
              <a:t>Birthday: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altLang="en-US" sz="2400">
                <a:latin typeface="Arial" panose="020B0604020202020204" pitchFamily="34" charset="0"/>
              </a:rPr>
              <a:t>Name of dad: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altLang="en-US" sz="2400">
                <a:latin typeface="Arial" panose="020B0604020202020204" pitchFamily="34" charset="0"/>
              </a:rPr>
              <a:t>Name of mum: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AR" altLang="en-US" sz="2400">
                <a:latin typeface="Arial" panose="020B0604020202020204" pitchFamily="34" charset="0"/>
              </a:rPr>
              <a:t>Age of brother:</a:t>
            </a:r>
            <a:br>
              <a:rPr lang="es-AR" altLang="en-US" sz="2400">
                <a:latin typeface="Arial" panose="020B0604020202020204" pitchFamily="34" charset="0"/>
              </a:rPr>
            </a:br>
            <a:r>
              <a:rPr lang="es-AR" altLang="en-US" sz="2400">
                <a:latin typeface="Arial" panose="020B0604020202020204" pitchFamily="34" charset="0"/>
              </a:rPr>
              <a:t>Extra - two more details:</a:t>
            </a:r>
          </a:p>
        </p:txBody>
      </p:sp>
      <p:pic>
        <p:nvPicPr>
          <p:cNvPr id="102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-1601" b="28493"/>
          <a:stretch>
            <a:fillRect/>
          </a:stretch>
        </p:blipFill>
        <p:spPr bwMode="auto">
          <a:xfrm>
            <a:off x="5803900" y="609600"/>
            <a:ext cx="23304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289</Words>
  <Application>Microsoft Office PowerPoint</Application>
  <PresentationFormat>On-screen Show (4:3)</PresentationFormat>
  <Paragraphs>68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Calibri Light</vt:lpstr>
      <vt:lpstr>Palatino Linotype</vt:lpstr>
      <vt:lpstr>Office Theme</vt:lpstr>
      <vt:lpstr>Révision de l’alphabet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16</cp:revision>
  <dcterms:created xsi:type="dcterms:W3CDTF">2014-08-13T18:32:59Z</dcterms:created>
  <dcterms:modified xsi:type="dcterms:W3CDTF">2018-08-27T05:24:44Z</dcterms:modified>
</cp:coreProperties>
</file>