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3"/>
  </p:notesMasterIdLst>
  <p:sldIdLst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486" autoAdjust="0"/>
  </p:normalViewPr>
  <p:slideViewPr>
    <p:cSldViewPr snapToGrid="0">
      <p:cViewPr>
        <p:scale>
          <a:sx n="53" d="100"/>
          <a:sy n="53" d="100"/>
        </p:scale>
        <p:origin x="3252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CE7D30-C2CB-4915-8D88-39BE67D534E9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80DC9D-3837-4967-ACEE-C99FC93A7B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656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bulblanguages.co.uk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Quick revision slide for the alphabet</a:t>
            </a:r>
            <a:r>
              <a:rPr lang="en-GB" alt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Letters laid out as for the second song in the previous lesson.</a:t>
            </a:r>
            <a:br>
              <a:rPr lang="en-GB" altLang="en-US" dirty="0" smtClean="0"/>
            </a:br>
            <a:r>
              <a:rPr lang="en-GB" altLang="en-US" dirty="0" smtClean="0"/>
              <a:t>Take time to practise in particular the tricky</a:t>
            </a:r>
            <a:r>
              <a:rPr lang="en-GB" altLang="en-US" baseline="0" dirty="0" smtClean="0"/>
              <a:t> letters: E I, G, J, R, W, Y</a:t>
            </a:r>
            <a:endParaRPr lang="en-GB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EBA70A-DDE3-4794-9706-03ADA2075900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4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F2BB1E-C80C-4853-8781-1B65514499F0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91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099016-51F3-4860-BCE6-3FF275A1DD63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53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4183A1-B30B-44E2-BEA6-45DCA05D2F4F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5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691F32-0304-452B-B911-A4C2E8DF0A00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7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10E508-9E1A-4813-8D80-6D57717A679F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1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6EB1C3-27AC-4A08-9547-2D361F351A09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6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2D2CB6-1612-40D4-96EB-7CE351189D79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86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21BCDE-43C5-4287-A237-D99C15DC63DE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52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FA69EF-FCCD-4994-8951-CADEC223E935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66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15865F-4A85-4B22-BAA4-50611F729213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0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Slide to recap spelling own names.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BBD446-1547-4788-958B-F8B4C65CDF5E}" type="slidenum">
              <a:rPr lang="en-GB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12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C9710-0FA9-487A-8E2A-EDB063B57936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40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688572-0CFA-4BCE-96D0-3BCABA0E2429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37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C7CD9C-AF1A-482B-82DF-B97E2FAE66C0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9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1D1E9F-99BF-4A53-86A2-5084943BA959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83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6ED9C-6F49-4057-8AEB-154F0A53F611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2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F3BB4-7E31-45EA-93A9-572B961B8EA4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02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76491-9C8C-47CA-9C81-BD9F272A8545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73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DBFE4F-2228-4431-A6CC-B17B69055402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77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B7A19A-CFC0-415F-857E-EFDA44FFBAAA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09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23D8D5-DC92-4042-B395-8C13DF2CFF91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1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1 B – A – R – T</a:t>
            </a:r>
            <a:br>
              <a:rPr lang="en-GB" altLang="en-US" smtClean="0"/>
            </a:br>
            <a:r>
              <a:rPr lang="en-GB" altLang="en-US" smtClean="0"/>
              <a:t>2 A – B  - E</a:t>
            </a:r>
            <a:br>
              <a:rPr lang="en-GB" altLang="en-US" smtClean="0"/>
            </a:br>
            <a:r>
              <a:rPr lang="en-GB" altLang="en-US" smtClean="0"/>
              <a:t>3 L – I – S – A</a:t>
            </a:r>
            <a:br>
              <a:rPr lang="en-GB" altLang="en-US" smtClean="0"/>
            </a:br>
            <a:r>
              <a:rPr lang="en-GB" altLang="en-US" smtClean="0"/>
              <a:t>4 J – A – C – K – I – E</a:t>
            </a:r>
            <a:br>
              <a:rPr lang="en-GB" altLang="en-US" smtClean="0"/>
            </a:br>
            <a:r>
              <a:rPr lang="en-GB" altLang="en-US" smtClean="0"/>
              <a:t>5 S – N – O – W – B – A – L – L</a:t>
            </a:r>
            <a:br>
              <a:rPr lang="en-GB" altLang="en-US" smtClean="0"/>
            </a:br>
            <a:r>
              <a:rPr lang="en-GB" altLang="en-US" smtClean="0"/>
              <a:t>6 H – O – M – E – R</a:t>
            </a:r>
            <a:br>
              <a:rPr lang="en-GB" altLang="en-US" smtClean="0"/>
            </a:br>
            <a:r>
              <a:rPr lang="en-GB" altLang="en-US" smtClean="0"/>
              <a:t>7 M – A – G – G – I – E</a:t>
            </a:r>
            <a:br>
              <a:rPr lang="en-GB" altLang="en-US" smtClean="0"/>
            </a:br>
            <a:r>
              <a:rPr lang="en-GB" altLang="en-US" smtClean="0"/>
              <a:t>8 M – A – R – G  - E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Teacher spells out the name of each character 1 – 8.</a:t>
            </a:r>
            <a:br>
              <a:rPr lang="en-GB" altLang="en-US" smtClean="0"/>
            </a:br>
            <a:r>
              <a:rPr lang="en-GB" altLang="en-US" smtClean="0"/>
              <a:t>First time pupils just have to recognise the letter</a:t>
            </a:r>
            <a:br>
              <a:rPr lang="en-GB" altLang="en-US" smtClean="0"/>
            </a:br>
            <a:r>
              <a:rPr lang="en-GB" altLang="en-US" smtClean="0"/>
              <a:t>Second time pupils write in the letters to spell the names.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F0A924-1131-4108-903F-E446619738D0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76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6C42BF-51D3-47E8-A1E9-0ADE9E742560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75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0C05B7-CCAF-4AD8-A1E6-2826EA2DFDAA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49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89292-8EEE-43B6-9E02-27DB3C315DD2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50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3AA158-8C7E-488D-B3DB-DEA9380F1A56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75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DE7E0-93C6-4253-A6BF-048EB6C43766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95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1D1026-9736-4F54-9DD7-33E799244969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3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079819-0D00-43DA-984D-36043317741B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Thank you to Elilala for the main content in the next 3 slides </a:t>
            </a:r>
            <a:r>
              <a:rPr lang="en-GB" altLang="en-US" smtClean="0">
                <a:sym typeface="Wingdings" panose="05000000000000000000" pitchFamily="2" charset="2"/>
              </a:rPr>
              <a:t>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 teacher led listening activity</a:t>
            </a:r>
          </a:p>
        </p:txBody>
      </p:sp>
    </p:spTree>
    <p:extLst>
      <p:ext uri="{BB962C8B-B14F-4D97-AF65-F5344CB8AC3E}">
        <p14:creationId xmlns:p14="http://schemas.microsoft.com/office/powerpoint/2010/main" val="63284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0BBD3A-17AB-4E8E-81E7-030B3B4FC917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Paired speaking practice</a:t>
            </a:r>
          </a:p>
        </p:txBody>
      </p:sp>
    </p:spTree>
    <p:extLst>
      <p:ext uri="{BB962C8B-B14F-4D97-AF65-F5344CB8AC3E}">
        <p14:creationId xmlns:p14="http://schemas.microsoft.com/office/powerpoint/2010/main" val="357836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DE1943-745C-41E7-88C7-A5660A5298D2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Final benchmark activity listening </a:t>
            </a:r>
          </a:p>
        </p:txBody>
      </p:sp>
    </p:spTree>
    <p:extLst>
      <p:ext uri="{BB962C8B-B14F-4D97-AF65-F5344CB8AC3E}">
        <p14:creationId xmlns:p14="http://schemas.microsoft.com/office/powerpoint/2010/main" val="1459814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Song to practise members of the family.  Click the audio.  It should continue playing when you move across</a:t>
            </a:r>
            <a:r>
              <a:rPr lang="en-GB" baseline="0" dirty="0" smtClean="0"/>
              <a:t> the slides.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Please note that the pictures used in the following slides came with the 100 points game from Clare </a:t>
            </a:r>
            <a:r>
              <a:rPr lang="en-GB" baseline="0" dirty="0" err="1" smtClean="0"/>
              <a:t>Seccombe’s</a:t>
            </a:r>
            <a:r>
              <a:rPr lang="en-GB" baseline="0" dirty="0" smtClean="0"/>
              <a:t> brilliant lightbulb languages site.</a:t>
            </a:r>
            <a:br>
              <a:rPr lang="en-GB" baseline="0" dirty="0" smtClean="0"/>
            </a:br>
            <a:r>
              <a:rPr lang="en-GB" baseline="0" dirty="0" smtClean="0"/>
              <a:t>I used them for the song so that pupils will be used to them and can go straight into the game.</a:t>
            </a:r>
            <a:br>
              <a:rPr lang="en-GB" baseline="0" dirty="0" smtClean="0"/>
            </a:br>
            <a:endParaRPr lang="en-GB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© Light Bulb Languages 2015 CS </a:t>
            </a:r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  <a:hlinkClick r:id="rId3"/>
              </a:rPr>
              <a:t>http://www.lightbulblanguages.co.uk</a:t>
            </a:r>
            <a:r>
              <a:rPr lang="en-GB" sz="1200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DC9D-3837-4967-ACEE-C99FC93A7B6D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08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Slap the board game (with</a:t>
            </a:r>
            <a:r>
              <a:rPr lang="en-GB" baseline="0" dirty="0" smtClean="0"/>
              <a:t> divided board so two pupils play but they are not trying to hit the same picture as each other).</a:t>
            </a:r>
            <a:br>
              <a:rPr lang="en-GB" baseline="0" dirty="0" smtClean="0"/>
            </a:br>
            <a:r>
              <a:rPr lang="en-GB" baseline="0" dirty="0" smtClean="0"/>
              <a:t>Use other pupils to score the points and call out the family members in French.</a:t>
            </a:r>
          </a:p>
          <a:p>
            <a:r>
              <a:rPr lang="en-GB" baseline="0" dirty="0" smtClean="0"/>
              <a:t>Play in two teams and rotate all 4 roles every three points.</a:t>
            </a:r>
            <a:br>
              <a:rPr lang="en-GB" baseline="0" dirty="0" smtClean="0"/>
            </a:br>
            <a:r>
              <a:rPr lang="en-GB" baseline="0" dirty="0" smtClean="0"/>
              <a:t>In 6 minutes you can get through almost a whole class!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06EE-C6CC-4510-A982-48F3A6E1BE2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80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altLang="en-US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C7210-893E-409F-B6E4-ED2CB022B8FE}" type="slidenum">
              <a:rPr lang="es-UY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s-UY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1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3895-2B11-4E37-8CAC-77B99A959331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BDCDF-9B9E-4C9E-ABBF-1B7CCD3F3C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95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5926-0504-4296-B2A3-AE325F6DB795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0CBDF-444F-4669-98AD-C78DD51039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409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8481-2488-4746-9E40-87F86D707A2A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237CC-A29B-4C01-AA4A-41813F934D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93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6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4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3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2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9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5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AB5F-5833-46EB-A4E4-5A68A107F852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DF8C5-68FB-4CE5-8098-484AC66763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5291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4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03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64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72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1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4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86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9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6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4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0777-72AC-4634-A558-6CE75B64F16C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2E6DD-4F00-49B9-A07D-0860672F8F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913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97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73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3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91E2-577B-4B8C-B5C5-E471A00BEC6E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57807-7616-46E6-A7EC-7069FFADD2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282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CA8D-CA41-4FF0-B358-959778DE3651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A44BE-E717-448E-A399-30E9246DC1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17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84B4-98A5-49C5-8A76-8C8A8ED8BE91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69992-C69A-4C58-9569-2F51760F21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85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010D-9254-4ADD-8927-225988CA239C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2321F-4AAA-4983-8A6A-E3CEEEF88C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73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92E3-3988-4E74-88D5-AC5FEAB7AA46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4381-CF93-4CD8-B6DD-D9CA370103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42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AC96-CADF-4688-979B-590063E4500F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89B9C-535B-4996-9111-85EC137424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79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65E3B7-37B0-42FC-8F2C-266BC1E22EAF}" type="datetimeFigureOut">
              <a:rPr lang="en-GB"/>
              <a:pPr>
                <a:defRPr/>
              </a:pPr>
              <a:t>26/08/2018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AF27139-174D-44D5-806B-B92E410D9C3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143679-288E-4A65-91B8-34C3AE00954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26/08/2018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B064E3-46B6-4BF8-B5B7-C6013CB65F3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0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C41AAF-39C3-4FCF-A0FA-2C8D2A13468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w Cen MT" panose="020B0602020104020603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26/08/2018</a:t>
            </a:fld>
            <a:endParaRPr lang="en-GB">
              <a:solidFill>
                <a:prstClr val="black">
                  <a:tint val="75000"/>
                </a:prstClr>
              </a:solidFill>
              <a:latin typeface="Tw Cen MT" panose="020B0602020104020603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Tw Cen MT" panose="020B0602020104020603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A60E2E-2323-4064-BEFA-8D8906AA238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Tw Cen MT" panose="020B0602020104020603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w Cen MT" panose="020B0602020104020603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slide" Target="slid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bulblanguages.co.uk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hyperlink" Target="http://www.weirdomatic.com/wp-content/pictures/sharpener/1_pencil_sharpener.jpg" TargetMode="External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1759" y="719382"/>
            <a:ext cx="8280400" cy="58324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L’alphabet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013" y="936625"/>
            <a:ext cx="863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A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B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C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D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E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F</a:t>
            </a:r>
          </a:p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G</a:t>
            </a:r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46804" y="936625"/>
            <a:ext cx="790575" cy="80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H</a:t>
            </a:r>
          </a:p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I</a:t>
            </a:r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J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K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L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M</a:t>
            </a:r>
          </a:p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N</a:t>
            </a:r>
          </a:p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O</a:t>
            </a:r>
          </a:p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P</a:t>
            </a:r>
          </a:p>
          <a:p>
            <a:pPr eaLnBrk="1" hangingPunct="1"/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  <a:p>
            <a:pPr eaLnBrk="1" hangingPunct="1"/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  <a:p>
            <a:pPr eaLnBrk="1" hangingPunct="1"/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  <a:p>
            <a:pPr eaLnBrk="1" hangingPunct="1"/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9700" y="1011238"/>
            <a:ext cx="7921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Q</a:t>
            </a:r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R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S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T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U</a:t>
            </a:r>
          </a:p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V</a:t>
            </a:r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42138" y="1031875"/>
            <a:ext cx="6477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W</a:t>
            </a:r>
          </a:p>
          <a:p>
            <a:pPr eaLnBrk="1" hangingPunct="1"/>
            <a:r>
              <a:rPr lang="en-GB" altLang="en-US" sz="4000" b="1" dirty="0" smtClean="0">
                <a:latin typeface="Comic Sans MS" panose="030F0702030302020204" pitchFamily="66" charset="0"/>
                <a:ea typeface="Aharoni"/>
                <a:cs typeface="Aharoni"/>
              </a:rPr>
              <a:t>X</a:t>
            </a:r>
            <a:endParaRPr lang="en-GB" altLang="en-US" sz="4000" b="1" dirty="0">
              <a:latin typeface="Comic Sans MS" panose="030F0702030302020204" pitchFamily="66" charset="0"/>
              <a:ea typeface="Aharoni"/>
              <a:cs typeface="Aharoni"/>
            </a:endParaRP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Y</a:t>
            </a:r>
          </a:p>
          <a:p>
            <a:pPr eaLnBrk="1" hangingPunct="1"/>
            <a:r>
              <a:rPr lang="en-GB" altLang="en-US" sz="4000" b="1" dirty="0">
                <a:latin typeface="Comic Sans MS" panose="030F0702030302020204" pitchFamily="66" charset="0"/>
                <a:ea typeface="Aharoni"/>
                <a:cs typeface="Aharoni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25" y="459824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87" y="2226798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241070" y="3712483"/>
            <a:ext cx="41538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prstClr val="black"/>
                </a:solidFill>
                <a:latin typeface="Tw Cen MT" panose="020B0602020104020603" pitchFamily="34" charset="0"/>
              </a:rPr>
              <a:t>ma grand-</a:t>
            </a:r>
            <a:r>
              <a:rPr lang="en-GB" altLang="en-US" sz="4400" dirty="0" err="1">
                <a:solidFill>
                  <a:prstClr val="black"/>
                </a:solidFill>
                <a:latin typeface="Tw Cen MT" panose="020B0602020104020603" pitchFamily="34" charset="0"/>
              </a:rPr>
              <a:t>mère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80454" y="5971179"/>
            <a:ext cx="324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prstClr val="black"/>
                </a:solidFill>
                <a:latin typeface="Tw Cen MT" panose="020B0602020104020603" pitchFamily="34" charset="0"/>
              </a:rPr>
              <a:t>ma </a:t>
            </a:r>
            <a:r>
              <a:rPr lang="en-GB" altLang="en-US" sz="4400" dirty="0" err="1">
                <a:solidFill>
                  <a:prstClr val="black"/>
                </a:solidFill>
                <a:latin typeface="Tw Cen MT" panose="020B0602020104020603" pitchFamily="34" charset="0"/>
              </a:rPr>
              <a:t>soeur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34" y="4555446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47" y="2386921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08334" y="3677409"/>
            <a:ext cx="45219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prstClr val="black"/>
                </a:solidFill>
                <a:latin typeface="Tw Cen MT" panose="020B0602020104020603" pitchFamily="34" charset="0"/>
              </a:rPr>
              <a:t>mon grand-</a:t>
            </a:r>
            <a:r>
              <a:rPr lang="en-GB" altLang="en-US" sz="4400" dirty="0" err="1">
                <a:solidFill>
                  <a:prstClr val="black"/>
                </a:solidFill>
                <a:latin typeface="Tw Cen MT" panose="020B0602020104020603" pitchFamily="34" charset="0"/>
              </a:rPr>
              <a:t>père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148489" y="5971179"/>
            <a:ext cx="324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prstClr val="black"/>
                </a:solidFill>
                <a:latin typeface="Tw Cen MT" panose="020B0602020104020603" pitchFamily="34" charset="0"/>
              </a:rPr>
              <a:t>mon frère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71" y="21862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87" y="20796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48489" y="1383143"/>
            <a:ext cx="2808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prstClr val="black"/>
                </a:solidFill>
                <a:latin typeface="Tw Cen MT" panose="020B0602020104020603" pitchFamily="34" charset="0"/>
              </a:rPr>
              <a:t>mon </a:t>
            </a:r>
            <a:r>
              <a:rPr lang="en-GB" altLang="en-US" sz="4400" dirty="0" err="1">
                <a:solidFill>
                  <a:prstClr val="black"/>
                </a:solidFill>
                <a:latin typeface="Tw Cen MT" panose="020B0602020104020603" pitchFamily="34" charset="0"/>
              </a:rPr>
              <a:t>père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797149" y="1343183"/>
            <a:ext cx="2808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prstClr val="black"/>
                </a:solidFill>
                <a:latin typeface="Tw Cen MT" panose="020B0602020104020603" pitchFamily="34" charset="0"/>
              </a:rPr>
              <a:t>ma </a:t>
            </a:r>
            <a:r>
              <a:rPr lang="en-GB" altLang="en-US" sz="4400" dirty="0" err="1">
                <a:solidFill>
                  <a:prstClr val="black"/>
                </a:solidFill>
                <a:latin typeface="Tw Cen MT" panose="020B0602020104020603" pitchFamily="34" charset="0"/>
              </a:rPr>
              <a:t>mère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13" y="796270"/>
            <a:ext cx="1220793" cy="115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0" y="2802430"/>
            <a:ext cx="1081685" cy="120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614" y="5178064"/>
            <a:ext cx="1118861" cy="118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" y="5069963"/>
            <a:ext cx="1081685" cy="10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7" y="848435"/>
            <a:ext cx="1081685" cy="10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33" y="3099408"/>
            <a:ext cx="1245976" cy="10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427621" y="0"/>
            <a:ext cx="24063" cy="68580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19" y="4883574"/>
            <a:ext cx="1220793" cy="115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48" y="4883574"/>
            <a:ext cx="1081685" cy="120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50" y="2738272"/>
            <a:ext cx="1118861" cy="118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27" y="787745"/>
            <a:ext cx="1081685" cy="10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72" y="3099408"/>
            <a:ext cx="1081685" cy="10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20" y="1019179"/>
            <a:ext cx="1245976" cy="10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8175" y="765175"/>
            <a:ext cx="511175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0" dirty="0">
                <a:solidFill>
                  <a:prstClr val="white">
                    <a:lumMod val="7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cs typeface="+mn-cs"/>
              </a:rPr>
              <a:t>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713" y="3500438"/>
            <a:ext cx="5656262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dirty="0">
                <a:solidFill>
                  <a:prstClr val="white">
                    <a:lumMod val="7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cs typeface="+mn-cs"/>
              </a:rPr>
              <a:t>PUNTOS</a:t>
            </a:r>
          </a:p>
        </p:txBody>
      </p:sp>
    </p:spTree>
    <p:extLst>
      <p:ext uri="{BB962C8B-B14F-4D97-AF65-F5344CB8AC3E}">
        <p14:creationId xmlns:p14="http://schemas.microsoft.com/office/powerpoint/2010/main" val="8613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25" y="459824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87" y="2226798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41070" y="3712483"/>
            <a:ext cx="41538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ma grand-</a:t>
            </a:r>
            <a:r>
              <a:rPr lang="en-GB" altLang="en-US" sz="4400" dirty="0" err="1">
                <a:solidFill>
                  <a:schemeClr val="bg1"/>
                </a:solidFill>
                <a:latin typeface="Tw Cen MT" panose="020B0602020104020603" pitchFamily="34" charset="0"/>
              </a:rPr>
              <a:t>mère</a:t>
            </a:r>
            <a:endParaRPr lang="en-GB" alt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0454" y="5971179"/>
            <a:ext cx="324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ma </a:t>
            </a:r>
            <a:r>
              <a:rPr lang="en-GB" altLang="en-US" sz="4400" dirty="0" err="1">
                <a:solidFill>
                  <a:schemeClr val="bg1"/>
                </a:solidFill>
                <a:latin typeface="Tw Cen MT" panose="020B0602020104020603" pitchFamily="34" charset="0"/>
              </a:rPr>
              <a:t>soeur</a:t>
            </a:r>
            <a:endParaRPr lang="en-GB" alt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34" y="4555446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47" y="2386921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08334" y="3677409"/>
            <a:ext cx="45219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mon grand-</a:t>
            </a:r>
            <a:r>
              <a:rPr lang="en-GB" altLang="en-US" sz="4400" dirty="0" err="1">
                <a:solidFill>
                  <a:schemeClr val="bg1"/>
                </a:solidFill>
                <a:latin typeface="Tw Cen MT" panose="020B0602020104020603" pitchFamily="34" charset="0"/>
              </a:rPr>
              <a:t>père</a:t>
            </a:r>
            <a:endParaRPr lang="en-GB" alt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5148489" y="5971179"/>
            <a:ext cx="324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mon frère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71" y="21862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87" y="20796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48489" y="1383143"/>
            <a:ext cx="2808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mon </a:t>
            </a:r>
            <a:r>
              <a:rPr lang="en-GB" altLang="en-US" sz="4400" dirty="0" err="1">
                <a:solidFill>
                  <a:schemeClr val="bg1"/>
                </a:solidFill>
                <a:latin typeface="Tw Cen MT" panose="020B0602020104020603" pitchFamily="34" charset="0"/>
              </a:rPr>
              <a:t>père</a:t>
            </a:r>
            <a:endParaRPr lang="en-GB" alt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797149" y="1343183"/>
            <a:ext cx="2808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Tw Cen MT" panose="020B0602020104020603" pitchFamily="34" charset="0"/>
              </a:rPr>
              <a:t>ma </a:t>
            </a:r>
            <a:r>
              <a:rPr lang="en-GB" altLang="en-US" sz="4400" dirty="0" err="1">
                <a:solidFill>
                  <a:schemeClr val="bg1"/>
                </a:solidFill>
                <a:latin typeface="Tw Cen MT" panose="020B0602020104020603" pitchFamily="34" charset="0"/>
              </a:rPr>
              <a:t>mère</a:t>
            </a:r>
            <a:endParaRPr lang="en-GB" altLang="en-US" sz="4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10</a:t>
            </a:r>
          </a:p>
        </p:txBody>
      </p:sp>
      <p:sp>
        <p:nvSpPr>
          <p:cNvPr id="9226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7</a:t>
            </a:r>
          </a:p>
        </p:txBody>
      </p:sp>
      <p:sp>
        <p:nvSpPr>
          <p:cNvPr id="9227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3</a:t>
            </a:r>
          </a:p>
        </p:txBody>
      </p:sp>
      <p:sp>
        <p:nvSpPr>
          <p:cNvPr id="9228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4</a:t>
            </a:r>
          </a:p>
        </p:txBody>
      </p:sp>
      <p:sp>
        <p:nvSpPr>
          <p:cNvPr id="9229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8</a:t>
            </a:r>
          </a:p>
        </p:txBody>
      </p:sp>
      <p:sp>
        <p:nvSpPr>
          <p:cNvPr id="9230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2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6</a:t>
            </a: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9</a:t>
            </a: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11</a:t>
            </a:r>
          </a:p>
        </p:txBody>
      </p:sp>
      <p:sp>
        <p:nvSpPr>
          <p:cNvPr id="13325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5</a:t>
            </a:r>
          </a:p>
        </p:txBody>
      </p:sp>
      <p:sp>
        <p:nvSpPr>
          <p:cNvPr id="13326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089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4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7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</a:t>
            </a:r>
          </a:p>
        </p:txBody>
      </p:sp>
      <p:sp>
        <p:nvSpPr>
          <p:cNvPr id="17419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10</a:t>
            </a:r>
          </a:p>
        </p:txBody>
      </p:sp>
      <p:sp>
        <p:nvSpPr>
          <p:cNvPr id="17420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8</a:t>
            </a:r>
          </a:p>
        </p:txBody>
      </p:sp>
      <p:sp>
        <p:nvSpPr>
          <p:cNvPr id="17421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4</a:t>
            </a:r>
          </a:p>
        </p:txBody>
      </p:sp>
      <p:sp>
        <p:nvSpPr>
          <p:cNvPr id="17422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854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73288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982913" y="1279525"/>
            <a:ext cx="4437795" cy="933450"/>
          </a:xfrm>
          <a:prstGeom prst="wedgeRoundRectCallout">
            <a:avLst>
              <a:gd name="adj1" fmla="val -61837"/>
              <a:gd name="adj2" fmla="val 30763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t’appelles-tu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982913" y="2576513"/>
            <a:ext cx="3887787" cy="933450"/>
          </a:xfrm>
          <a:prstGeom prst="wedgeRoundRectCallout">
            <a:avLst>
              <a:gd name="adj1" fmla="val -61837"/>
              <a:gd name="adj2" fmla="val 30763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13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8</a:t>
            </a:r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15</a:t>
            </a:r>
          </a:p>
        </p:txBody>
      </p:sp>
      <p:sp>
        <p:nvSpPr>
          <p:cNvPr id="21516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16</a:t>
            </a:r>
          </a:p>
        </p:txBody>
      </p:sp>
      <p:sp>
        <p:nvSpPr>
          <p:cNvPr id="21517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7</a:t>
            </a:r>
          </a:p>
        </p:txBody>
      </p:sp>
      <p:sp>
        <p:nvSpPr>
          <p:cNvPr id="21518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56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11</a:t>
            </a:r>
          </a:p>
        </p:txBody>
      </p:sp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20</a:t>
            </a:r>
          </a:p>
        </p:txBody>
      </p:sp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3</a:t>
            </a:r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12</a:t>
            </a:r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8</a:t>
            </a:r>
          </a:p>
        </p:txBody>
      </p:sp>
      <p:sp>
        <p:nvSpPr>
          <p:cNvPr id="25614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7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6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10</a:t>
            </a:r>
          </a:p>
        </p:txBody>
      </p:sp>
      <p:sp>
        <p:nvSpPr>
          <p:cNvPr id="29706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</a:t>
            </a:r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4</a:t>
            </a: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9</a:t>
            </a:r>
          </a:p>
        </p:txBody>
      </p:sp>
      <p:sp>
        <p:nvSpPr>
          <p:cNvPr id="29709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30</a:t>
            </a:r>
          </a:p>
        </p:txBody>
      </p:sp>
      <p:sp>
        <p:nvSpPr>
          <p:cNvPr id="29710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384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18</a:t>
            </a:r>
          </a:p>
        </p:txBody>
      </p:sp>
      <p:sp>
        <p:nvSpPr>
          <p:cNvPr id="33802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10</a:t>
            </a:r>
          </a:p>
        </p:txBody>
      </p:sp>
      <p:sp>
        <p:nvSpPr>
          <p:cNvPr id="33803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16</a:t>
            </a:r>
          </a:p>
        </p:txBody>
      </p:sp>
      <p:sp>
        <p:nvSpPr>
          <p:cNvPr id="33804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14</a:t>
            </a:r>
          </a:p>
        </p:txBody>
      </p:sp>
      <p:sp>
        <p:nvSpPr>
          <p:cNvPr id="33805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0</a:t>
            </a:r>
          </a:p>
        </p:txBody>
      </p:sp>
      <p:sp>
        <p:nvSpPr>
          <p:cNvPr id="33806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54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5</a:t>
            </a:r>
          </a:p>
        </p:txBody>
      </p:sp>
      <p:sp>
        <p:nvSpPr>
          <p:cNvPr id="37898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50</a:t>
            </a:r>
          </a:p>
        </p:txBody>
      </p:sp>
      <p:sp>
        <p:nvSpPr>
          <p:cNvPr id="37899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</a:t>
            </a:r>
          </a:p>
        </p:txBody>
      </p:sp>
      <p:sp>
        <p:nvSpPr>
          <p:cNvPr id="37900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6</a:t>
            </a:r>
          </a:p>
        </p:txBody>
      </p:sp>
      <p:sp>
        <p:nvSpPr>
          <p:cNvPr id="37901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10</a:t>
            </a:r>
          </a:p>
        </p:txBody>
      </p:sp>
      <p:sp>
        <p:nvSpPr>
          <p:cNvPr id="37902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7421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2588" y="2994025"/>
          <a:ext cx="8470900" cy="3444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725"/>
                <a:gridCol w="2117725"/>
                <a:gridCol w="2117725"/>
                <a:gridCol w="2117725"/>
              </a:tblGrid>
              <a:tr h="172243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</a:t>
                      </a:r>
                      <a:endParaRPr lang="en-GB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</a:t>
                      </a:r>
                      <a:endParaRPr lang="en-GB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</a:t>
                      </a:r>
                      <a:endParaRPr lang="en-GB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</a:t>
                      </a:r>
                      <a:endParaRPr lang="en-GB" sz="1800" dirty="0"/>
                    </a:p>
                  </a:txBody>
                  <a:tcPr marL="91441" marR="91441" marT="45719" marB="45719"/>
                </a:tc>
              </a:tr>
              <a:tr h="172243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</a:t>
                      </a:r>
                      <a:endParaRPr lang="en-GB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</a:t>
                      </a:r>
                      <a:endParaRPr lang="en-GB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</a:t>
                      </a:r>
                      <a:endParaRPr lang="en-GB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</a:t>
                      </a:r>
                      <a:endParaRPr lang="en-GB" sz="1800" dirty="0"/>
                    </a:p>
                  </a:txBody>
                  <a:tcPr marL="91441" marR="91441" marT="45719" marB="45719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19100" y="823913"/>
          <a:ext cx="860901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117"/>
                <a:gridCol w="492337"/>
                <a:gridCol w="3305693"/>
                <a:gridCol w="361716"/>
                <a:gridCol w="492338"/>
                <a:gridCol w="358181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 __ __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 __ __ __ __ __ __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 __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 __ __ __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 __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 __ __ __ __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 __ __ __ __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 __ __ __ __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/>
                </a:tc>
              </a:tr>
            </a:tbl>
          </a:graphicData>
        </a:graphic>
      </p:graphicFrame>
      <p:pic>
        <p:nvPicPr>
          <p:cNvPr id="415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4794250"/>
            <a:ext cx="11430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3" name="Content Placeholder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014663"/>
            <a:ext cx="9382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808538"/>
            <a:ext cx="118903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3014663"/>
            <a:ext cx="8953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3276600"/>
            <a:ext cx="12827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116263"/>
            <a:ext cx="7635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8" name="Content Placeholder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808538"/>
            <a:ext cx="15113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9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164138"/>
            <a:ext cx="18796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2950" y="768350"/>
            <a:ext cx="4810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61938" y="147638"/>
            <a:ext cx="3887787" cy="539750"/>
          </a:xfrm>
          <a:prstGeom prst="wedgeRoundRectCallout">
            <a:avLst>
              <a:gd name="adj1" fmla="val -49633"/>
              <a:gd name="adj2" fmla="val 22194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950" y="1196975"/>
            <a:ext cx="481013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6763" y="1703388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063" y="2155825"/>
            <a:ext cx="45878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46650" y="768350"/>
            <a:ext cx="4587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4425" y="1246188"/>
            <a:ext cx="5032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5538" y="1652588"/>
            <a:ext cx="48101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46650" y="2127250"/>
            <a:ext cx="45878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01750" y="739775"/>
            <a:ext cx="169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0070C0"/>
                </a:solidFill>
              </a:rPr>
              <a:t>B  a  r  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3813" y="1192213"/>
            <a:ext cx="169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0070C0"/>
                </a:solidFill>
              </a:rPr>
              <a:t>A  b  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70013" y="1652588"/>
            <a:ext cx="2003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L  i  s   a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57313" y="2082800"/>
            <a:ext cx="267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J  a  c  k  i  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1000" y="739775"/>
            <a:ext cx="364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0070C0"/>
                </a:solidFill>
              </a:rPr>
              <a:t>S  n  o  w  b  a  l  l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07038" y="1192213"/>
            <a:ext cx="364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0070C0"/>
                </a:solidFill>
              </a:rPr>
              <a:t>H o m  e  r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16550" y="1668463"/>
            <a:ext cx="267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M  a  g  g  i  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16550" y="2101850"/>
            <a:ext cx="267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M  a  r  g 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17</a:t>
            </a:r>
          </a:p>
        </p:txBody>
      </p:sp>
      <p:sp>
        <p:nvSpPr>
          <p:cNvPr id="41994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21</a:t>
            </a:r>
          </a:p>
        </p:txBody>
      </p:sp>
      <p:sp>
        <p:nvSpPr>
          <p:cNvPr id="41995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10</a:t>
            </a:r>
          </a:p>
        </p:txBody>
      </p:sp>
      <p:sp>
        <p:nvSpPr>
          <p:cNvPr id="41996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28</a:t>
            </a:r>
          </a:p>
        </p:txBody>
      </p:sp>
      <p:sp>
        <p:nvSpPr>
          <p:cNvPr id="41997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3</a:t>
            </a:r>
          </a:p>
        </p:txBody>
      </p:sp>
      <p:sp>
        <p:nvSpPr>
          <p:cNvPr id="41998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407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3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460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</a:t>
            </a:r>
          </a:p>
        </p:txBody>
      </p:sp>
      <p:sp>
        <p:nvSpPr>
          <p:cNvPr id="46090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35</a:t>
            </a:r>
          </a:p>
        </p:txBody>
      </p:sp>
      <p:sp>
        <p:nvSpPr>
          <p:cNvPr id="46091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8</a:t>
            </a:r>
          </a:p>
        </p:txBody>
      </p:sp>
      <p:sp>
        <p:nvSpPr>
          <p:cNvPr id="46092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6</a:t>
            </a:r>
          </a:p>
        </p:txBody>
      </p:sp>
      <p:sp>
        <p:nvSpPr>
          <p:cNvPr id="46093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25</a:t>
            </a:r>
          </a:p>
        </p:txBody>
      </p:sp>
      <p:sp>
        <p:nvSpPr>
          <p:cNvPr id="46094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412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501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20</a:t>
            </a:r>
          </a:p>
        </p:txBody>
      </p:sp>
      <p:sp>
        <p:nvSpPr>
          <p:cNvPr id="50186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8</a:t>
            </a:r>
          </a:p>
        </p:txBody>
      </p:sp>
      <p:sp>
        <p:nvSpPr>
          <p:cNvPr id="50187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13</a:t>
            </a:r>
          </a:p>
        </p:txBody>
      </p:sp>
      <p:sp>
        <p:nvSpPr>
          <p:cNvPr id="50188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18</a:t>
            </a:r>
          </a:p>
        </p:txBody>
      </p:sp>
      <p:sp>
        <p:nvSpPr>
          <p:cNvPr id="50189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</a:t>
            </a:r>
          </a:p>
        </p:txBody>
      </p:sp>
      <p:sp>
        <p:nvSpPr>
          <p:cNvPr id="50190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7338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GB" altLang="en-US" sz="440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488473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703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92283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636838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6875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14625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Box 1"/>
          <p:cNvSpPr txBox="1">
            <a:spLocks noChangeArrowheads="1"/>
          </p:cNvSpPr>
          <p:nvPr/>
        </p:nvSpPr>
        <p:spPr bwMode="auto">
          <a:xfrm>
            <a:off x="395288" y="55245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7</a:t>
            </a:r>
          </a:p>
        </p:txBody>
      </p:sp>
      <p:sp>
        <p:nvSpPr>
          <p:cNvPr id="54282" name="TextBox 15"/>
          <p:cNvSpPr txBox="1">
            <a:spLocks noChangeArrowheads="1"/>
          </p:cNvSpPr>
          <p:nvPr/>
        </p:nvSpPr>
        <p:spPr bwMode="auto">
          <a:xfrm>
            <a:off x="395288" y="2833688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22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395288" y="5181600"/>
            <a:ext cx="1728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0</a:t>
            </a:r>
          </a:p>
        </p:txBody>
      </p:sp>
      <p:sp>
        <p:nvSpPr>
          <p:cNvPr id="54284" name="TextBox 17"/>
          <p:cNvSpPr txBox="1">
            <a:spLocks noChangeArrowheads="1"/>
          </p:cNvSpPr>
          <p:nvPr/>
        </p:nvSpPr>
        <p:spPr bwMode="auto">
          <a:xfrm>
            <a:off x="6908800" y="55245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14</a:t>
            </a:r>
          </a:p>
        </p:txBody>
      </p:sp>
      <p:sp>
        <p:nvSpPr>
          <p:cNvPr id="54285" name="TextBox 18"/>
          <p:cNvSpPr txBox="1">
            <a:spLocks noChangeArrowheads="1"/>
          </p:cNvSpPr>
          <p:nvPr/>
        </p:nvSpPr>
        <p:spPr bwMode="auto">
          <a:xfrm>
            <a:off x="6908800" y="2833688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20</a:t>
            </a:r>
          </a:p>
        </p:txBody>
      </p:sp>
      <p:sp>
        <p:nvSpPr>
          <p:cNvPr id="54286" name="TextBox 19"/>
          <p:cNvSpPr txBox="1">
            <a:spLocks noChangeArrowheads="1"/>
          </p:cNvSpPr>
          <p:nvPr/>
        </p:nvSpPr>
        <p:spPr bwMode="auto">
          <a:xfrm>
            <a:off x="6908800" y="51816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7200">
                <a:solidFill>
                  <a:srgbClr val="5B9BD5"/>
                </a:solidFill>
                <a:cs typeface="+mn-cs"/>
              </a:rPr>
              <a:t>8</a:t>
            </a:r>
          </a:p>
        </p:txBody>
      </p:sp>
      <p:sp>
        <p:nvSpPr>
          <p:cNvPr id="3" name="Action Button: Return 2">
            <a:hlinkClick r:id="rId9" action="ppaction://hlinksldjump" highlightClick="1"/>
          </p:cNvPr>
          <p:cNvSpPr/>
          <p:nvPr/>
        </p:nvSpPr>
        <p:spPr>
          <a:xfrm>
            <a:off x="8243888" y="6092825"/>
            <a:ext cx="720725" cy="6492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2154238"/>
            <a:ext cx="81375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Tw Cen MT" panose="020B0602020104020603"/>
                <a:cs typeface="+mn-cs"/>
              </a:rPr>
              <a:t>NOTES FOR THE TEACHER: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w Cen MT" panose="020B0602020104020603"/>
                <a:cs typeface="+mn-cs"/>
              </a:rPr>
              <a:t>Students can work in groups or as a whole class.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w Cen MT" panose="020B0602020104020603"/>
                <a:cs typeface="+mn-cs"/>
              </a:rPr>
              <a:t>The aim of the game is to score 100 points or more.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w Cen MT" panose="020B0602020104020603"/>
                <a:cs typeface="+mn-cs"/>
              </a:rPr>
              <a:t>Groups take it in turns to say one of the family members.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w Cen MT" panose="020B0602020104020603"/>
                <a:cs typeface="+mn-cs"/>
              </a:rPr>
              <a:t>Teacher reveals the next slide showing the family members.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w Cen MT" panose="020B0602020104020603"/>
                <a:cs typeface="+mn-cs"/>
              </a:rPr>
              <a:t>The group scores the number of points shown next to the family member they have chosen.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w Cen MT" panose="020B0602020104020603"/>
                <a:cs typeface="+mn-cs"/>
              </a:rPr>
              <a:t>If you get to slide 26 and nobody has reached 100 points, click on the return button. This will take you back to slide 3 and you can run through the slides again.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Tw Cen MT" panose="020B0602020104020603"/>
                <a:cs typeface="+mn-cs"/>
              </a:rPr>
              <a:t>To make things more interesting you could give each team a wild card which will allow then to double their points on the next turn (see next slide).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450" y="6308725"/>
            <a:ext cx="784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© Light Bulb Languages 2015 CS </a:t>
            </a:r>
            <a:r>
              <a:rPr lang="en-GB" sz="14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  <a:hlinkClick r:id="rId3"/>
              </a:rPr>
              <a:t>http://www.lightbulblanguages.co.uk</a:t>
            </a:r>
            <a:r>
              <a:rPr lang="en-GB" sz="1400" dirty="0">
                <a:solidFill>
                  <a:prstClr val="black"/>
                </a:solidFill>
                <a:latin typeface="Arial Rounded MT Bold" panose="020F0704030504030204" pitchFamily="34" charset="0"/>
                <a:cs typeface="+mn-cs"/>
              </a:rPr>
              <a:t>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101013" y="6597650"/>
            <a:ext cx="1042987" cy="260350"/>
          </a:xfrm>
          <a:prstGeom prst="rect">
            <a:avLst/>
          </a:prstGeom>
          <a:solidFill>
            <a:srgbClr val="8C161E"/>
          </a:solidFill>
          <a:ln w="9525">
            <a:solidFill>
              <a:srgbClr val="8C161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altLang="en-US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6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88" y="0"/>
          <a:ext cx="914241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471"/>
                <a:gridCol w="3047471"/>
                <a:gridCol w="3047471"/>
              </a:tblGrid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38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1584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6" name="TextBox 4"/>
          <p:cNvSpPr txBox="1">
            <a:spLocks noChangeArrowheads="1"/>
          </p:cNvSpPr>
          <p:nvPr/>
        </p:nvSpPr>
        <p:spPr bwMode="auto">
          <a:xfrm>
            <a:off x="287338" y="1557338"/>
            <a:ext cx="2520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600">
                <a:solidFill>
                  <a:prstClr val="black"/>
                </a:solidFill>
                <a:cs typeface="+mn-cs"/>
              </a:rPr>
              <a:t>x2</a:t>
            </a:r>
          </a:p>
        </p:txBody>
      </p:sp>
      <p:pic>
        <p:nvPicPr>
          <p:cNvPr id="5838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1584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8" name="TextBox 6"/>
          <p:cNvSpPr txBox="1">
            <a:spLocks noChangeArrowheads="1"/>
          </p:cNvSpPr>
          <p:nvPr/>
        </p:nvSpPr>
        <p:spPr bwMode="auto">
          <a:xfrm>
            <a:off x="3311525" y="1557338"/>
            <a:ext cx="2520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600">
                <a:solidFill>
                  <a:prstClr val="black"/>
                </a:solidFill>
                <a:cs typeface="+mn-cs"/>
              </a:rPr>
              <a:t>x2</a:t>
            </a:r>
          </a:p>
        </p:txBody>
      </p:sp>
      <p:pic>
        <p:nvPicPr>
          <p:cNvPr id="5838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88913"/>
            <a:ext cx="15827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0" name="TextBox 8"/>
          <p:cNvSpPr txBox="1">
            <a:spLocks noChangeArrowheads="1"/>
          </p:cNvSpPr>
          <p:nvPr/>
        </p:nvSpPr>
        <p:spPr bwMode="auto">
          <a:xfrm>
            <a:off x="6346825" y="1557338"/>
            <a:ext cx="25193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600">
                <a:solidFill>
                  <a:prstClr val="black"/>
                </a:solidFill>
                <a:cs typeface="+mn-cs"/>
              </a:rPr>
              <a:t>x2</a:t>
            </a:r>
          </a:p>
        </p:txBody>
      </p:sp>
      <p:pic>
        <p:nvPicPr>
          <p:cNvPr id="5839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86163"/>
            <a:ext cx="1584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2" name="TextBox 10"/>
          <p:cNvSpPr txBox="1">
            <a:spLocks noChangeArrowheads="1"/>
          </p:cNvSpPr>
          <p:nvPr/>
        </p:nvSpPr>
        <p:spPr bwMode="auto">
          <a:xfrm>
            <a:off x="287338" y="4954588"/>
            <a:ext cx="2520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600">
                <a:solidFill>
                  <a:prstClr val="black"/>
                </a:solidFill>
                <a:cs typeface="+mn-cs"/>
              </a:rPr>
              <a:t>x2</a:t>
            </a:r>
          </a:p>
        </p:txBody>
      </p:sp>
      <p:pic>
        <p:nvPicPr>
          <p:cNvPr id="5839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86163"/>
            <a:ext cx="15843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4" name="TextBox 12"/>
          <p:cNvSpPr txBox="1">
            <a:spLocks noChangeArrowheads="1"/>
          </p:cNvSpPr>
          <p:nvPr/>
        </p:nvSpPr>
        <p:spPr bwMode="auto">
          <a:xfrm>
            <a:off x="3311525" y="4954588"/>
            <a:ext cx="25209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600">
                <a:solidFill>
                  <a:prstClr val="black"/>
                </a:solidFill>
                <a:cs typeface="+mn-cs"/>
              </a:rPr>
              <a:t>x2</a:t>
            </a:r>
          </a:p>
        </p:txBody>
      </p:sp>
      <p:pic>
        <p:nvPicPr>
          <p:cNvPr id="58395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586163"/>
            <a:ext cx="15827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6" name="TextBox 14"/>
          <p:cNvSpPr txBox="1">
            <a:spLocks noChangeArrowheads="1"/>
          </p:cNvSpPr>
          <p:nvPr/>
        </p:nvSpPr>
        <p:spPr bwMode="auto">
          <a:xfrm>
            <a:off x="6346825" y="4954588"/>
            <a:ext cx="25193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altLang="en-US" sz="9600">
                <a:solidFill>
                  <a:prstClr val="black"/>
                </a:solidFill>
                <a:cs typeface="+mn-cs"/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31157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539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576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4556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76925"/>
            <a:ext cx="484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331913" y="2205038"/>
            <a:ext cx="590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Eric Cantona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403350" y="3068638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Zinedine Zidane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1403350" y="4005263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Edith Piaf 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403350" y="5013325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Vanessa Paradis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1476375" y="5949950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Lionel Messi</a:t>
            </a:r>
          </a:p>
        </p:txBody>
      </p:sp>
      <p:pic>
        <p:nvPicPr>
          <p:cNvPr id="5132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04800"/>
            <a:ext cx="117316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2184400" y="395288"/>
            <a:ext cx="3887788" cy="933450"/>
          </a:xfrm>
          <a:prstGeom prst="wedgeRoundRectCallout">
            <a:avLst>
              <a:gd name="adj1" fmla="val -61837"/>
              <a:gd name="adj2" fmla="val 30763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/>
      <p:bldP spid="45072" grpId="0"/>
      <p:bldP spid="45073" grpId="0"/>
      <p:bldP spid="45074" grpId="0"/>
      <p:bldP spid="45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2"/>
          <p:cNvSpPr>
            <a:spLocks noChangeArrowheads="1" noChangeShapeType="1" noTextEdit="1"/>
          </p:cNvSpPr>
          <p:nvPr/>
        </p:nvSpPr>
        <p:spPr bwMode="auto">
          <a:xfrm rot="-1121652">
            <a:off x="468313" y="2276475"/>
            <a:ext cx="2847975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la Suisse</a:t>
            </a:r>
          </a:p>
        </p:txBody>
      </p:sp>
      <p:sp>
        <p:nvSpPr>
          <p:cNvPr id="6147" name="WordArt 13"/>
          <p:cNvSpPr>
            <a:spLocks noChangeArrowheads="1" noChangeShapeType="1" noTextEdit="1"/>
          </p:cNvSpPr>
          <p:nvPr/>
        </p:nvSpPr>
        <p:spPr bwMode="auto">
          <a:xfrm>
            <a:off x="1279525" y="5459413"/>
            <a:ext cx="2727325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 Québec</a:t>
            </a:r>
          </a:p>
        </p:txBody>
      </p:sp>
      <p:sp>
        <p:nvSpPr>
          <p:cNvPr id="6148" name="WordArt 14"/>
          <p:cNvSpPr>
            <a:spLocks noChangeArrowheads="1" noChangeShapeType="1" noTextEdit="1"/>
          </p:cNvSpPr>
          <p:nvPr/>
        </p:nvSpPr>
        <p:spPr bwMode="auto">
          <a:xfrm>
            <a:off x="5410200" y="5141913"/>
            <a:ext cx="2847975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la Guadeloupe</a:t>
            </a:r>
          </a:p>
        </p:txBody>
      </p:sp>
      <p:sp>
        <p:nvSpPr>
          <p:cNvPr id="6149" name="WordArt 15"/>
          <p:cNvSpPr>
            <a:spLocks noChangeArrowheads="1" noChangeShapeType="1" noTextEdit="1"/>
          </p:cNvSpPr>
          <p:nvPr/>
        </p:nvSpPr>
        <p:spPr bwMode="auto">
          <a:xfrm rot="927057">
            <a:off x="6651625" y="1028700"/>
            <a:ext cx="2484438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6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la France</a:t>
            </a:r>
          </a:p>
        </p:txBody>
      </p:sp>
      <p:sp>
        <p:nvSpPr>
          <p:cNvPr id="6150" name="WordArt 16"/>
          <p:cNvSpPr>
            <a:spLocks noChangeArrowheads="1" noChangeShapeType="1" noTextEdit="1"/>
          </p:cNvSpPr>
          <p:nvPr/>
        </p:nvSpPr>
        <p:spPr bwMode="auto">
          <a:xfrm>
            <a:off x="5294313" y="2652713"/>
            <a:ext cx="2847975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la Réunion</a:t>
            </a:r>
          </a:p>
        </p:txBody>
      </p:sp>
      <p:sp>
        <p:nvSpPr>
          <p:cNvPr id="6151" name="WordArt 18"/>
          <p:cNvSpPr>
            <a:spLocks noChangeArrowheads="1" noChangeShapeType="1" noTextEdit="1"/>
          </p:cNvSpPr>
          <p:nvPr/>
        </p:nvSpPr>
        <p:spPr bwMode="auto">
          <a:xfrm>
            <a:off x="1892300" y="3527425"/>
            <a:ext cx="2847975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La Belgique</a:t>
            </a:r>
          </a:p>
        </p:txBody>
      </p:sp>
      <p:pic>
        <p:nvPicPr>
          <p:cNvPr id="615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04800"/>
            <a:ext cx="117316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2184400" y="395288"/>
            <a:ext cx="3887788" cy="933450"/>
          </a:xfrm>
          <a:prstGeom prst="wedgeRoundRectCallout">
            <a:avLst>
              <a:gd name="adj1" fmla="val -61837"/>
              <a:gd name="adj2" fmla="val 30763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539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57626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4556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76925"/>
            <a:ext cx="484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331913" y="2205038"/>
            <a:ext cx="590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gomme</a:t>
            </a:r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1258888" y="5013325"/>
            <a:ext cx="590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règle</a:t>
            </a: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1258888" y="5876925"/>
            <a:ext cx="590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crayon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1284288" y="3078163"/>
            <a:ext cx="590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trousse</a:t>
            </a: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1284288" y="4016375"/>
            <a:ext cx="590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taille-crayon</a:t>
            </a:r>
          </a:p>
        </p:txBody>
      </p:sp>
      <p:pic>
        <p:nvPicPr>
          <p:cNvPr id="7180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536">
            <a:off x="7807325" y="15827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8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1754">
            <a:off x="7951788" y="2540000"/>
            <a:ext cx="647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5313">
            <a:off x="7851775" y="5241925"/>
            <a:ext cx="774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420">
            <a:off x="7921625" y="34702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185">
            <a:off x="7948613" y="3967163"/>
            <a:ext cx="803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54000"/>
            <a:ext cx="1173162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ular Callout 28"/>
          <p:cNvSpPr/>
          <p:nvPr/>
        </p:nvSpPr>
        <p:spPr>
          <a:xfrm>
            <a:off x="2184400" y="346075"/>
            <a:ext cx="3887788" cy="931863"/>
          </a:xfrm>
          <a:prstGeom prst="wedgeRoundRectCallout">
            <a:avLst>
              <a:gd name="adj1" fmla="val -61837"/>
              <a:gd name="adj2" fmla="val 30763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69" grpId="0"/>
      <p:bldP spid="53270" grpId="0"/>
      <p:bldP spid="53272" grpId="0"/>
      <p:bldP spid="53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45" y="96679"/>
            <a:ext cx="1431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61" y="135573"/>
            <a:ext cx="164941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014063" y="1457960"/>
            <a:ext cx="2808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mon </a:t>
            </a:r>
            <a:r>
              <a:rPr lang="en-GB" alt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283323" y="1457960"/>
            <a:ext cx="2808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ma </a:t>
            </a:r>
            <a:r>
              <a:rPr lang="en-GB" alt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7383" y="2345319"/>
            <a:ext cx="3853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Elle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s’appelle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Clara 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Elle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très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sympa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...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…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0190" y="2300923"/>
            <a:ext cx="3853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Il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s’appelle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Georges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il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adore le sport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...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...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pic>
        <p:nvPicPr>
          <p:cNvPr id="2" name="Ma_fam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7907" y="135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907" y="132398"/>
            <a:ext cx="143192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8" y="0"/>
            <a:ext cx="14319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56443" y="1519514"/>
            <a:ext cx="42472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3600" dirty="0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mon grand-</a:t>
            </a:r>
            <a:r>
              <a:rPr lang="en-GB" altLang="en-US" sz="3600" dirty="0" err="1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endParaRPr lang="en-GB" altLang="en-US" sz="36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960299" y="1519514"/>
            <a:ext cx="39962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3600" dirty="0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ma grand-</a:t>
            </a:r>
            <a:r>
              <a:rPr lang="en-GB" altLang="en-US" sz="3600" dirty="0" err="1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endParaRPr lang="en-GB" altLang="en-US" sz="36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386" y="2300923"/>
            <a:ext cx="434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Elle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s’appelle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Margot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Elle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aime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le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chocolat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chaud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Ma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...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Ma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…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Ma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0190" y="2300923"/>
            <a:ext cx="3853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Il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s’appelle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Vincent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il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très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intelligent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Mon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...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Mon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...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Mon grand-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père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73108"/>
            <a:ext cx="14811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11" y="73108"/>
            <a:ext cx="16160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1630130" y="1462283"/>
            <a:ext cx="324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ma </a:t>
            </a:r>
            <a:r>
              <a:rPr lang="en-GB" altLang="en-US" sz="4400" dirty="0" err="1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soeur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547120" y="1462283"/>
            <a:ext cx="3241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altLang="en-US" sz="4400" dirty="0" smtClean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mon frère</a:t>
            </a:r>
            <a:endParaRPr lang="en-GB" altLang="en-US" sz="44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5919" y="2232221"/>
            <a:ext cx="3853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soeur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Elle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s’appelle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Lisette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soeur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/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elle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joue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de la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trompette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soeur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…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soeur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…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ma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soeur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3673" y="2232221"/>
            <a:ext cx="3853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frère,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Il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s’appelle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Alain.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Voici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frère,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Il adore les </a:t>
            </a: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chiens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frère…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frère…</a:t>
            </a:r>
            <a:b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</a:br>
            <a:r>
              <a:rPr lang="en-GB" sz="2800" dirty="0" err="1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C’est</a:t>
            </a:r>
            <a:r>
              <a:rPr lang="en-GB" sz="2800" dirty="0">
                <a:solidFill>
                  <a:prstClr val="black"/>
                </a:solidFill>
                <a:latin typeface="Tw Cen MT" panose="020B0602020104020603" pitchFamily="34" charset="0"/>
                <a:cs typeface="+mn-cs"/>
              </a:rPr>
              <a:t> mon frère.</a:t>
            </a:r>
            <a:endParaRPr lang="en-GB" sz="2800" dirty="0">
              <a:solidFill>
                <a:prstClr val="black"/>
              </a:solidFill>
              <a:latin typeface="Tw Cen MT" panose="020B06020201040206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st_it_bes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_it_best" id="{2B4782D1-3725-49E2-86EC-5D21F22BC470}" vid="{20FDAD1C-BDD9-4DDD-9D01-CCAAD8B075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633</Words>
  <Application>Microsoft Office PowerPoint</Application>
  <PresentationFormat>On-screen Show (4:3)</PresentationFormat>
  <Paragraphs>268</Paragraphs>
  <Slides>39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 Light</vt:lpstr>
      <vt:lpstr>Calibri</vt:lpstr>
      <vt:lpstr>Comic Sans MS</vt:lpstr>
      <vt:lpstr>Aharoni</vt:lpstr>
      <vt:lpstr>Wingdings</vt:lpstr>
      <vt:lpstr>Office Theme</vt:lpstr>
      <vt:lpstr>1_Office Theme</vt:lpstr>
      <vt:lpstr>Post_it_best</vt:lpstr>
      <vt:lpstr>L’alphabet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15</cp:revision>
  <dcterms:created xsi:type="dcterms:W3CDTF">2014-08-13T18:09:37Z</dcterms:created>
  <dcterms:modified xsi:type="dcterms:W3CDTF">2018-08-26T18:22:28Z</dcterms:modified>
</cp:coreProperties>
</file>