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140" autoAdjust="0"/>
  </p:normalViewPr>
  <p:slideViewPr>
    <p:cSldViewPr snapToGrid="0">
      <p:cViewPr varScale="1">
        <p:scale>
          <a:sx n="82" d="100"/>
          <a:sy n="82" d="100"/>
        </p:scale>
        <p:origin x="24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AB73E92-EBCA-4635-AE1F-39724B591274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6638775-C4AE-4AF6-AAA8-BCB566D214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2498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/>
              <a:t>Pupils have seen this slide once already but it makes a good recapping activity to start the lesson.</a:t>
            </a:r>
          </a:p>
          <a:p>
            <a:pPr>
              <a:spcBef>
                <a:spcPct val="0"/>
              </a:spcBef>
            </a:pPr>
            <a:endParaRPr lang="en-GB" altLang="en-US" dirty="0" smtClean="0"/>
          </a:p>
          <a:p>
            <a:pPr>
              <a:spcBef>
                <a:spcPct val="0"/>
              </a:spcBef>
            </a:pPr>
            <a:r>
              <a:rPr lang="en-GB" altLang="en-US" dirty="0" smtClean="0"/>
              <a:t>Comment </a:t>
            </a:r>
            <a:r>
              <a:rPr lang="en-GB" altLang="en-US" dirty="0" err="1" smtClean="0"/>
              <a:t>il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s’appelle</a:t>
            </a:r>
            <a:r>
              <a:rPr lang="en-GB" altLang="en-US" dirty="0" smtClean="0"/>
              <a:t>?  Comment </a:t>
            </a:r>
            <a:r>
              <a:rPr lang="en-GB" altLang="en-US" dirty="0" err="1" smtClean="0"/>
              <a:t>elle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s’appelle</a:t>
            </a:r>
            <a:r>
              <a:rPr lang="en-GB" altLang="en-US" dirty="0" smtClean="0"/>
              <a:t>  </a:t>
            </a:r>
            <a:r>
              <a:rPr lang="en-GB" altLang="en-US" dirty="0" smtClean="0"/>
              <a:t>(What is he/she called?</a:t>
            </a:r>
          </a:p>
          <a:p>
            <a:pPr>
              <a:spcBef>
                <a:spcPct val="0"/>
              </a:spcBef>
            </a:pPr>
            <a:r>
              <a:rPr lang="en-GB" altLang="en-US" dirty="0" smtClean="0"/>
              <a:t>Comment ca</a:t>
            </a:r>
            <a:r>
              <a:rPr lang="en-GB" altLang="en-US" baseline="0" dirty="0" smtClean="0"/>
              <a:t> </a:t>
            </a:r>
            <a:r>
              <a:rPr lang="en-GB" altLang="en-US" baseline="0" dirty="0" err="1" smtClean="0"/>
              <a:t>s’écrit</a:t>
            </a:r>
            <a:r>
              <a:rPr lang="en-GB" altLang="en-US" dirty="0" smtClean="0"/>
              <a:t>? </a:t>
            </a:r>
            <a:r>
              <a:rPr lang="en-GB" altLang="en-US" dirty="0" smtClean="0"/>
              <a:t>(How do you spell that?</a:t>
            </a:r>
          </a:p>
          <a:p>
            <a:pPr>
              <a:spcBef>
                <a:spcPct val="0"/>
              </a:spcBef>
            </a:pPr>
            <a:r>
              <a:rPr lang="en-GB" altLang="en-US" dirty="0" smtClean="0"/>
              <a:t>Alphabet introduction</a:t>
            </a:r>
          </a:p>
          <a:p>
            <a:pPr>
              <a:spcBef>
                <a:spcPct val="0"/>
              </a:spcBef>
            </a:pPr>
            <a:r>
              <a:rPr lang="en-GB" altLang="en-US" dirty="0" smtClean="0"/>
              <a:t>A - a, B - bay, C - say, D - </a:t>
            </a:r>
            <a:r>
              <a:rPr lang="en-GB" altLang="en-US" dirty="0" err="1" smtClean="0"/>
              <a:t>dé</a:t>
            </a:r>
            <a:r>
              <a:rPr lang="en-GB" altLang="en-US" dirty="0" smtClean="0"/>
              <a:t>, E - </a:t>
            </a:r>
            <a:r>
              <a:rPr lang="en-GB" altLang="en-US" dirty="0" err="1" smtClean="0"/>
              <a:t>euh</a:t>
            </a:r>
            <a:r>
              <a:rPr lang="en-GB" altLang="en-US" dirty="0" smtClean="0"/>
              <a:t>, F - eff, G - jay, H - </a:t>
            </a:r>
            <a:r>
              <a:rPr lang="en-GB" altLang="en-US" dirty="0" err="1" smtClean="0"/>
              <a:t>aash</a:t>
            </a:r>
            <a:r>
              <a:rPr lang="en-GB" altLang="en-US" dirty="0" smtClean="0"/>
              <a:t>, I - </a:t>
            </a:r>
            <a:r>
              <a:rPr lang="en-GB" altLang="en-US" dirty="0" err="1" smtClean="0"/>
              <a:t>ee</a:t>
            </a:r>
            <a:r>
              <a:rPr lang="en-GB" altLang="en-US" dirty="0" smtClean="0"/>
              <a:t>, J - gee, K - </a:t>
            </a:r>
            <a:r>
              <a:rPr lang="en-GB" altLang="en-US" dirty="0" err="1" smtClean="0"/>
              <a:t>ka</a:t>
            </a:r>
            <a:r>
              <a:rPr lang="en-GB" altLang="en-US" dirty="0" smtClean="0"/>
              <a:t>, L - ell, M - </a:t>
            </a:r>
            <a:r>
              <a:rPr lang="en-GB" altLang="en-US" dirty="0" err="1" smtClean="0"/>
              <a:t>emm</a:t>
            </a:r>
            <a:r>
              <a:rPr lang="en-GB" altLang="en-US" dirty="0" smtClean="0"/>
              <a:t>, N - </a:t>
            </a:r>
            <a:r>
              <a:rPr lang="en-GB" altLang="en-US" dirty="0" err="1" smtClean="0"/>
              <a:t>enn</a:t>
            </a:r>
            <a:r>
              <a:rPr lang="en-GB" altLang="en-US" dirty="0" smtClean="0"/>
              <a:t>, O - oh, P - pay, Q - </a:t>
            </a:r>
            <a:r>
              <a:rPr lang="en-GB" altLang="en-US" dirty="0" err="1" smtClean="0"/>
              <a:t>koo</a:t>
            </a:r>
            <a:r>
              <a:rPr lang="en-GB" altLang="en-US" dirty="0" smtClean="0"/>
              <a:t>, R - air, S - </a:t>
            </a:r>
            <a:r>
              <a:rPr lang="en-GB" altLang="en-US" dirty="0" err="1" smtClean="0"/>
              <a:t>ss</a:t>
            </a:r>
            <a:r>
              <a:rPr lang="en-GB" altLang="en-US" dirty="0" smtClean="0"/>
              <a:t>, T - </a:t>
            </a:r>
            <a:r>
              <a:rPr lang="en-GB" altLang="en-US" dirty="0" err="1" smtClean="0"/>
              <a:t>tay</a:t>
            </a:r>
            <a:r>
              <a:rPr lang="en-GB" altLang="en-US" dirty="0" smtClean="0"/>
              <a:t>, U - u, W -  </a:t>
            </a:r>
            <a:r>
              <a:rPr lang="en-GB" altLang="en-US" dirty="0" err="1" smtClean="0"/>
              <a:t>dooblé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vay</a:t>
            </a:r>
            <a:r>
              <a:rPr lang="en-GB" altLang="en-US" dirty="0" smtClean="0"/>
              <a:t>, X - </a:t>
            </a:r>
            <a:r>
              <a:rPr lang="en-GB" altLang="en-US" dirty="0" err="1" smtClean="0"/>
              <a:t>eeks</a:t>
            </a:r>
            <a:r>
              <a:rPr lang="en-GB" altLang="en-US" dirty="0" smtClean="0"/>
              <a:t>, Y - </a:t>
            </a:r>
            <a:r>
              <a:rPr lang="en-GB" altLang="en-US" dirty="0" err="1" smtClean="0"/>
              <a:t>egrek</a:t>
            </a:r>
            <a:r>
              <a:rPr lang="en-GB" altLang="en-US" dirty="0" smtClean="0"/>
              <a:t>, Z - zed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D9281EA-4580-4A45-84AB-6023FAE42C22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6640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https://www.youtube.com/watch?v=YkFXGlHCn_o</a:t>
            </a:r>
          </a:p>
          <a:p>
            <a:endParaRPr lang="en-GB" dirty="0" smtClean="0"/>
          </a:p>
          <a:p>
            <a:r>
              <a:rPr lang="en-GB" dirty="0" smtClean="0"/>
              <a:t>Alphabet song – </a:t>
            </a:r>
            <a:r>
              <a:rPr lang="en-GB" smtClean="0"/>
              <a:t>for variety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38775-C4AE-4AF6-AAA8-BCB566D2145B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432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z="2000" dirty="0" smtClean="0"/>
              <a:t>H – ash</a:t>
            </a:r>
            <a:br>
              <a:rPr lang="en-GB" altLang="en-US" sz="2000" dirty="0" smtClean="0"/>
            </a:br>
            <a:r>
              <a:rPr lang="en-GB" altLang="en-US" sz="2000" dirty="0" smtClean="0"/>
              <a:t>O - oh</a:t>
            </a:r>
            <a:br>
              <a:rPr lang="en-GB" altLang="en-US" sz="2000" dirty="0" smtClean="0"/>
            </a:br>
            <a:r>
              <a:rPr lang="en-GB" altLang="en-US" sz="2000" dirty="0" smtClean="0"/>
              <a:t>M – </a:t>
            </a:r>
            <a:r>
              <a:rPr lang="en-GB" altLang="en-US" sz="2000" dirty="0" err="1" smtClean="0"/>
              <a:t>em</a:t>
            </a:r>
            <a:r>
              <a:rPr lang="en-GB" altLang="en-US" sz="2000" dirty="0" smtClean="0"/>
              <a:t> </a:t>
            </a:r>
            <a:br>
              <a:rPr lang="en-GB" altLang="en-US" sz="2000" dirty="0" smtClean="0"/>
            </a:br>
            <a:r>
              <a:rPr lang="en-GB" altLang="en-US" sz="2000" dirty="0" smtClean="0"/>
              <a:t>E – </a:t>
            </a:r>
            <a:r>
              <a:rPr lang="en-GB" altLang="en-US" sz="2000" dirty="0" err="1" smtClean="0"/>
              <a:t>euh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en-GB" altLang="en-US" sz="2000" dirty="0" smtClean="0"/>
              <a:t>R - </a:t>
            </a:r>
            <a:r>
              <a:rPr lang="en-GB" altLang="en-US" sz="2000" dirty="0" err="1" smtClean="0"/>
              <a:t>aire</a:t>
            </a:r>
            <a:endParaRPr lang="en-GB" altLang="en-US" sz="20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214B5F2-0888-4E6E-9915-B7C4006DF6D3}" type="slidenum">
              <a:rPr lang="en-GB" altLang="en-US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7587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z="2000" dirty="0" smtClean="0"/>
              <a:t>A - a, B - </a:t>
            </a:r>
            <a:r>
              <a:rPr lang="en-GB" altLang="en-US" sz="2000" dirty="0" err="1" smtClean="0"/>
              <a:t>beuh</a:t>
            </a:r>
            <a:r>
              <a:rPr lang="en-GB" altLang="en-US" sz="2000" dirty="0" smtClean="0"/>
              <a:t>, E – </a:t>
            </a:r>
            <a:r>
              <a:rPr lang="en-GB" altLang="en-US" sz="2000" dirty="0" err="1" smtClean="0"/>
              <a:t>euh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endParaRPr lang="en-GB" altLang="en-US" sz="200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7C2CBCC-B9BA-426D-8313-957F5DBA732C}" type="slidenum">
              <a:rPr lang="en-GB" altLang="en-US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5981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z="2000" dirty="0" smtClean="0"/>
              <a:t>B - </a:t>
            </a:r>
            <a:r>
              <a:rPr lang="en-GB" altLang="en-US" sz="2000" dirty="0" err="1" smtClean="0"/>
              <a:t>beuh</a:t>
            </a:r>
            <a:r>
              <a:rPr lang="en-GB" altLang="en-US" sz="2000" dirty="0" smtClean="0"/>
              <a:t>, A - a, R – </a:t>
            </a:r>
            <a:r>
              <a:rPr lang="en-GB" altLang="en-US" sz="2000" dirty="0" err="1" smtClean="0"/>
              <a:t>aire</a:t>
            </a:r>
            <a:r>
              <a:rPr lang="en-GB" altLang="en-US" sz="2000" dirty="0" smtClean="0"/>
              <a:t>, T - </a:t>
            </a:r>
            <a:r>
              <a:rPr lang="en-GB" altLang="en-US" sz="2000" dirty="0" err="1" smtClean="0"/>
              <a:t>tay</a:t>
            </a:r>
            <a:endParaRPr lang="en-GB" altLang="en-US" sz="2000" dirty="0" smtClean="0"/>
          </a:p>
          <a:p>
            <a:pPr>
              <a:spcBef>
                <a:spcPct val="0"/>
              </a:spcBef>
            </a:pP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endParaRPr lang="en-GB" altLang="en-US" sz="200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BDD8962-9218-4B0E-BFA4-CE52880FAA80}" type="slidenum">
              <a:rPr lang="en-GB" altLang="en-US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357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z="2000" dirty="0" smtClean="0"/>
              <a:t>M – </a:t>
            </a:r>
            <a:r>
              <a:rPr lang="en-GB" altLang="en-US" sz="2000" dirty="0" err="1" smtClean="0"/>
              <a:t>em</a:t>
            </a:r>
            <a:r>
              <a:rPr lang="en-GB" altLang="en-US" sz="2000" dirty="0" smtClean="0"/>
              <a:t>, A - a, R – </a:t>
            </a:r>
            <a:r>
              <a:rPr lang="en-GB" altLang="en-US" sz="2000" dirty="0" err="1" smtClean="0"/>
              <a:t>aire</a:t>
            </a:r>
            <a:r>
              <a:rPr lang="en-GB" altLang="en-US" sz="2000" dirty="0" smtClean="0"/>
              <a:t>, G – </a:t>
            </a:r>
            <a:r>
              <a:rPr lang="en-GB" altLang="en-US" sz="2000" dirty="0" err="1" smtClean="0"/>
              <a:t>zshay</a:t>
            </a:r>
            <a:r>
              <a:rPr lang="en-GB" altLang="en-US" sz="2000" dirty="0" smtClean="0"/>
              <a:t>, E – </a:t>
            </a:r>
            <a:r>
              <a:rPr lang="en-GB" altLang="en-US" sz="2000" dirty="0" err="1" smtClean="0"/>
              <a:t>euh</a:t>
            </a:r>
            <a:endParaRPr lang="en-GB" altLang="en-US" sz="2000" dirty="0" smtClean="0"/>
          </a:p>
          <a:p>
            <a:pPr>
              <a:spcBef>
                <a:spcPct val="0"/>
              </a:spcBef>
            </a:pP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endParaRPr lang="en-GB" altLang="en-US" sz="2000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0617C53-B164-48B1-ACEB-141F5D3E9BE7}" type="slidenum">
              <a:rPr lang="en-GB" altLang="en-US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0971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z="2000" dirty="0" smtClean="0"/>
              <a:t>M – </a:t>
            </a:r>
            <a:r>
              <a:rPr lang="en-GB" altLang="en-US" sz="2000" dirty="0" err="1" smtClean="0"/>
              <a:t>emm</a:t>
            </a:r>
            <a:r>
              <a:rPr lang="en-GB" altLang="en-US" sz="2000" dirty="0" smtClean="0"/>
              <a:t> , A - ah, G – </a:t>
            </a:r>
            <a:r>
              <a:rPr lang="en-GB" altLang="en-US" sz="2000" dirty="0" err="1" smtClean="0"/>
              <a:t>zshay</a:t>
            </a:r>
            <a:r>
              <a:rPr lang="en-GB" altLang="en-US" sz="2000" baseline="0" dirty="0" smtClean="0"/>
              <a:t> </a:t>
            </a:r>
            <a:r>
              <a:rPr lang="en-GB" altLang="en-US" sz="2000" dirty="0" smtClean="0"/>
              <a:t>G – </a:t>
            </a:r>
            <a:r>
              <a:rPr lang="en-GB" altLang="en-US" sz="2000" dirty="0" err="1" smtClean="0"/>
              <a:t>zshay</a:t>
            </a:r>
            <a:r>
              <a:rPr lang="en-GB" altLang="en-US" sz="2000" dirty="0" smtClean="0"/>
              <a:t>, I – </a:t>
            </a:r>
            <a:r>
              <a:rPr lang="en-GB" altLang="en-US" sz="2000" dirty="0" err="1" smtClean="0"/>
              <a:t>ee</a:t>
            </a:r>
            <a:r>
              <a:rPr lang="en-GB" altLang="en-US" sz="2000" dirty="0" smtClean="0"/>
              <a:t>, E – </a:t>
            </a:r>
            <a:r>
              <a:rPr lang="en-GB" altLang="en-US" sz="2000" dirty="0" err="1" smtClean="0"/>
              <a:t>euh</a:t>
            </a:r>
            <a:endParaRPr lang="en-GB" altLang="en-US" sz="2000" dirty="0" smtClean="0"/>
          </a:p>
          <a:p>
            <a:pPr>
              <a:spcBef>
                <a:spcPct val="0"/>
              </a:spcBef>
            </a:pP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endParaRPr lang="en-GB" altLang="en-US" sz="2000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A5D064D-7CAA-41C2-9054-CC3CFA94E683}" type="slidenum">
              <a:rPr lang="en-GB" altLang="en-US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5378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z="2000" dirty="0" smtClean="0"/>
              <a:t>J - </a:t>
            </a:r>
            <a:r>
              <a:rPr lang="en-GB" altLang="en-US" sz="2000" dirty="0" err="1" smtClean="0"/>
              <a:t>jee</a:t>
            </a:r>
            <a:r>
              <a:rPr lang="en-GB" altLang="en-US" sz="2000" dirty="0" smtClean="0"/>
              <a:t> , A - ah, C – say, K – </a:t>
            </a:r>
            <a:r>
              <a:rPr lang="en-GB" altLang="en-US" sz="2000" dirty="0" err="1" smtClean="0"/>
              <a:t>kah</a:t>
            </a:r>
            <a:r>
              <a:rPr lang="en-GB" altLang="en-US" sz="2000" dirty="0" smtClean="0"/>
              <a:t>,  I – </a:t>
            </a:r>
            <a:r>
              <a:rPr lang="en-GB" altLang="en-US" sz="2000" dirty="0" err="1" smtClean="0"/>
              <a:t>ee</a:t>
            </a:r>
            <a:r>
              <a:rPr lang="en-GB" altLang="en-US" sz="2000" dirty="0" smtClean="0"/>
              <a:t>, E – </a:t>
            </a:r>
            <a:r>
              <a:rPr lang="en-GB" altLang="en-US" sz="2000" dirty="0" err="1" smtClean="0"/>
              <a:t>euh</a:t>
            </a:r>
            <a:endParaRPr lang="en-GB" altLang="en-US" sz="2000" dirty="0" smtClean="0"/>
          </a:p>
          <a:p>
            <a:pPr>
              <a:spcBef>
                <a:spcPct val="0"/>
              </a:spcBef>
            </a:pP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endParaRPr lang="en-GB" altLang="en-US" sz="2000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057FB99-90F2-4FB2-ABDA-A16E5E7A114E}" type="slidenum">
              <a:rPr lang="en-GB" altLang="en-US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0693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Prompts to ask pupils to give their name and to practise spelling their first name.</a:t>
            </a:r>
            <a:br>
              <a:rPr lang="en-GB" altLang="en-US" smtClean="0"/>
            </a:br>
            <a:r>
              <a:rPr lang="en-GB" altLang="en-US" smtClean="0"/>
              <a:t>They will need some time to practise this – show them their previous slide or refer them to their study guides for the alphabet pronunciation guide there.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541A3EA-E9F1-436E-8488-46D3718BCE99}" type="slidenum">
              <a:rPr lang="en-GB" altLang="en-US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1931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https://www.youtube.com/watch?v=_LYy3P2okyw</a:t>
            </a:r>
          </a:p>
          <a:p>
            <a:endParaRPr lang="en-GB" dirty="0" smtClean="0"/>
          </a:p>
          <a:p>
            <a:r>
              <a:rPr lang="en-GB" dirty="0" smtClean="0"/>
              <a:t>Alphabet</a:t>
            </a:r>
            <a:r>
              <a:rPr lang="en-GB" baseline="0" dirty="0" smtClean="0"/>
              <a:t> chant to music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38775-C4AE-4AF6-AAA8-BCB566D2145B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285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603CC-9490-48EF-B7C8-D744C1E098CF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C149D-48C0-486D-9313-481D60FC5F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130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35160-1711-45E2-936D-749DCAE7684E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30E76-36A5-4389-A8CE-CA0ABE1475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920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C18DF-5683-48E4-A9FC-A288B31E105A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13042-7A5D-41F3-BA0F-F238C4219D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984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9F58-8E75-497D-9556-1BED56F90238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AFC87-6D33-421E-834A-8DF6A288EF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8028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201D0-205A-49DB-BB56-67F76ED8E17B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28C32-CB15-4DD0-8066-3A25135B92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210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85ECB-14A4-4629-9ABD-C353C1C08D26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DD47D-3902-4CF4-880F-BC4B4C7087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057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1AB51-A4D2-4DAF-9218-3684DF62BC25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0A046-CEEE-4FF2-AE60-D6B9416D62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879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EC656-C8B1-4AB2-8C48-FAAE9144146B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493BE-4EB5-4794-8A1F-CFFF6B87A2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15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AB881-15DA-41E6-8523-0D4019110AFC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A797B-CBDC-450E-AA63-4AFFB79DF8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00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AB798-E520-46BD-A23F-BF6706B59D0D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4568D-47B9-4434-8369-3E507D76DC3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54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0C523-B0DB-465F-B52E-F2EC4D6C8D35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C8E87-1444-412D-AFDE-DBBED6900DB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962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FAB38C-3A64-4006-AC44-4D9368EDDDA0}" type="datetimeFigureOut">
              <a:rPr lang="en-GB"/>
              <a:pPr>
                <a:defRPr/>
              </a:pPr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CD246E9-614D-4AE7-9ACC-E8B23DE8BC4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kFXGlHCn_o" TargetMode="Externa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LYy3P2okyw" TargetMode="Externa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DBZ_Simpsons_Family_Tree_by_Marruche_we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0"/>
            <a:ext cx="6253163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5125" y="5913438"/>
            <a:ext cx="89757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___________,comment </a:t>
            </a:r>
            <a:r>
              <a:rPr lang="en-GB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ça</a:t>
            </a: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s’écrit</a:t>
            </a:r>
            <a:r>
              <a:rPr lang="en-GB" sz="4000" b="1" dirty="0" smtClean="0"/>
              <a:t>?</a:t>
            </a:r>
            <a:endParaRPr lang="en-GB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latin typeface="Tw Cen MT" panose="020B0602020104020603" pitchFamily="34" charset="0"/>
              </a:rPr>
              <a:t>l’alphabet</a:t>
            </a:r>
            <a:r>
              <a:rPr lang="en-GB" b="1" dirty="0" smtClean="0">
                <a:latin typeface="Tw Cen MT" panose="020B0602020104020603" pitchFamily="34" charset="0"/>
              </a:rPr>
              <a:t> </a:t>
            </a:r>
            <a:r>
              <a:rPr lang="en-GB" b="1" dirty="0" err="1" smtClean="0">
                <a:latin typeface="Tw Cen MT" panose="020B0602020104020603" pitchFamily="34" charset="0"/>
              </a:rPr>
              <a:t>français</a:t>
            </a:r>
            <a:endParaRPr lang="en-GB" dirty="0"/>
          </a:p>
        </p:txBody>
      </p:sp>
      <p:pic>
        <p:nvPicPr>
          <p:cNvPr id="4" name="YkFXGlHCn_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28650" y="1782366"/>
            <a:ext cx="7897935" cy="444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11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125" y="5913438"/>
            <a:ext cx="89757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___________,comment </a:t>
            </a:r>
            <a:r>
              <a:rPr lang="en-GB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ça</a:t>
            </a: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s’écrit</a:t>
            </a:r>
            <a:r>
              <a:rPr lang="en-GB" sz="4000" b="1" dirty="0" smtClean="0"/>
              <a:t>?</a:t>
            </a:r>
            <a:endParaRPr lang="en-GB" sz="4000" b="1" dirty="0"/>
          </a:p>
        </p:txBody>
      </p:sp>
      <p:pic>
        <p:nvPicPr>
          <p:cNvPr id="307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33550"/>
            <a:ext cx="27019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2844800" y="1581150"/>
            <a:ext cx="3889375" cy="1576388"/>
          </a:xfrm>
          <a:prstGeom prst="wedgeRoundRectCallout">
            <a:avLst>
              <a:gd name="adj1" fmla="val -63601"/>
              <a:gd name="adj2" fmla="val 25862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s’écrit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– O – M – E – R.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49314" y="5806830"/>
            <a:ext cx="2566987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>Homer</a:t>
            </a:r>
          </a:p>
        </p:txBody>
      </p:sp>
      <p:pic>
        <p:nvPicPr>
          <p:cNvPr id="3078" name="Content Placeholder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8" y="1450975"/>
            <a:ext cx="4349750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33550"/>
            <a:ext cx="27019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2844800" y="1581150"/>
            <a:ext cx="3889375" cy="1576388"/>
          </a:xfrm>
          <a:prstGeom prst="wedgeRoundRectCallout">
            <a:avLst>
              <a:gd name="adj1" fmla="val -63601"/>
              <a:gd name="adj2" fmla="val 25862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s’écrit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B - E.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9177" y="5913438"/>
            <a:ext cx="2451100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>Abe</a:t>
            </a:r>
          </a:p>
        </p:txBody>
      </p:sp>
      <p:pic>
        <p:nvPicPr>
          <p:cNvPr id="4102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338" y="1382713"/>
            <a:ext cx="2401887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5125" y="5913438"/>
            <a:ext cx="89757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___________,comment </a:t>
            </a:r>
            <a:r>
              <a:rPr lang="en-GB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ça</a:t>
            </a: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s’écrit</a:t>
            </a:r>
            <a:r>
              <a:rPr lang="en-GB" sz="4000" b="1" dirty="0" smtClean="0"/>
              <a:t>?</a:t>
            </a:r>
            <a:endParaRPr lang="en-GB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2197100"/>
            <a:ext cx="2849563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33550"/>
            <a:ext cx="27019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2844800" y="1581150"/>
            <a:ext cx="3889375" cy="1576388"/>
          </a:xfrm>
          <a:prstGeom prst="wedgeRoundRectCallout">
            <a:avLst>
              <a:gd name="adj1" fmla="val -63601"/>
              <a:gd name="adj2" fmla="val 25862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s’écrit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– A – R - T.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24060" y="5913438"/>
            <a:ext cx="2179638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>
                <a:solidFill>
                  <a:srgbClr val="0070C0"/>
                </a:solidFill>
                <a:latin typeface="Arial" panose="020B0604020202020204" pitchFamily="34" charset="0"/>
              </a:rPr>
              <a:t>Bart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125" y="5913438"/>
            <a:ext cx="89757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___________,comment </a:t>
            </a:r>
            <a:r>
              <a:rPr lang="en-GB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ça</a:t>
            </a: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s’écrit</a:t>
            </a:r>
            <a:r>
              <a:rPr lang="en-GB" sz="4000" b="1" dirty="0" smtClean="0"/>
              <a:t>?</a:t>
            </a:r>
            <a:endParaRPr lang="en-GB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33550"/>
            <a:ext cx="27019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2844800" y="1581150"/>
            <a:ext cx="3889375" cy="1576388"/>
          </a:xfrm>
          <a:prstGeom prst="wedgeRoundRectCallout">
            <a:avLst>
              <a:gd name="adj1" fmla="val -63601"/>
              <a:gd name="adj2" fmla="val 25862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s’écrit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– A – R – G - E.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57713" y="5899273"/>
            <a:ext cx="2957513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Marge</a:t>
            </a:r>
          </a:p>
        </p:txBody>
      </p:sp>
      <p:pic>
        <p:nvPicPr>
          <p:cNvPr id="6150" name="Content Placeholder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233363"/>
            <a:ext cx="3187700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5125" y="5913438"/>
            <a:ext cx="89757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___________,comment </a:t>
            </a:r>
            <a:r>
              <a:rPr lang="en-GB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ça</a:t>
            </a: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s’écrit</a:t>
            </a:r>
            <a:r>
              <a:rPr lang="en-GB" sz="4000" b="1" dirty="0" smtClean="0"/>
              <a:t>?</a:t>
            </a:r>
            <a:endParaRPr lang="en-GB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33550"/>
            <a:ext cx="27019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2844800" y="1581150"/>
            <a:ext cx="3889375" cy="1576388"/>
          </a:xfrm>
          <a:prstGeom prst="wedgeRoundRectCallout">
            <a:avLst>
              <a:gd name="adj1" fmla="val -63601"/>
              <a:gd name="adj2" fmla="val 25862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s’écrit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– A – G – G – I - E.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2138" y="5951537"/>
            <a:ext cx="3306763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Maggie</a:t>
            </a:r>
          </a:p>
        </p:txBody>
      </p:sp>
      <p:pic>
        <p:nvPicPr>
          <p:cNvPr id="7174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33750"/>
            <a:ext cx="2490788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1624" y="5951537"/>
            <a:ext cx="89757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___________,comment </a:t>
            </a:r>
            <a:r>
              <a:rPr lang="en-GB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ça</a:t>
            </a: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s’écrit</a:t>
            </a:r>
            <a:r>
              <a:rPr lang="en-GB" sz="4000" b="1" dirty="0" smtClean="0"/>
              <a:t>?</a:t>
            </a:r>
            <a:endParaRPr lang="en-GB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33550"/>
            <a:ext cx="27019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2844800" y="1581150"/>
            <a:ext cx="3889375" cy="1576388"/>
          </a:xfrm>
          <a:prstGeom prst="wedgeRoundRectCallout">
            <a:avLst>
              <a:gd name="adj1" fmla="val -63601"/>
              <a:gd name="adj2" fmla="val 25862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s’écrit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 – A – C – K – I - E.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00491" y="5913438"/>
            <a:ext cx="1984375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Jackie</a:t>
            </a:r>
          </a:p>
        </p:txBody>
      </p:sp>
      <p:pic>
        <p:nvPicPr>
          <p:cNvPr id="8198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1146175"/>
            <a:ext cx="2524125" cy="50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5125" y="5913438"/>
            <a:ext cx="89757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___________,comment </a:t>
            </a:r>
            <a:r>
              <a:rPr lang="en-GB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ça</a:t>
            </a: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s’écrit</a:t>
            </a:r>
            <a:r>
              <a:rPr lang="en-GB" sz="4000" b="1" dirty="0" smtClean="0"/>
              <a:t>?</a:t>
            </a:r>
            <a:endParaRPr lang="en-GB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2173288"/>
            <a:ext cx="2701925" cy="373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2982913" y="1279525"/>
            <a:ext cx="3887787" cy="933450"/>
          </a:xfrm>
          <a:prstGeom prst="wedgeRoundRectCallout">
            <a:avLst>
              <a:gd name="adj1" fmla="val -61837"/>
              <a:gd name="adj2" fmla="val 30763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t’appelles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2982913" y="2576513"/>
            <a:ext cx="3887787" cy="933450"/>
          </a:xfrm>
          <a:prstGeom prst="wedgeRoundRectCallout">
            <a:avLst>
              <a:gd name="adj1" fmla="val -61837"/>
              <a:gd name="adj2" fmla="val 30763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s’écrit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000" b="1" dirty="0" err="1" smtClean="0">
                <a:latin typeface="Tw Cen MT" panose="020B0602020104020603" pitchFamily="34" charset="0"/>
              </a:rPr>
              <a:t>l’alphabet</a:t>
            </a:r>
            <a:r>
              <a:rPr lang="en-GB" sz="6000" b="1" dirty="0" smtClean="0">
                <a:latin typeface="Tw Cen MT" panose="020B0602020104020603" pitchFamily="34" charset="0"/>
              </a:rPr>
              <a:t> </a:t>
            </a:r>
            <a:r>
              <a:rPr lang="en-GB" sz="6000" b="1" dirty="0" err="1" smtClean="0">
                <a:latin typeface="Tw Cen MT" panose="020B0602020104020603" pitchFamily="34" charset="0"/>
              </a:rPr>
              <a:t>français</a:t>
            </a:r>
            <a:endParaRPr lang="en-GB" sz="6000" b="1" dirty="0">
              <a:latin typeface="Tw Cen MT" panose="020B0602020104020603" pitchFamily="34" charset="0"/>
            </a:endParaRPr>
          </a:p>
        </p:txBody>
      </p:sp>
      <p:pic>
        <p:nvPicPr>
          <p:cNvPr id="4" name="_LYy3P2oky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28650" y="1782366"/>
            <a:ext cx="7886700" cy="443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233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352</Words>
  <Application>Microsoft Office PowerPoint</Application>
  <PresentationFormat>On-screen Show (4:3)</PresentationFormat>
  <Paragraphs>56</Paragraphs>
  <Slides>10</Slides>
  <Notes>10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l’alphabet français</vt:lpstr>
      <vt:lpstr>l’alphabet français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Rachel Hawkes</cp:lastModifiedBy>
  <cp:revision>12</cp:revision>
  <dcterms:created xsi:type="dcterms:W3CDTF">2014-08-13T17:31:31Z</dcterms:created>
  <dcterms:modified xsi:type="dcterms:W3CDTF">2019-03-02T11:01:09Z</dcterms:modified>
</cp:coreProperties>
</file>