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61" r:id="rId2"/>
    <p:sldId id="279" r:id="rId3"/>
    <p:sldId id="276" r:id="rId4"/>
    <p:sldId id="268" r:id="rId5"/>
    <p:sldId id="264" r:id="rId6"/>
    <p:sldId id="278" r:id="rId7"/>
    <p:sldId id="272" r:id="rId8"/>
    <p:sldId id="269" r:id="rId9"/>
    <p:sldId id="270" r:id="rId10"/>
    <p:sldId id="271" r:id="rId11"/>
    <p:sldId id="263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2123" autoAdjust="0"/>
  </p:normalViewPr>
  <p:slideViewPr>
    <p:cSldViewPr snapToGrid="0">
      <p:cViewPr varScale="1">
        <p:scale>
          <a:sx n="80" d="100"/>
          <a:sy n="80" d="100"/>
        </p:scale>
        <p:origin x="82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F00D5-18C3-496F-B4FA-B31CB707DF32}" type="datetimeFigureOut">
              <a:rPr lang="en-GB" smtClean="0"/>
              <a:t>22/02/2019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A06EE-C6CC-4510-A982-48F3A6E1BE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848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Ask pupils to name the parts of the body. The words do not come up – the coloured numbers give the gender clue.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1 = la tête</a:t>
            </a:r>
            <a:br>
              <a:rPr lang="en-GB" altLang="en-US" dirty="0" smtClean="0"/>
            </a:br>
            <a:r>
              <a:rPr lang="en-GB" altLang="en-US" dirty="0" smtClean="0"/>
              <a:t>2 = les </a:t>
            </a:r>
            <a:r>
              <a:rPr lang="en-GB" altLang="en-US" dirty="0" err="1" smtClean="0"/>
              <a:t>épaules</a:t>
            </a:r>
            <a:r>
              <a:rPr lang="en-GB" altLang="en-US" baseline="0" dirty="0" smtClean="0"/>
              <a:t> (f)</a:t>
            </a: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dirty="0" smtClean="0"/>
              <a:t>3 = le bras</a:t>
            </a:r>
            <a:br>
              <a:rPr lang="en-GB" altLang="en-US" dirty="0" smtClean="0"/>
            </a:br>
            <a:r>
              <a:rPr lang="en-GB" altLang="en-US" dirty="0" smtClean="0"/>
              <a:t>4 = le </a:t>
            </a:r>
            <a:r>
              <a:rPr lang="en-GB" altLang="en-US" dirty="0" err="1" smtClean="0"/>
              <a:t>coude</a:t>
            </a:r>
            <a:endParaRPr lang="en-GB" altLang="en-US" dirty="0" smtClean="0"/>
          </a:p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5 = la main</a:t>
            </a:r>
            <a:br>
              <a:rPr lang="en-GB" altLang="en-US" dirty="0" smtClean="0"/>
            </a:br>
            <a:r>
              <a:rPr lang="en-GB" altLang="en-US" dirty="0" smtClean="0"/>
              <a:t>6 = le </a:t>
            </a:r>
            <a:r>
              <a:rPr lang="en-GB" altLang="en-US" dirty="0" err="1" smtClean="0"/>
              <a:t>doigt</a:t>
            </a: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dirty="0" smtClean="0"/>
              <a:t>7 = la </a:t>
            </a:r>
            <a:r>
              <a:rPr lang="en-GB" altLang="en-US" dirty="0" err="1" smtClean="0"/>
              <a:t>jambe</a:t>
            </a:r>
            <a:endParaRPr lang="en-GB" altLang="en-US" dirty="0" smtClean="0"/>
          </a:p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8 = le </a:t>
            </a:r>
            <a:r>
              <a:rPr lang="en-GB" altLang="en-US" dirty="0" err="1" smtClean="0"/>
              <a:t>genou</a:t>
            </a: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dirty="0" smtClean="0"/>
              <a:t>9 = </a:t>
            </a:r>
            <a:r>
              <a:rPr lang="en-GB" altLang="en-US" dirty="0" err="1" smtClean="0"/>
              <a:t>l’estomac</a:t>
            </a: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dirty="0" smtClean="0"/>
              <a:t>10 = le pied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EC575-E40D-470D-BF85-5967EADE755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252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Sing from just the pictures, doing the gestures too.</a:t>
            </a: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C90F54C-33CD-4C2B-81E6-B9D53651D08E}" type="slidenum">
              <a:rPr lang="en-GB" altLang="en-US" smtClean="0">
                <a:latin typeface="Calibri" panose="020F0502020204030204" pitchFamily="34" charset="0"/>
              </a:rPr>
              <a:pPr/>
              <a:t>2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585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 = C</a:t>
            </a:r>
            <a:br>
              <a:rPr lang="en-GB" dirty="0" smtClean="0"/>
            </a:br>
            <a:r>
              <a:rPr lang="en-GB" dirty="0" smtClean="0"/>
              <a:t>2</a:t>
            </a:r>
            <a:r>
              <a:rPr lang="en-GB" baseline="0" dirty="0" smtClean="0"/>
              <a:t> = A</a:t>
            </a:r>
            <a:br>
              <a:rPr lang="en-GB" baseline="0" dirty="0" smtClean="0"/>
            </a:br>
            <a:r>
              <a:rPr lang="en-GB" baseline="0" dirty="0" smtClean="0"/>
              <a:t>3 = E</a:t>
            </a:r>
            <a:br>
              <a:rPr lang="en-GB" baseline="0" dirty="0" smtClean="0"/>
            </a:br>
            <a:r>
              <a:rPr lang="en-GB" baseline="0" dirty="0" smtClean="0"/>
              <a:t>4 = D</a:t>
            </a:r>
            <a:br>
              <a:rPr lang="en-GB" baseline="0" dirty="0" smtClean="0"/>
            </a:br>
            <a:r>
              <a:rPr lang="en-GB" baseline="0" dirty="0" smtClean="0"/>
              <a:t>5 = 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A06EE-C6CC-4510-A982-48F3A6E1BE2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0270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 = C</a:t>
            </a:r>
            <a:br>
              <a:rPr lang="en-GB" dirty="0" smtClean="0"/>
            </a:br>
            <a:r>
              <a:rPr lang="en-GB" dirty="0" smtClean="0"/>
              <a:t>2</a:t>
            </a:r>
            <a:r>
              <a:rPr lang="en-GB" baseline="0" dirty="0" smtClean="0"/>
              <a:t> = A</a:t>
            </a:r>
            <a:br>
              <a:rPr lang="en-GB" baseline="0" dirty="0" smtClean="0"/>
            </a:br>
            <a:r>
              <a:rPr lang="en-GB" baseline="0" dirty="0" smtClean="0"/>
              <a:t>3 = E</a:t>
            </a:r>
            <a:br>
              <a:rPr lang="en-GB" baseline="0" dirty="0" smtClean="0"/>
            </a:br>
            <a:r>
              <a:rPr lang="en-GB" baseline="0" dirty="0" smtClean="0"/>
              <a:t>4 = D</a:t>
            </a:r>
            <a:br>
              <a:rPr lang="en-GB" baseline="0" dirty="0" smtClean="0"/>
            </a:br>
            <a:r>
              <a:rPr lang="en-GB" baseline="0" dirty="0" smtClean="0"/>
              <a:t>5 = 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A06EE-C6CC-4510-A982-48F3A6E1BE2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71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Tell pupils they are going to draw their own monster / alien.</a:t>
            </a:r>
            <a:br>
              <a:rPr lang="en-GB" dirty="0" smtClean="0"/>
            </a:br>
            <a:r>
              <a:rPr lang="en-GB" dirty="0" smtClean="0"/>
              <a:t>They can either use the number of legs / arms / heads </a:t>
            </a:r>
            <a:r>
              <a:rPr lang="en-GB" dirty="0" err="1" smtClean="0"/>
              <a:t>etc..from</a:t>
            </a:r>
            <a:r>
              <a:rPr lang="en-GB" dirty="0" smtClean="0"/>
              <a:t> their blanket game OR they can design a new one.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They need to give the number of parts of the body and use describing words too (grand,</a:t>
            </a:r>
            <a:r>
              <a:rPr lang="en-GB" baseline="0" dirty="0" smtClean="0"/>
              <a:t>, petit)</a:t>
            </a:r>
            <a:br>
              <a:rPr lang="en-GB" baseline="0" dirty="0" smtClean="0"/>
            </a:b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If appropriate they should also say what their monster does not have.</a:t>
            </a:r>
            <a:br>
              <a:rPr lang="en-GB" baseline="0" dirty="0" smtClean="0"/>
            </a:br>
            <a:endParaRPr lang="en-GB" dirty="0" smtClean="0"/>
          </a:p>
          <a:p>
            <a:r>
              <a:rPr lang="en-GB" dirty="0" smtClean="0"/>
              <a:t>The</a:t>
            </a:r>
            <a:r>
              <a:rPr lang="en-GB" baseline="0" dirty="0" smtClean="0"/>
              <a:t> pupils may need the word ‘horn’ in addition to their other vocabulary</a:t>
            </a:r>
            <a:br>
              <a:rPr lang="en-GB" baseline="0" dirty="0" smtClean="0"/>
            </a:br>
            <a:r>
              <a:rPr lang="en-GB" baseline="0" dirty="0" smtClean="0"/>
              <a:t>la </a:t>
            </a:r>
            <a:r>
              <a:rPr lang="en-GB" baseline="0" dirty="0" err="1" smtClean="0"/>
              <a:t>corne</a:t>
            </a:r>
            <a:r>
              <a:rPr lang="en-GB" baseline="0" dirty="0" smtClean="0"/>
              <a:t>= horn</a:t>
            </a:r>
            <a:br>
              <a:rPr lang="en-GB" baseline="0" dirty="0" smtClean="0"/>
            </a:br>
            <a:r>
              <a:rPr lang="en-GB" baseline="0" dirty="0" smtClean="0"/>
              <a:t>possibly also antenna if they want to do more of an alien monster</a:t>
            </a:r>
            <a:br>
              <a:rPr lang="en-GB" baseline="0" dirty="0" smtClean="0"/>
            </a:br>
            <a:r>
              <a:rPr lang="en-GB" baseline="0" dirty="0" err="1" smtClean="0"/>
              <a:t>l’antenne</a:t>
            </a:r>
            <a:r>
              <a:rPr lang="en-GB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A06EE-C6CC-4510-A982-48F3A6E1BE2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566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41AAF-39C3-4FCF-A0FA-2C8D2A134687}" type="datetimeFigureOut">
              <a:rPr lang="en-GB" smtClean="0"/>
              <a:t>22/02/2019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0E2E-2323-4064-BEFA-8D8906AA23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660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41AAF-39C3-4FCF-A0FA-2C8D2A134687}" type="datetimeFigureOut">
              <a:rPr lang="en-GB" smtClean="0"/>
              <a:t>22/02/2019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0E2E-2323-4064-BEFA-8D8906AA23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818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41AAF-39C3-4FCF-A0FA-2C8D2A134687}" type="datetimeFigureOut">
              <a:rPr lang="en-GB" smtClean="0"/>
              <a:t>22/02/2019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0E2E-2323-4064-BEFA-8D8906AA23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3160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41AAF-39C3-4FCF-A0FA-2C8D2A134687}" type="datetimeFigureOut">
              <a:rPr lang="en-GB" smtClean="0"/>
              <a:t>22/02/2019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0E2E-2323-4064-BEFA-8D8906AA23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142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41AAF-39C3-4FCF-A0FA-2C8D2A134687}" type="datetimeFigureOut">
              <a:rPr lang="en-GB" smtClean="0"/>
              <a:t>22/02/2019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0E2E-2323-4064-BEFA-8D8906AA23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1132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41AAF-39C3-4FCF-A0FA-2C8D2A134687}" type="datetimeFigureOut">
              <a:rPr lang="en-GB" smtClean="0"/>
              <a:t>22/02/2019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0E2E-2323-4064-BEFA-8D8906AA23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136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41AAF-39C3-4FCF-A0FA-2C8D2A134687}" type="datetimeFigureOut">
              <a:rPr lang="en-GB" smtClean="0"/>
              <a:t>22/02/2019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0E2E-2323-4064-BEFA-8D8906AA23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242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41AAF-39C3-4FCF-A0FA-2C8D2A134687}" type="datetimeFigureOut">
              <a:rPr lang="en-GB" smtClean="0"/>
              <a:t>22/02/2019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0E2E-2323-4064-BEFA-8D8906AA23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546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41AAF-39C3-4FCF-A0FA-2C8D2A134687}" type="datetimeFigureOut">
              <a:rPr lang="en-GB" smtClean="0"/>
              <a:t>22/02/2019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0E2E-2323-4064-BEFA-8D8906AA23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540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41AAF-39C3-4FCF-A0FA-2C8D2A134687}" type="datetimeFigureOut">
              <a:rPr lang="en-GB" smtClean="0"/>
              <a:t>22/02/2019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0E2E-2323-4064-BEFA-8D8906AA23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228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41AAF-39C3-4FCF-A0FA-2C8D2A134687}" type="datetimeFigureOut">
              <a:rPr lang="en-GB" smtClean="0"/>
              <a:t>22/02/2019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0E2E-2323-4064-BEFA-8D8906AA23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981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41AAF-39C3-4FCF-A0FA-2C8D2A134687}" type="datetimeFigureOut">
              <a:rPr lang="en-GB" smtClean="0"/>
              <a:t>22/02/2019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60E2E-2323-4064-BEFA-8D8906AA23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071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2.wav"/><Relationship Id="rId4" Type="http://schemas.openxmlformats.org/officeDocument/2006/relationships/audio" Target="../media/audio2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gif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png"/><Relationship Id="rId7" Type="http://schemas.openxmlformats.org/officeDocument/2006/relationships/image" Target="../media/image6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18" Type="http://schemas.openxmlformats.org/officeDocument/2006/relationships/image" Target="../media/image26.png"/><Relationship Id="rId3" Type="http://schemas.openxmlformats.org/officeDocument/2006/relationships/image" Target="../media/image13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jpe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jpe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11" Type="http://schemas.openxmlformats.org/officeDocument/2006/relationships/image" Target="../media/image19.png"/><Relationship Id="rId5" Type="http://schemas.openxmlformats.org/officeDocument/2006/relationships/image" Target="../media/image12.jp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1.jp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12.jpg"/><Relationship Id="rId5" Type="http://schemas.openxmlformats.org/officeDocument/2006/relationships/audio" Target="../media/audio6.wav"/><Relationship Id="rId10" Type="http://schemas.openxmlformats.org/officeDocument/2006/relationships/image" Target="../media/image11.jpg"/><Relationship Id="rId4" Type="http://schemas.openxmlformats.org/officeDocument/2006/relationships/audio" Target="../media/audio5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4.wav"/><Relationship Id="rId4" Type="http://schemas.openxmlformats.org/officeDocument/2006/relationships/audio" Target="../media/audio1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8.wav"/><Relationship Id="rId4" Type="http://schemas.openxmlformats.org/officeDocument/2006/relationships/audio" Target="../media/audio1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432" y="107577"/>
            <a:ext cx="465434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0913" y="0"/>
            <a:ext cx="7799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 parties du corps</a:t>
            </a:r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5159" y="882127"/>
            <a:ext cx="2194560" cy="50560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>
            <a:off x="3119719" y="1134932"/>
            <a:ext cx="645457" cy="12371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402133" y="2164080"/>
            <a:ext cx="2194560" cy="50560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830184" y="2416884"/>
            <a:ext cx="571949" cy="1757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225957" y="2777266"/>
            <a:ext cx="2194560" cy="50560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/>
          <p:cNvCxnSpPr>
            <a:stCxn id="12" idx="1"/>
          </p:cNvCxnSpPr>
          <p:nvPr/>
        </p:nvCxnSpPr>
        <p:spPr>
          <a:xfrm flipH="1" flipV="1">
            <a:off x="5316072" y="2982232"/>
            <a:ext cx="909885" cy="478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51240" y="2777266"/>
            <a:ext cx="2194560" cy="50560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945800" y="3030070"/>
            <a:ext cx="496647" cy="3370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40543" y="3461027"/>
            <a:ext cx="2194560" cy="50560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836925" y="3713831"/>
            <a:ext cx="43522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325494" y="3461027"/>
            <a:ext cx="2194560" cy="50560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Arrow Connector 22"/>
          <p:cNvCxnSpPr>
            <a:stCxn id="22" idx="1"/>
          </p:cNvCxnSpPr>
          <p:nvPr/>
        </p:nvCxnSpPr>
        <p:spPr>
          <a:xfrm flipH="1" flipV="1">
            <a:off x="5771014" y="3419710"/>
            <a:ext cx="554480" cy="2941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94762" y="4166796"/>
            <a:ext cx="2194560" cy="50560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2879488" y="3820108"/>
            <a:ext cx="1480107" cy="6091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325494" y="4403138"/>
            <a:ext cx="2194560" cy="50560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4959275" y="4695102"/>
            <a:ext cx="1366220" cy="62068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1024696" y="5000838"/>
            <a:ext cx="2194560" cy="50560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3204967" y="5253642"/>
            <a:ext cx="820617" cy="2528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6325494" y="5635071"/>
            <a:ext cx="2194560" cy="50560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5518673" y="5911795"/>
            <a:ext cx="793346" cy="1324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11357" y="842543"/>
            <a:ext cx="576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38530" y="2111584"/>
            <a:ext cx="576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11005" y="2745859"/>
            <a:ext cx="576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GB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2745" y="2726679"/>
            <a:ext cx="576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GB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46437" y="3417804"/>
            <a:ext cx="576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GB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81646" y="3450695"/>
            <a:ext cx="576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GB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22949" y="4116209"/>
            <a:ext cx="576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GB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242568" y="4399887"/>
            <a:ext cx="576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GB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74091" y="4981411"/>
            <a:ext cx="576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GB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325493" y="5607749"/>
            <a:ext cx="724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GB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68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9458780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00"/>
                <a:gridCol w="4572000"/>
              </a:tblGrid>
              <a:tr h="3429000"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</a:tr>
              <a:tr h="3429000"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Rectangle 2">
            <a:hlinkClick r:id="" action="ppaction://noaction">
              <a:snd r:embed="rId2" name="23.10.1.wav"/>
            </a:hlinkClick>
          </p:cNvPr>
          <p:cNvSpPr/>
          <p:nvPr/>
        </p:nvSpPr>
        <p:spPr>
          <a:xfrm>
            <a:off x="443881" y="1375429"/>
            <a:ext cx="38688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 smtClean="0">
                <a:latin typeface="Tw Cen MT" panose="020B0602020104020603" pitchFamily="34" charset="0"/>
              </a:rPr>
              <a:t>Il a </a:t>
            </a:r>
            <a:r>
              <a:rPr lang="en-GB" sz="3600" dirty="0" err="1" smtClean="0">
                <a:latin typeface="Tw Cen MT" panose="020B0602020104020603" pitchFamily="34" charset="0"/>
              </a:rPr>
              <a:t>deux</a:t>
            </a:r>
            <a:r>
              <a:rPr lang="en-GB" sz="3600" dirty="0" smtClean="0">
                <a:latin typeface="Tw Cen MT" panose="020B0602020104020603" pitchFamily="34" charset="0"/>
              </a:rPr>
              <a:t> mains.</a:t>
            </a:r>
            <a:endParaRPr lang="en-GB" sz="3600" dirty="0">
              <a:latin typeface="Tw Cen MT" panose="020B0602020104020603" pitchFamily="34" charset="0"/>
            </a:endParaRPr>
          </a:p>
        </p:txBody>
      </p:sp>
      <p:sp>
        <p:nvSpPr>
          <p:cNvPr id="4" name="Rectangle 3">
            <a:hlinkClick r:id="" action="ppaction://noaction">
              <a:snd r:embed="rId3" name="23.10.2.wav"/>
            </a:hlinkClick>
          </p:cNvPr>
          <p:cNvSpPr/>
          <p:nvPr/>
        </p:nvSpPr>
        <p:spPr>
          <a:xfrm>
            <a:off x="4991819" y="1375428"/>
            <a:ext cx="38688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 smtClean="0">
                <a:latin typeface="Tw Cen MT" panose="020B0602020104020603" pitchFamily="34" charset="0"/>
              </a:rPr>
              <a:t>Il a plus de </a:t>
            </a:r>
            <a:r>
              <a:rPr lang="en-GB" sz="3600" dirty="0" err="1" smtClean="0">
                <a:latin typeface="Tw Cen MT" panose="020B0602020104020603" pitchFamily="34" charset="0"/>
              </a:rPr>
              <a:t>deux</a:t>
            </a:r>
            <a:r>
              <a:rPr lang="en-GB" sz="3600" dirty="0" smtClean="0">
                <a:latin typeface="Tw Cen MT" panose="020B0602020104020603" pitchFamily="34" charset="0"/>
              </a:rPr>
              <a:t> mains.</a:t>
            </a:r>
            <a:endParaRPr lang="en-GB" sz="3600" dirty="0">
              <a:latin typeface="Tw Cen MT" panose="020B0602020104020603" pitchFamily="34" charset="0"/>
            </a:endParaRPr>
          </a:p>
        </p:txBody>
      </p:sp>
      <p:sp>
        <p:nvSpPr>
          <p:cNvPr id="5" name="Rectangle 4">
            <a:hlinkClick r:id="" action="ppaction://noaction">
              <a:snd r:embed="rId4" name="23.10.4.wav"/>
            </a:hlinkClick>
          </p:cNvPr>
          <p:cNvSpPr/>
          <p:nvPr/>
        </p:nvSpPr>
        <p:spPr>
          <a:xfrm>
            <a:off x="443881" y="4263009"/>
            <a:ext cx="38688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 smtClean="0">
                <a:latin typeface="Tw Cen MT" panose="020B0602020104020603" pitchFamily="34" charset="0"/>
              </a:rPr>
              <a:t>Il </a:t>
            </a:r>
            <a:r>
              <a:rPr lang="en-GB" sz="3600" dirty="0" err="1" smtClean="0">
                <a:latin typeface="Tw Cen MT" panose="020B0602020104020603" pitchFamily="34" charset="0"/>
              </a:rPr>
              <a:t>n’a</a:t>
            </a:r>
            <a:r>
              <a:rPr lang="en-GB" sz="3600" dirty="0" smtClean="0">
                <a:latin typeface="Tw Cen MT" panose="020B0602020104020603" pitchFamily="34" charset="0"/>
              </a:rPr>
              <a:t> pas de </a:t>
            </a:r>
            <a:r>
              <a:rPr lang="en-GB" sz="3600" dirty="0" err="1" smtClean="0">
                <a:latin typeface="Tw Cen MT" panose="020B0602020104020603" pitchFamily="34" charset="0"/>
              </a:rPr>
              <a:t>jambes</a:t>
            </a:r>
            <a:r>
              <a:rPr lang="en-GB" sz="3600" dirty="0" smtClean="0">
                <a:latin typeface="Tw Cen MT" panose="020B0602020104020603" pitchFamily="34" charset="0"/>
              </a:rPr>
              <a:t>.</a:t>
            </a:r>
            <a:endParaRPr lang="en-GB" sz="3600" dirty="0">
              <a:latin typeface="Tw Cen MT" panose="020B0602020104020603" pitchFamily="34" charset="0"/>
            </a:endParaRPr>
          </a:p>
        </p:txBody>
      </p:sp>
      <p:sp>
        <p:nvSpPr>
          <p:cNvPr id="6" name="Rectangle 5">
            <a:hlinkClick r:id="" action="ppaction://noaction">
              <a:snd r:embed="rId5" name="23.10.3.wav"/>
            </a:hlinkClick>
          </p:cNvPr>
          <p:cNvSpPr/>
          <p:nvPr/>
        </p:nvSpPr>
        <p:spPr>
          <a:xfrm>
            <a:off x="4955724" y="4551766"/>
            <a:ext cx="38688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 smtClean="0">
                <a:latin typeface="Tw Cen MT" panose="020B0602020104020603" pitchFamily="34" charset="0"/>
              </a:rPr>
              <a:t>Il a un </a:t>
            </a:r>
            <a:r>
              <a:rPr lang="en-GB" sz="3600" dirty="0" err="1" smtClean="0">
                <a:latin typeface="Tw Cen MT" panose="020B0602020104020603" pitchFamily="34" charset="0"/>
              </a:rPr>
              <a:t>nez</a:t>
            </a:r>
            <a:r>
              <a:rPr lang="en-GB" sz="3600" dirty="0" smtClean="0">
                <a:latin typeface="Tw Cen MT" panose="020B0602020104020603" pitchFamily="34" charset="0"/>
              </a:rPr>
              <a:t>.</a:t>
            </a:r>
            <a:endParaRPr lang="en-GB" sz="36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61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9507605"/>
              </p:ext>
            </p:extLst>
          </p:nvPr>
        </p:nvGraphicFramePr>
        <p:xfrm>
          <a:off x="6098749" y="1320989"/>
          <a:ext cx="2771409" cy="44020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771409"/>
              </a:tblGrid>
              <a:tr h="9669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 dirty="0" err="1" smtClean="0">
                          <a:effectLst/>
                        </a:rPr>
                        <a:t>Mon</a:t>
                      </a:r>
                      <a:r>
                        <a:rPr lang="es-ES" sz="2800" dirty="0" smtClean="0">
                          <a:effectLst/>
                        </a:rPr>
                        <a:t> </a:t>
                      </a:r>
                      <a:r>
                        <a:rPr lang="es-ES" sz="2800" dirty="0" err="1" smtClean="0">
                          <a:effectLst/>
                        </a:rPr>
                        <a:t>monstre</a:t>
                      </a:r>
                      <a:r>
                        <a:rPr lang="es-ES" sz="2800" dirty="0" smtClean="0">
                          <a:effectLst/>
                        </a:rPr>
                        <a:t> a…</a:t>
                      </a:r>
                      <a:endParaRPr lang="en-GB" sz="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14" marR="39414" marT="0" marB="0"/>
                </a:tc>
              </a:tr>
              <a:tr h="483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effectLst/>
                        </a:rPr>
                        <a:t> 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14" marR="39414" marT="0" marB="0"/>
                </a:tc>
              </a:tr>
              <a:tr h="483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effectLst/>
                        </a:rPr>
                        <a:t> 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14" marR="39414" marT="0" marB="0"/>
                </a:tc>
              </a:tr>
              <a:tr h="483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effectLst/>
                        </a:rPr>
                        <a:t> 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14" marR="39414" marT="0" marB="0"/>
                </a:tc>
              </a:tr>
              <a:tr h="483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effectLst/>
                        </a:rPr>
                        <a:t> 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14" marR="39414" marT="0" marB="0"/>
                </a:tc>
              </a:tr>
              <a:tr h="483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effectLst/>
                        </a:rPr>
                        <a:t> 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14" marR="39414" marT="0" marB="0"/>
                </a:tc>
              </a:tr>
              <a:tr h="483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effectLst/>
                        </a:rPr>
                        <a:t> 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14" marR="39414" marT="0" marB="0"/>
                </a:tc>
              </a:tr>
              <a:tr h="483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 dirty="0">
                          <a:effectLst/>
                        </a:rPr>
                        <a:t> </a:t>
                      </a:r>
                      <a:endParaRPr lang="en-GB" sz="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414" marR="39414" marT="0" marB="0"/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8" y="3585190"/>
            <a:ext cx="3305175" cy="29908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12" y="165710"/>
            <a:ext cx="2549714" cy="25497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660" y="670060"/>
            <a:ext cx="3074986" cy="409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9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268288"/>
            <a:ext cx="11334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450" y="277813"/>
            <a:ext cx="132397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8" y="439738"/>
            <a:ext cx="111442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423863"/>
            <a:ext cx="1381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825" y="423863"/>
            <a:ext cx="1381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1984375"/>
            <a:ext cx="11334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984375"/>
            <a:ext cx="132397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3" y="2146300"/>
            <a:ext cx="111442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13" y="2260600"/>
            <a:ext cx="1381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575" y="2146300"/>
            <a:ext cx="1381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5224463"/>
            <a:ext cx="11334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5224463"/>
            <a:ext cx="132397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3" y="5386388"/>
            <a:ext cx="111442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13" y="5500688"/>
            <a:ext cx="1381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6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575" y="5386388"/>
            <a:ext cx="1381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7" name="Picture 20" descr="pe02844_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188" y="3762375"/>
            <a:ext cx="823912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icture 27" descr="hm00295_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4014788"/>
            <a:ext cx="11572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10" descr="Blue Eyes Clip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4151313"/>
            <a:ext cx="158750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8043" y="3737893"/>
            <a:ext cx="180324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1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6861" y="43297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Mon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extraterrestre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vert.  </a:t>
            </a:r>
            <a:endParaRPr lang="en-GB" sz="2400" dirty="0"/>
          </a:p>
        </p:txBody>
      </p:sp>
      <p:sp>
        <p:nvSpPr>
          <p:cNvPr id="5" name="Rectangle 4"/>
          <p:cNvSpPr/>
          <p:nvPr/>
        </p:nvSpPr>
        <p:spPr>
          <a:xfrm>
            <a:off x="394865" y="2766591"/>
            <a:ext cx="20826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Il a trois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yeux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400" dirty="0"/>
          </a:p>
        </p:txBody>
      </p:sp>
      <p:sp>
        <p:nvSpPr>
          <p:cNvPr id="6" name="Rectangle 5"/>
          <p:cNvSpPr/>
          <p:nvPr/>
        </p:nvSpPr>
        <p:spPr>
          <a:xfrm>
            <a:off x="369335" y="5100209"/>
            <a:ext cx="4273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Il a six bras et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deux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antennes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2F6D0A"/>
              </a:clrFrom>
              <a:clrTo>
                <a:srgbClr val="2F6D0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72707" y="766379"/>
            <a:ext cx="2259735" cy="18793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242" y="2856371"/>
            <a:ext cx="1504590" cy="20332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502" y="663805"/>
            <a:ext cx="1603846" cy="18455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71278" y="245326"/>
            <a:ext cx="959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27537" y="185852"/>
            <a:ext cx="959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57997" y="3228256"/>
            <a:ext cx="959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415332" y="1205719"/>
            <a:ext cx="156348" cy="163513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33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3.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.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3.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9881375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17145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7145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7145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7145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52990" y="274320"/>
            <a:ext cx="1633867" cy="1358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8" y="45855"/>
            <a:ext cx="1391104" cy="16395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28" y="114300"/>
            <a:ext cx="1123971" cy="1518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149" y="114300"/>
            <a:ext cx="1305850" cy="15026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164" y="45855"/>
            <a:ext cx="1382529" cy="16395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46295" y="1780155"/>
            <a:ext cx="638266" cy="1480038"/>
          </a:xfrm>
          <a:prstGeom prst="rect">
            <a:avLst/>
          </a:prstGeom>
        </p:spPr>
      </p:pic>
      <p:sp>
        <p:nvSpPr>
          <p:cNvPr id="18" name="AutoShape 2" descr="Image result for extraterrestr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4260" y="3502181"/>
            <a:ext cx="1619729" cy="1619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3459" y="3940418"/>
            <a:ext cx="1213279" cy="1119950"/>
          </a:xfrm>
          <a:prstGeom prst="rect">
            <a:avLst/>
          </a:prstGeom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604" y="5247190"/>
            <a:ext cx="1042988" cy="142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250" y="5154157"/>
            <a:ext cx="1084858" cy="160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extraterrestre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04" y="5288054"/>
            <a:ext cx="1627204" cy="138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lated image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670" y="3567849"/>
            <a:ext cx="1756659" cy="138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82320" y="1780155"/>
            <a:ext cx="1586361" cy="1554030"/>
          </a:xfrm>
          <a:prstGeom prst="rect">
            <a:avLst/>
          </a:prstGeom>
        </p:spPr>
      </p:pic>
      <p:pic>
        <p:nvPicPr>
          <p:cNvPr id="1036" name="Picture 12" descr="Image result for extraterrestre clipar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887" y="5269452"/>
            <a:ext cx="1313725" cy="137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elated image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487" y="3613252"/>
            <a:ext cx="1552872" cy="139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00302" y="1733974"/>
            <a:ext cx="2154483" cy="1687678"/>
          </a:xfrm>
          <a:prstGeom prst="rect">
            <a:avLst/>
          </a:prstGeom>
        </p:spPr>
      </p:pic>
      <p:pic>
        <p:nvPicPr>
          <p:cNvPr id="1040" name="Picture 16" descr="Image result for extraterrestre clipart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94312"/>
            <a:ext cx="1582144" cy="136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Related image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62" y="3474641"/>
            <a:ext cx="1353933" cy="160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5"/>
          <p:cNvSpPr/>
          <p:nvPr/>
        </p:nvSpPr>
        <p:spPr>
          <a:xfrm>
            <a:off x="6617449" y="4982506"/>
            <a:ext cx="606311" cy="1240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46" name="Picture 22" descr="Image result for extraterrestre clipart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698" y="1894312"/>
            <a:ext cx="1571155" cy="143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Related image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82" y="5177331"/>
            <a:ext cx="1207429" cy="158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09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clrChange>
              <a:clrFrom>
                <a:srgbClr val="2F6D0A"/>
              </a:clrFrom>
              <a:clrTo>
                <a:srgbClr val="2F6D0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1660" y="2490190"/>
            <a:ext cx="2259735" cy="18793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734" y="4635190"/>
            <a:ext cx="1546002" cy="18220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878" y="0"/>
            <a:ext cx="1504590" cy="20332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326" y="2507121"/>
            <a:ext cx="1603846" cy="18455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714" y="700302"/>
            <a:ext cx="1382529" cy="1639516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765462"/>
              </p:ext>
            </p:extLst>
          </p:nvPr>
        </p:nvGraphicFramePr>
        <p:xfrm>
          <a:off x="255286" y="183761"/>
          <a:ext cx="3873191" cy="61571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73191"/>
              </a:tblGrid>
              <a:tr h="1056246">
                <a:tc>
                  <a:txBody>
                    <a:bodyPr/>
                    <a:lstStyle/>
                    <a:p>
                      <a:endParaRPr lang="en-GB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378988">
                <a:tc>
                  <a:txBody>
                    <a:bodyPr/>
                    <a:lstStyle/>
                    <a:p>
                      <a:endParaRPr lang="en-GB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286727">
                <a:tc>
                  <a:txBody>
                    <a:bodyPr/>
                    <a:lstStyle/>
                    <a:p>
                      <a:endParaRPr lang="en-GB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056246">
                <a:tc>
                  <a:txBody>
                    <a:bodyPr/>
                    <a:lstStyle/>
                    <a:p>
                      <a:endParaRPr lang="en-GB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378988">
                <a:tc>
                  <a:txBody>
                    <a:bodyPr/>
                    <a:lstStyle/>
                    <a:p>
                      <a:endParaRPr lang="en-GB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371278" y="245326"/>
            <a:ext cx="959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94824" y="245325"/>
            <a:ext cx="959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71277" y="2784087"/>
            <a:ext cx="959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05974" y="2776873"/>
            <a:ext cx="959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63734" y="4635190"/>
            <a:ext cx="959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611033" y="2934024"/>
            <a:ext cx="156348" cy="163513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228209" y="225986"/>
            <a:ext cx="38164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 Mon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extraterrestre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vert.  Il a trois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yeux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six bras et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deux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antennes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5286" y="1283874"/>
            <a:ext cx="37893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2 Mon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extraterrestre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vert.  Il a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deux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yeux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jaunes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deux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bras,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deux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jambes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mais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n’a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pas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d’oreilles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8209" y="2730013"/>
            <a:ext cx="38005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3 Mon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extraterrestre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vert. Il a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grande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bouche et des dents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jaunes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 Il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feroce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8209" y="3942692"/>
            <a:ext cx="37564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4 Mon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extraterrestre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vert. Il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mon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ami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 Il a trois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yeux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dos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antennes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deux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cornes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7289" y="5049325"/>
            <a:ext cx="37373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5 Mon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extraterrestre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bleu. Il a un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oeil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grande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bouche,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mais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n’a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pas de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jambes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et pas de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pieds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17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.5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3.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3.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3.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3.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2F6D0A"/>
              </a:clrFrom>
              <a:clrTo>
                <a:srgbClr val="2F6D0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1660" y="2490190"/>
            <a:ext cx="2259735" cy="18793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734" y="4635190"/>
            <a:ext cx="1546002" cy="18220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878" y="0"/>
            <a:ext cx="1504590" cy="20332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326" y="2507121"/>
            <a:ext cx="1603846" cy="18455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714" y="700302"/>
            <a:ext cx="1382529" cy="1639516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699053"/>
              </p:ext>
            </p:extLst>
          </p:nvPr>
        </p:nvGraphicFramePr>
        <p:xfrm>
          <a:off x="255286" y="183761"/>
          <a:ext cx="3873191" cy="6492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73191"/>
              </a:tblGrid>
              <a:tr h="1056246">
                <a:tc>
                  <a:txBody>
                    <a:bodyPr/>
                    <a:lstStyle/>
                    <a:p>
                      <a:r>
                        <a:rPr lang="en-GB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Mon </a:t>
                      </a:r>
                      <a:r>
                        <a:rPr lang="en-GB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extraterrestre</a:t>
                      </a:r>
                      <a:r>
                        <a:rPr lang="en-GB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</a:t>
                      </a:r>
                      <a:r>
                        <a:rPr lang="en-GB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vert.  Il a trois </a:t>
                      </a:r>
                      <a:r>
                        <a:rPr lang="en-GB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yeux</a:t>
                      </a:r>
                      <a:r>
                        <a:rPr lang="en-GB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six bras et </a:t>
                      </a:r>
                      <a:r>
                        <a:rPr lang="en-GB" sz="2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deux</a:t>
                      </a:r>
                      <a:r>
                        <a:rPr lang="en-GB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antennes</a:t>
                      </a:r>
                      <a:r>
                        <a:rPr lang="en-GB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GB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378988">
                <a:tc>
                  <a:txBody>
                    <a:bodyPr/>
                    <a:lstStyle/>
                    <a:p>
                      <a:r>
                        <a:rPr lang="en-GB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Mon </a:t>
                      </a:r>
                      <a:r>
                        <a:rPr lang="en-GB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extraterrestre</a:t>
                      </a:r>
                      <a:r>
                        <a:rPr lang="en-GB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</a:t>
                      </a:r>
                      <a:r>
                        <a:rPr lang="en-GB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vert.  Il a </a:t>
                      </a:r>
                      <a:r>
                        <a:rPr lang="en-GB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deux</a:t>
                      </a:r>
                      <a:r>
                        <a:rPr lang="en-GB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yeux</a:t>
                      </a:r>
                      <a:r>
                        <a:rPr lang="en-GB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jaunes</a:t>
                      </a:r>
                      <a:r>
                        <a:rPr lang="en-GB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2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deux</a:t>
                      </a:r>
                      <a:r>
                        <a:rPr lang="en-GB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bras, </a:t>
                      </a:r>
                      <a:r>
                        <a:rPr lang="en-GB" sz="2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deux</a:t>
                      </a:r>
                      <a:r>
                        <a:rPr lang="en-GB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jambes</a:t>
                      </a:r>
                      <a:r>
                        <a:rPr lang="en-GB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main </a:t>
                      </a:r>
                      <a:r>
                        <a:rPr lang="en-GB" sz="2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</a:t>
                      </a:r>
                      <a:r>
                        <a:rPr lang="en-GB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n’a</a:t>
                      </a:r>
                      <a:r>
                        <a:rPr lang="en-GB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pas </a:t>
                      </a:r>
                      <a:r>
                        <a:rPr lang="en-GB" sz="2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d’oreilles</a:t>
                      </a:r>
                      <a:r>
                        <a:rPr lang="en-GB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GB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286727">
                <a:tc>
                  <a:txBody>
                    <a:bodyPr/>
                    <a:lstStyle/>
                    <a:p>
                      <a:r>
                        <a:rPr lang="en-GB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Mon </a:t>
                      </a:r>
                      <a:r>
                        <a:rPr lang="en-GB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extraterrestre</a:t>
                      </a:r>
                      <a:r>
                        <a:rPr lang="en-GB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</a:t>
                      </a:r>
                      <a:r>
                        <a:rPr lang="en-GB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vert. Il a </a:t>
                      </a:r>
                      <a:r>
                        <a:rPr lang="en-GB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une</a:t>
                      </a:r>
                      <a:r>
                        <a:rPr lang="en-GB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grande</a:t>
                      </a:r>
                      <a:r>
                        <a:rPr lang="en-GB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bouche et des dents </a:t>
                      </a:r>
                      <a:r>
                        <a:rPr lang="en-GB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jaunes</a:t>
                      </a:r>
                      <a:r>
                        <a:rPr lang="en-GB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Il </a:t>
                      </a:r>
                      <a:r>
                        <a:rPr lang="en-GB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</a:t>
                      </a:r>
                      <a:r>
                        <a:rPr lang="en-GB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feroce</a:t>
                      </a:r>
                      <a:r>
                        <a:rPr lang="en-GB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! </a:t>
                      </a:r>
                      <a:endParaRPr lang="en-GB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056246">
                <a:tc>
                  <a:txBody>
                    <a:bodyPr/>
                    <a:lstStyle/>
                    <a:p>
                      <a:r>
                        <a:rPr lang="en-GB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Mon </a:t>
                      </a:r>
                      <a:r>
                        <a:rPr lang="en-GB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extraterrestre</a:t>
                      </a:r>
                      <a:r>
                        <a:rPr lang="en-GB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</a:t>
                      </a:r>
                      <a:r>
                        <a:rPr lang="en-GB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vert. Il </a:t>
                      </a:r>
                      <a:r>
                        <a:rPr lang="en-GB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</a:t>
                      </a:r>
                      <a:r>
                        <a:rPr lang="en-GB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mon </a:t>
                      </a:r>
                      <a:r>
                        <a:rPr lang="en-GB" sz="2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ami</a:t>
                      </a:r>
                      <a:r>
                        <a:rPr lang="en-GB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Il a trois </a:t>
                      </a:r>
                      <a:r>
                        <a:rPr lang="en-GB" sz="2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ojos</a:t>
                      </a:r>
                      <a:r>
                        <a:rPr lang="en-GB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dos </a:t>
                      </a:r>
                      <a:r>
                        <a:rPr lang="en-GB" sz="2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antennes</a:t>
                      </a:r>
                      <a:r>
                        <a:rPr lang="en-GB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</a:t>
                      </a:r>
                      <a:r>
                        <a:rPr lang="en-GB" sz="2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deux</a:t>
                      </a:r>
                      <a:r>
                        <a:rPr lang="en-GB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cornes</a:t>
                      </a:r>
                      <a:r>
                        <a:rPr lang="en-GB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GB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378988">
                <a:tc>
                  <a:txBody>
                    <a:bodyPr/>
                    <a:lstStyle/>
                    <a:p>
                      <a:r>
                        <a:rPr lang="en-GB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Mon </a:t>
                      </a:r>
                      <a:r>
                        <a:rPr lang="en-GB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extraterrestre</a:t>
                      </a:r>
                      <a:r>
                        <a:rPr lang="en-GB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</a:t>
                      </a:r>
                      <a:r>
                        <a:rPr lang="en-GB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bleu. Il a un </a:t>
                      </a:r>
                      <a:r>
                        <a:rPr lang="en-GB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oeil</a:t>
                      </a:r>
                      <a:r>
                        <a:rPr lang="en-GB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une</a:t>
                      </a:r>
                      <a:r>
                        <a:rPr lang="en-GB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grande</a:t>
                      </a:r>
                      <a:r>
                        <a:rPr lang="en-GB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bouche, </a:t>
                      </a:r>
                      <a:r>
                        <a:rPr lang="en-GB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mais</a:t>
                      </a:r>
                      <a:r>
                        <a:rPr lang="en-GB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</a:t>
                      </a:r>
                      <a:r>
                        <a:rPr lang="en-GB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n’a</a:t>
                      </a:r>
                      <a:r>
                        <a:rPr lang="en-GB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pas de </a:t>
                      </a:r>
                      <a:r>
                        <a:rPr lang="en-GB" sz="2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jambes</a:t>
                      </a:r>
                      <a:r>
                        <a:rPr lang="en-GB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pas de </a:t>
                      </a:r>
                      <a:r>
                        <a:rPr lang="en-GB" sz="2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pieds</a:t>
                      </a:r>
                      <a:r>
                        <a:rPr lang="en-GB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GB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371278" y="245326"/>
            <a:ext cx="959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94824" y="245325"/>
            <a:ext cx="959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71277" y="2784087"/>
            <a:ext cx="959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05974" y="2776873"/>
            <a:ext cx="959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63734" y="4635190"/>
            <a:ext cx="959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611033" y="2934024"/>
            <a:ext cx="156348" cy="163513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2032943" y="476157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n-US" sz="54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56985" y="2008272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54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20401" y="2921324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endParaRPr lang="en-US" sz="54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44710" y="4474695"/>
            <a:ext cx="620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endParaRPr lang="en-US" sz="54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392076" y="5995599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627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4203"/>
          <a:stretch/>
        </p:blipFill>
        <p:spPr>
          <a:xfrm>
            <a:off x="3867401" y="114924"/>
            <a:ext cx="5035968" cy="66395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0200" y="1638300"/>
            <a:ext cx="146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is = 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30200" y="2222500"/>
            <a:ext cx="146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has = </a:t>
            </a:r>
            <a:endParaRPr lang="en-GB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947736" y="1466334"/>
            <a:ext cx="3268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 smtClean="0">
                <a:solidFill>
                  <a:srgbClr val="7030A0"/>
                </a:solidFill>
              </a:rPr>
              <a:t>il</a:t>
            </a:r>
            <a:r>
              <a:rPr lang="en-GB" sz="3600" b="1" dirty="0" smtClean="0">
                <a:solidFill>
                  <a:srgbClr val="7030A0"/>
                </a:solidFill>
              </a:rPr>
              <a:t>/</a:t>
            </a:r>
            <a:r>
              <a:rPr lang="en-GB" sz="3600" b="1" dirty="0" err="1" smtClean="0">
                <a:solidFill>
                  <a:srgbClr val="7030A0"/>
                </a:solidFill>
              </a:rPr>
              <a:t>elle</a:t>
            </a:r>
            <a:r>
              <a:rPr lang="en-GB" sz="3600" b="1" dirty="0" smtClean="0">
                <a:solidFill>
                  <a:srgbClr val="7030A0"/>
                </a:solidFill>
              </a:rPr>
              <a:t> </a:t>
            </a:r>
            <a:r>
              <a:rPr lang="en-GB" sz="3600" b="1" dirty="0" err="1" smtClean="0">
                <a:solidFill>
                  <a:srgbClr val="7030A0"/>
                </a:solidFill>
              </a:rPr>
              <a:t>est</a:t>
            </a:r>
            <a:endParaRPr lang="en-GB" sz="3600" b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3055" y="2099965"/>
            <a:ext cx="2897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 smtClean="0">
                <a:solidFill>
                  <a:srgbClr val="7030A0"/>
                </a:solidFill>
              </a:rPr>
              <a:t>il</a:t>
            </a:r>
            <a:r>
              <a:rPr lang="en-GB" sz="3600" b="1" dirty="0" smtClean="0">
                <a:solidFill>
                  <a:srgbClr val="7030A0"/>
                </a:solidFill>
              </a:rPr>
              <a:t>/</a:t>
            </a:r>
            <a:r>
              <a:rPr lang="en-GB" sz="3600" b="1" dirty="0" err="1" smtClean="0">
                <a:solidFill>
                  <a:srgbClr val="7030A0"/>
                </a:solidFill>
              </a:rPr>
              <a:t>elle</a:t>
            </a:r>
            <a:r>
              <a:rPr lang="en-GB" sz="3600" b="1" dirty="0" smtClean="0">
                <a:solidFill>
                  <a:srgbClr val="7030A0"/>
                </a:solidFill>
              </a:rPr>
              <a:t> a</a:t>
            </a:r>
            <a:endParaRPr lang="en-GB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36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3.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.7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535659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00"/>
                <a:gridCol w="4572000"/>
              </a:tblGrid>
              <a:tr h="3429000"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</a:tr>
              <a:tr h="3429000"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Rectangle 2">
            <a:hlinkClick r:id="" action="ppaction://noaction">
              <a:snd r:embed="rId2" name="23.8.1.wav"/>
            </a:hlinkClick>
          </p:cNvPr>
          <p:cNvSpPr/>
          <p:nvPr/>
        </p:nvSpPr>
        <p:spPr>
          <a:xfrm>
            <a:off x="312821" y="1174903"/>
            <a:ext cx="38688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latin typeface="Tw Cen MT" panose="020B0602020104020603" pitchFamily="34" charset="0"/>
              </a:rPr>
              <a:t>Mon </a:t>
            </a:r>
            <a:r>
              <a:rPr lang="en-GB" sz="3600" dirty="0" err="1">
                <a:latin typeface="Tw Cen MT" panose="020B0602020104020603" pitchFamily="34" charset="0"/>
              </a:rPr>
              <a:t>extraterrestre</a:t>
            </a:r>
            <a:r>
              <a:rPr lang="en-GB" sz="3600" dirty="0">
                <a:latin typeface="Tw Cen MT" panose="020B0602020104020603" pitchFamily="34" charset="0"/>
              </a:rPr>
              <a:t> </a:t>
            </a:r>
            <a:r>
              <a:rPr lang="en-GB" sz="3600" dirty="0" err="1">
                <a:latin typeface="Tw Cen MT" panose="020B0602020104020603" pitchFamily="34" charset="0"/>
              </a:rPr>
              <a:t>est</a:t>
            </a:r>
            <a:r>
              <a:rPr lang="en-GB" sz="3600" dirty="0">
                <a:latin typeface="Tw Cen MT" panose="020B0602020104020603" pitchFamily="34" charset="0"/>
              </a:rPr>
              <a:t> vert.</a:t>
            </a:r>
            <a:endParaRPr lang="en-GB" sz="3600" dirty="0">
              <a:latin typeface="Tw Cen MT" panose="020B0602020104020603" pitchFamily="34" charset="0"/>
            </a:endParaRPr>
          </a:p>
        </p:txBody>
      </p:sp>
      <p:sp>
        <p:nvSpPr>
          <p:cNvPr id="4" name="Rectangle 3">
            <a:hlinkClick r:id="" action="ppaction://noaction">
              <a:snd r:embed="rId3" name="23.8.2.wav"/>
            </a:hlinkClick>
          </p:cNvPr>
          <p:cNvSpPr/>
          <p:nvPr/>
        </p:nvSpPr>
        <p:spPr>
          <a:xfrm>
            <a:off x="4856748" y="1303240"/>
            <a:ext cx="38688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latin typeface="Tw Cen MT" panose="020B0602020104020603" pitchFamily="34" charset="0"/>
              </a:rPr>
              <a:t>Mon </a:t>
            </a:r>
            <a:r>
              <a:rPr lang="en-GB" sz="3600" dirty="0" err="1">
                <a:latin typeface="Tw Cen MT" panose="020B0602020104020603" pitchFamily="34" charset="0"/>
              </a:rPr>
              <a:t>extraterrestre</a:t>
            </a:r>
            <a:r>
              <a:rPr lang="en-GB" sz="3600" dirty="0">
                <a:latin typeface="Tw Cen MT" panose="020B0602020104020603" pitchFamily="34" charset="0"/>
              </a:rPr>
              <a:t> </a:t>
            </a:r>
            <a:r>
              <a:rPr lang="en-GB" sz="3600" dirty="0" err="1" smtClean="0">
                <a:latin typeface="Tw Cen MT" panose="020B0602020104020603" pitchFamily="34" charset="0"/>
              </a:rPr>
              <a:t>est</a:t>
            </a:r>
            <a:r>
              <a:rPr lang="en-GB" sz="3600" dirty="0" smtClean="0">
                <a:latin typeface="Tw Cen MT" panose="020B0602020104020603" pitchFamily="34" charset="0"/>
              </a:rPr>
              <a:t> bleu.</a:t>
            </a:r>
            <a:endParaRPr lang="en-GB" sz="3600" dirty="0">
              <a:latin typeface="Tw Cen MT" panose="020B0602020104020603" pitchFamily="34" charset="0"/>
            </a:endParaRPr>
          </a:p>
        </p:txBody>
      </p:sp>
      <p:sp>
        <p:nvSpPr>
          <p:cNvPr id="5" name="Rectangle 4">
            <a:hlinkClick r:id="" action="ppaction://noaction">
              <a:snd r:embed="rId4" name="23.8.3.wav"/>
            </a:hlinkClick>
          </p:cNvPr>
          <p:cNvSpPr/>
          <p:nvPr/>
        </p:nvSpPr>
        <p:spPr>
          <a:xfrm>
            <a:off x="441158" y="4551766"/>
            <a:ext cx="38688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latin typeface="Tw Cen MT" panose="020B0602020104020603" pitchFamily="34" charset="0"/>
              </a:rPr>
              <a:t>Mon </a:t>
            </a:r>
            <a:r>
              <a:rPr lang="en-GB" sz="3600" dirty="0" err="1">
                <a:latin typeface="Tw Cen MT" panose="020B0602020104020603" pitchFamily="34" charset="0"/>
              </a:rPr>
              <a:t>extraterrestre</a:t>
            </a:r>
            <a:r>
              <a:rPr lang="en-GB" sz="3600" dirty="0">
                <a:latin typeface="Tw Cen MT" panose="020B0602020104020603" pitchFamily="34" charset="0"/>
              </a:rPr>
              <a:t> </a:t>
            </a:r>
            <a:r>
              <a:rPr lang="en-GB" sz="3600" dirty="0" err="1">
                <a:latin typeface="Tw Cen MT" panose="020B0602020104020603" pitchFamily="34" charset="0"/>
              </a:rPr>
              <a:t>est</a:t>
            </a:r>
            <a:r>
              <a:rPr lang="en-GB" sz="3600" dirty="0">
                <a:latin typeface="Tw Cen MT" panose="020B0602020104020603" pitchFamily="34" charset="0"/>
              </a:rPr>
              <a:t> </a:t>
            </a:r>
            <a:r>
              <a:rPr lang="en-GB" sz="3600" dirty="0" smtClean="0">
                <a:latin typeface="Tw Cen MT" panose="020B0602020104020603" pitchFamily="34" charset="0"/>
              </a:rPr>
              <a:t>violet.</a:t>
            </a:r>
            <a:endParaRPr lang="en-GB" sz="3600" dirty="0">
              <a:latin typeface="Tw Cen MT" panose="020B0602020104020603" pitchFamily="34" charset="0"/>
            </a:endParaRPr>
          </a:p>
        </p:txBody>
      </p:sp>
      <p:sp>
        <p:nvSpPr>
          <p:cNvPr id="6" name="Rectangle 5">
            <a:hlinkClick r:id="" action="ppaction://noaction">
              <a:snd r:embed="rId5" name="23.8.4.wav"/>
            </a:hlinkClick>
          </p:cNvPr>
          <p:cNvSpPr/>
          <p:nvPr/>
        </p:nvSpPr>
        <p:spPr>
          <a:xfrm>
            <a:off x="4955724" y="4551766"/>
            <a:ext cx="38688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 smtClean="0">
                <a:latin typeface="Tw Cen MT" panose="020B0602020104020603" pitchFamily="34" charset="0"/>
              </a:rPr>
              <a:t>Il a </a:t>
            </a:r>
            <a:r>
              <a:rPr lang="en-GB" sz="3600" dirty="0" err="1" smtClean="0">
                <a:latin typeface="Tw Cen MT" panose="020B0602020104020603" pitchFamily="34" charset="0"/>
              </a:rPr>
              <a:t>deux</a:t>
            </a:r>
            <a:r>
              <a:rPr lang="en-GB" sz="3600" dirty="0" smtClean="0">
                <a:latin typeface="Tw Cen MT" panose="020B0602020104020603" pitchFamily="34" charset="0"/>
              </a:rPr>
              <a:t> </a:t>
            </a:r>
            <a:r>
              <a:rPr lang="en-GB" sz="3600" dirty="0" err="1" smtClean="0">
                <a:latin typeface="Tw Cen MT" panose="020B0602020104020603" pitchFamily="34" charset="0"/>
              </a:rPr>
              <a:t>yeux</a:t>
            </a:r>
            <a:r>
              <a:rPr lang="en-GB" sz="3600" dirty="0" smtClean="0">
                <a:latin typeface="Tw Cen MT" panose="020B0602020104020603" pitchFamily="34" charset="0"/>
              </a:rPr>
              <a:t>.</a:t>
            </a:r>
            <a:endParaRPr lang="en-GB" sz="36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07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10436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00"/>
                <a:gridCol w="4572000"/>
              </a:tblGrid>
              <a:tr h="3429000"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</a:tr>
              <a:tr h="3429000"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Rectangle 2">
            <a:hlinkClick r:id="" action="ppaction://noaction">
              <a:snd r:embed="rId2" name="23.9.1.wav"/>
            </a:hlinkClick>
          </p:cNvPr>
          <p:cNvSpPr/>
          <p:nvPr/>
        </p:nvSpPr>
        <p:spPr>
          <a:xfrm>
            <a:off x="263409" y="1363398"/>
            <a:ext cx="38688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 smtClean="0">
                <a:latin typeface="Tw Cen MT" panose="020B0602020104020603" pitchFamily="34" charset="0"/>
              </a:rPr>
              <a:t>Il a trois </a:t>
            </a:r>
            <a:r>
              <a:rPr lang="en-GB" sz="3600" dirty="0" err="1" smtClean="0">
                <a:latin typeface="Tw Cen MT" panose="020B0602020104020603" pitchFamily="34" charset="0"/>
              </a:rPr>
              <a:t>yeux</a:t>
            </a:r>
            <a:r>
              <a:rPr lang="en-GB" sz="3600" dirty="0" smtClean="0">
                <a:latin typeface="Tw Cen MT" panose="020B0602020104020603" pitchFamily="34" charset="0"/>
              </a:rPr>
              <a:t>.</a:t>
            </a:r>
            <a:endParaRPr lang="en-GB" sz="3600" dirty="0">
              <a:latin typeface="Tw Cen MT" panose="020B0602020104020603" pitchFamily="34" charset="0"/>
            </a:endParaRPr>
          </a:p>
        </p:txBody>
      </p:sp>
      <p:sp>
        <p:nvSpPr>
          <p:cNvPr id="4" name="Rectangle 3">
            <a:hlinkClick r:id="" action="ppaction://noaction">
              <a:snd r:embed="rId3" name="23.9.2.wav"/>
            </a:hlinkClick>
          </p:cNvPr>
          <p:cNvSpPr/>
          <p:nvPr/>
        </p:nvSpPr>
        <p:spPr>
          <a:xfrm>
            <a:off x="4943693" y="1471682"/>
            <a:ext cx="38688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 smtClean="0">
                <a:latin typeface="Tw Cen MT" panose="020B0602020104020603" pitchFamily="34" charset="0"/>
              </a:rPr>
              <a:t>Il a un </a:t>
            </a:r>
            <a:r>
              <a:rPr lang="en-GB" sz="3600" dirty="0" err="1" smtClean="0">
                <a:latin typeface="Tw Cen MT" panose="020B0602020104020603" pitchFamily="34" charset="0"/>
              </a:rPr>
              <a:t>oeil</a:t>
            </a:r>
            <a:r>
              <a:rPr lang="en-GB" sz="3600" dirty="0" smtClean="0">
                <a:latin typeface="Tw Cen MT" panose="020B0602020104020603" pitchFamily="34" charset="0"/>
              </a:rPr>
              <a:t>.</a:t>
            </a:r>
            <a:endParaRPr lang="en-GB" sz="3600" dirty="0">
              <a:latin typeface="Tw Cen MT" panose="020B0602020104020603" pitchFamily="34" charset="0"/>
            </a:endParaRPr>
          </a:p>
        </p:txBody>
      </p:sp>
      <p:sp>
        <p:nvSpPr>
          <p:cNvPr id="5" name="Rectangle 4">
            <a:hlinkClick r:id="" action="ppaction://noaction">
              <a:snd r:embed="rId4" name="23.9.3.wav"/>
            </a:hlinkClick>
          </p:cNvPr>
          <p:cNvSpPr/>
          <p:nvPr/>
        </p:nvSpPr>
        <p:spPr>
          <a:xfrm>
            <a:off x="263409" y="4267748"/>
            <a:ext cx="38688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 smtClean="0">
                <a:latin typeface="Tw Cen MT" panose="020B0602020104020603" pitchFamily="34" charset="0"/>
              </a:rPr>
              <a:t>Il a </a:t>
            </a:r>
            <a:r>
              <a:rPr lang="en-GB" sz="3600" dirty="0" err="1" smtClean="0">
                <a:latin typeface="Tw Cen MT" panose="020B0602020104020603" pitchFamily="34" charset="0"/>
              </a:rPr>
              <a:t>une</a:t>
            </a:r>
            <a:r>
              <a:rPr lang="en-GB" sz="3600" dirty="0" smtClean="0">
                <a:latin typeface="Tw Cen MT" panose="020B0602020104020603" pitchFamily="34" charset="0"/>
              </a:rPr>
              <a:t> bouche avec des dents.</a:t>
            </a:r>
            <a:endParaRPr lang="en-GB" sz="3600" dirty="0">
              <a:latin typeface="Tw Cen MT" panose="020B0602020104020603" pitchFamily="34" charset="0"/>
            </a:endParaRPr>
          </a:p>
        </p:txBody>
      </p:sp>
      <p:sp>
        <p:nvSpPr>
          <p:cNvPr id="6" name="Rectangle 5">
            <a:hlinkClick r:id="" action="ppaction://noaction">
              <a:snd r:embed="rId5" name="23.9.4.wav"/>
            </a:hlinkClick>
          </p:cNvPr>
          <p:cNvSpPr/>
          <p:nvPr/>
        </p:nvSpPr>
        <p:spPr>
          <a:xfrm>
            <a:off x="4859471" y="4251432"/>
            <a:ext cx="38688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 smtClean="0">
                <a:latin typeface="Tw Cen MT" panose="020B0602020104020603" pitchFamily="34" charset="0"/>
              </a:rPr>
              <a:t>Il a </a:t>
            </a:r>
            <a:r>
              <a:rPr lang="en-GB" sz="3600" dirty="0" err="1" smtClean="0">
                <a:latin typeface="Tw Cen MT" panose="020B0602020104020603" pitchFamily="34" charset="0"/>
              </a:rPr>
              <a:t>une</a:t>
            </a:r>
            <a:r>
              <a:rPr lang="en-GB" sz="3600" dirty="0" smtClean="0">
                <a:latin typeface="Tw Cen MT" panose="020B0602020104020603" pitchFamily="34" charset="0"/>
              </a:rPr>
              <a:t> bouche </a:t>
            </a:r>
            <a:r>
              <a:rPr lang="en-GB" sz="3600" dirty="0" err="1" smtClean="0">
                <a:latin typeface="Tw Cen MT" panose="020B0602020104020603" pitchFamily="34" charset="0"/>
              </a:rPr>
              <a:t>mais</a:t>
            </a:r>
            <a:r>
              <a:rPr lang="en-GB" sz="3600" dirty="0" smtClean="0">
                <a:latin typeface="Tw Cen MT" panose="020B0602020104020603" pitchFamily="34" charset="0"/>
              </a:rPr>
              <a:t> pas de dents.</a:t>
            </a:r>
            <a:endParaRPr lang="en-GB" sz="36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80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243</TotalTime>
  <Words>412</Words>
  <Application>Microsoft Office PowerPoint</Application>
  <PresentationFormat>On-screen Show (4:3)</PresentationFormat>
  <Paragraphs>80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55WD</dc:creator>
  <cp:lastModifiedBy>Study</cp:lastModifiedBy>
  <cp:revision>30</cp:revision>
  <cp:lastPrinted>2017-05-04T05:08:33Z</cp:lastPrinted>
  <dcterms:created xsi:type="dcterms:W3CDTF">2014-08-13T11:33:11Z</dcterms:created>
  <dcterms:modified xsi:type="dcterms:W3CDTF">2019-02-22T15:25:01Z</dcterms:modified>
</cp:coreProperties>
</file>