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76" r:id="rId3"/>
    <p:sldId id="279" r:id="rId4"/>
    <p:sldId id="262" r:id="rId5"/>
    <p:sldId id="265" r:id="rId6"/>
    <p:sldId id="278" r:id="rId7"/>
    <p:sldId id="273" r:id="rId8"/>
    <p:sldId id="280" r:id="rId9"/>
    <p:sldId id="269" r:id="rId10"/>
    <p:sldId id="266" r:id="rId11"/>
    <p:sldId id="272" r:id="rId12"/>
    <p:sldId id="271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51392" autoAdjust="0"/>
  </p:normalViewPr>
  <p:slideViewPr>
    <p:cSldViewPr snapToGrid="0">
      <p:cViewPr varScale="1">
        <p:scale>
          <a:sx n="56" d="100"/>
          <a:sy n="56" d="100"/>
        </p:scale>
        <p:origin x="15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A3A259F-FB40-4057-994D-1C60CB6EDACB}" type="datetimeFigureOut">
              <a:rPr lang="en-GB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B730F99-69EA-43AD-AB66-862977055FD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4349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54063"/>
            <a:ext cx="5026025" cy="37703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89171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time</a:t>
            </a:r>
            <a:r>
              <a:rPr lang="en-GB" baseline="0" dirty="0" smtClean="0"/>
              <a:t> key words are replaced by pictures.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3E648-3806-4599-92C2-260294ED81BD}" type="slidenum">
              <a:rPr lang="en-GB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12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Just a slide to model what pupils will be learning in this lesson.</a:t>
            </a:r>
            <a:br>
              <a:rPr lang="en-GB" altLang="en-US" dirty="0" smtClean="0"/>
            </a:br>
            <a:r>
              <a:rPr lang="en-GB" altLang="en-US" dirty="0" smtClean="0"/>
              <a:t>Teacher can gesture at the whole body and say ‘le corps’</a:t>
            </a:r>
            <a:br>
              <a:rPr lang="en-GB" altLang="en-US" dirty="0" smtClean="0"/>
            </a:br>
            <a:r>
              <a:rPr lang="en-GB" altLang="en-US" dirty="0" smtClean="0"/>
              <a:t>and then reinforce ‘les parties du corps’ by pointing at the empty boxes and the different arrows pointing to different body parts.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F830FA6-A8F5-4179-9A60-C729AC5F1719}" type="slidenum">
              <a:rPr lang="en-GB" altLang="en-US" smtClean="0">
                <a:latin typeface="Calibri" panose="020F0502020204030204" pitchFamily="34" charset="0"/>
              </a:rPr>
              <a:pPr/>
              <a:t>3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96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62EC771-A5B7-4B3F-86FE-E950076B52BD}" type="slidenum">
              <a:rPr lang="en-GB" altLang="en-US" smtClean="0">
                <a:latin typeface="Calibri" panose="020F0502020204030204" pitchFamily="34" charset="0"/>
              </a:rPr>
              <a:pPr/>
              <a:t>4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877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the tune of Heads</a:t>
            </a:r>
            <a:r>
              <a:rPr lang="en-GB" baseline="0" dirty="0" smtClean="0"/>
              <a:t> Shoulders Knees and Toes</a:t>
            </a:r>
          </a:p>
          <a:p>
            <a:r>
              <a:rPr lang="en-GB" baseline="0" dirty="0" smtClean="0"/>
              <a:t>Next slide has only the picture prompts</a:t>
            </a:r>
          </a:p>
          <a:p>
            <a:endParaRPr lang="en-GB" baseline="0" dirty="0" smtClean="0"/>
          </a:p>
          <a:p>
            <a:r>
              <a:rPr lang="en-GB" dirty="0" smtClean="0"/>
              <a:t>https://www.youtube.com/watch?time_continue=16&amp;v=vRrN8FwBLXo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83F15-618E-48B6-BD54-E252FF5ECF6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00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Sing from just the pictures, doing the gestures too.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90F54C-33CD-4C2B-81E6-B9D53651D08E}" type="slidenum">
              <a:rPr lang="en-GB" altLang="en-US" smtClean="0">
                <a:latin typeface="Calibri" panose="020F0502020204030204" pitchFamily="34" charset="0"/>
              </a:rPr>
              <a:pPr/>
              <a:t>8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10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Introduce a game of Simon says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At the moment, just use ‘</a:t>
            </a:r>
            <a:r>
              <a:rPr lang="en-GB" altLang="en-US" dirty="0" err="1" smtClean="0"/>
              <a:t>Touchez</a:t>
            </a:r>
            <a:r>
              <a:rPr lang="en-GB" altLang="en-US" dirty="0" smtClean="0"/>
              <a:t> les </a:t>
            </a:r>
            <a:r>
              <a:rPr lang="en-GB" altLang="en-US" dirty="0" err="1" smtClean="0"/>
              <a:t>pieds</a:t>
            </a:r>
            <a:r>
              <a:rPr lang="en-GB" altLang="en-US" dirty="0" smtClean="0"/>
              <a:t> etc..’ with the different parts of the </a:t>
            </a:r>
            <a:r>
              <a:rPr lang="en-GB" altLang="en-US" dirty="0" err="1" smtClean="0"/>
              <a:t>boday</a:t>
            </a:r>
            <a:r>
              <a:rPr lang="en-GB" altLang="en-US" dirty="0" smtClean="0"/>
              <a:t>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4424D57-14BA-4DE3-95A4-28D679E4B19F}" type="slidenum">
              <a:rPr lang="en-GB" altLang="en-US" smtClean="0">
                <a:latin typeface="Calibri" panose="020F0502020204030204" pitchFamily="34" charset="0"/>
              </a:rPr>
              <a:pPr/>
              <a:t>9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595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66B0CC-5172-46B5-8596-DFD5FD50D557}" type="slidenum">
              <a:rPr lang="en-GB" altLang="en-US" smtClean="0">
                <a:latin typeface="Calibri" panose="020F0502020204030204" pitchFamily="34" charset="0"/>
              </a:rPr>
              <a:pPr/>
              <a:t>10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8063" y="727075"/>
            <a:ext cx="4843462" cy="3632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Filling in the missing letters.  Click each button to hear the full</a:t>
            </a:r>
            <a:r>
              <a:rPr lang="en-GB" altLang="en-US" baseline="0" dirty="0" smtClean="0"/>
              <a:t> word.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6364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Pupils have this in their work books and can write in the words at the end of the lesson.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Ask pupils to name the parts of the body. The words do not come up – the coloured numbers give the gender clue.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1 = la tête</a:t>
            </a:r>
            <a:br>
              <a:rPr lang="en-GB" altLang="en-US" dirty="0" smtClean="0"/>
            </a:br>
            <a:r>
              <a:rPr lang="en-GB" altLang="en-US" dirty="0" smtClean="0"/>
              <a:t>2 = les </a:t>
            </a:r>
            <a:r>
              <a:rPr lang="en-GB" altLang="en-US" dirty="0" err="1" smtClean="0"/>
              <a:t>épaules</a:t>
            </a:r>
            <a:r>
              <a:rPr lang="en-GB" altLang="en-US" baseline="0" dirty="0" smtClean="0"/>
              <a:t> (f)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3 = le bras</a:t>
            </a:r>
            <a:br>
              <a:rPr lang="en-GB" altLang="en-US" dirty="0" smtClean="0"/>
            </a:br>
            <a:r>
              <a:rPr lang="en-GB" altLang="en-US" dirty="0" smtClean="0"/>
              <a:t>4 = le </a:t>
            </a:r>
            <a:r>
              <a:rPr lang="en-GB" altLang="en-US" dirty="0" err="1" smtClean="0"/>
              <a:t>coude</a:t>
            </a:r>
            <a:endParaRPr lang="en-GB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5 = la main</a:t>
            </a:r>
            <a:br>
              <a:rPr lang="en-GB" altLang="en-US" dirty="0" smtClean="0"/>
            </a:br>
            <a:r>
              <a:rPr lang="en-GB" altLang="en-US" dirty="0" smtClean="0"/>
              <a:t>6 = le </a:t>
            </a:r>
            <a:r>
              <a:rPr lang="en-GB" altLang="en-US" dirty="0" err="1" smtClean="0"/>
              <a:t>doigt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7 = la </a:t>
            </a:r>
            <a:r>
              <a:rPr lang="en-GB" altLang="en-US" dirty="0" err="1" smtClean="0"/>
              <a:t>jambe</a:t>
            </a:r>
            <a:endParaRPr lang="en-GB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8 = le </a:t>
            </a:r>
            <a:r>
              <a:rPr lang="en-GB" altLang="en-US" dirty="0" err="1" smtClean="0"/>
              <a:t>genou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9 = </a:t>
            </a:r>
            <a:r>
              <a:rPr lang="en-GB" altLang="en-US" dirty="0" err="1" smtClean="0"/>
              <a:t>l’estomac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10 = le pied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FCD400C-AE6E-4206-A474-669D47DE2EE5}" type="slidenum">
              <a:rPr lang="en-GB" altLang="en-US" smtClean="0">
                <a:latin typeface="Calibri" panose="020F0502020204030204" pitchFamily="34" charset="0"/>
              </a:rPr>
              <a:pPr/>
              <a:t>11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340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59904-C418-461F-A5F4-D418816A8E5F}" type="datetimeFigureOut">
              <a:rPr lang="en-GB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10F28-BAF4-471F-9943-3DC2D14110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973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2B304-7677-45CA-A8C4-1B5EBEEF25BC}" type="datetimeFigureOut">
              <a:rPr lang="en-GB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1E34A-E1DB-4869-9EBA-DA13D4C337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7873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4363F-CD60-48D9-9E28-20B06093D273}" type="datetimeFigureOut">
              <a:rPr lang="en-GB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D9B82-5355-47C3-872F-CA865253307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8221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3311-8B87-4D24-B69E-6AE751E5E1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3850-4CE2-468D-94AD-8B9EE1C1C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30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3311-8B87-4D24-B69E-6AE751E5E1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3850-4CE2-468D-94AD-8B9EE1C1C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62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3311-8B87-4D24-B69E-6AE751E5E1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3850-4CE2-468D-94AD-8B9EE1C1C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46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3311-8B87-4D24-B69E-6AE751E5E1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3850-4CE2-468D-94AD-8B9EE1C1C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46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3311-8B87-4D24-B69E-6AE751E5E1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3850-4CE2-468D-94AD-8B9EE1C1C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919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3311-8B87-4D24-B69E-6AE751E5E1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3850-4CE2-468D-94AD-8B9EE1C1C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15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3311-8B87-4D24-B69E-6AE751E5E1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3850-4CE2-468D-94AD-8B9EE1C1C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658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3311-8B87-4D24-B69E-6AE751E5E1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3850-4CE2-468D-94AD-8B9EE1C1C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99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5F571-45F7-4A99-80FE-D0C521D452EF}" type="datetimeFigureOut">
              <a:rPr lang="en-GB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0F306-CDE2-4BC8-9017-F83685E45A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7590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3311-8B87-4D24-B69E-6AE751E5E1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3850-4CE2-468D-94AD-8B9EE1C1C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53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3311-8B87-4D24-B69E-6AE751E5E1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3850-4CE2-468D-94AD-8B9EE1C1C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094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3311-8B87-4D24-B69E-6AE751E5E1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3850-4CE2-468D-94AD-8B9EE1C1C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38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F2754-C284-4A67-B44D-4FDCE7AAE9E8}" type="datetimeFigureOut">
              <a:rPr lang="en-GB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B851-6257-4938-823C-6B85A4261BC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6663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1D74F-1D44-453B-A649-3D1B5E775DEA}" type="datetimeFigureOut">
              <a:rPr lang="en-GB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517DC-9712-44C6-A462-7894296F6E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6009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4BAA4-C488-42FB-BEB0-9D9729AE78D4}" type="datetimeFigureOut">
              <a:rPr lang="en-GB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4B3C5-81BB-4529-B641-06BB4E9598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593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033CF-285B-4426-AE29-2EEC70EABFD4}" type="datetimeFigureOut">
              <a:rPr lang="en-GB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9FE33-98D1-4CD6-BF63-7DF464C0D4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3751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2226E-C12A-40A5-B8D6-FF04A75D5953}" type="datetimeFigureOut">
              <a:rPr lang="en-GB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E0084-8822-4340-8C4F-C5769089B31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2128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2F2A0-48C6-4031-B9B0-5A4FE9F5C81E}" type="datetimeFigureOut">
              <a:rPr lang="en-GB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FC136-374E-4206-AE7E-2A4C602F12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7370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DBA35-D456-4D0E-B8B2-3FA547AFB6E9}" type="datetimeFigureOut">
              <a:rPr lang="en-GB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939F8-4437-461D-A2E0-017C1B8FADF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630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8AF67C-FBA8-420F-B774-37665AA06E9C}" type="datetimeFigureOut">
              <a:rPr lang="en-GB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3DFE244-BA6B-4C78-BF25-F5DE0FB406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B8D3311-8B87-4D24-B69E-6AE751E5E151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22/02/2019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EF53850-4CE2-468D-94AD-8B9EE1C1C38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7568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audio" Target="../media/audio1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audio" Target="../media/audio9.wav"/><Relationship Id="rId5" Type="http://schemas.openxmlformats.org/officeDocument/2006/relationships/audio" Target="../media/audio3.wav"/><Relationship Id="rId10" Type="http://schemas.openxmlformats.org/officeDocument/2006/relationships/audio" Target="../media/audio8.wav"/><Relationship Id="rId4" Type="http://schemas.openxmlformats.org/officeDocument/2006/relationships/audio" Target="../media/audio2.wav"/><Relationship Id="rId9" Type="http://schemas.openxmlformats.org/officeDocument/2006/relationships/audio" Target="../media/audio7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wmf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audio" Target="../media/audio9.wav"/><Relationship Id="rId5" Type="http://schemas.openxmlformats.org/officeDocument/2006/relationships/audio" Target="../media/audio3.wav"/><Relationship Id="rId15" Type="http://schemas.openxmlformats.org/officeDocument/2006/relationships/image" Target="../media/image12.png"/><Relationship Id="rId10" Type="http://schemas.openxmlformats.org/officeDocument/2006/relationships/audio" Target="../media/audio8.wav"/><Relationship Id="rId19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22.png"/><Relationship Id="rId7" Type="http://schemas.openxmlformats.org/officeDocument/2006/relationships/image" Target="../media/image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0.png"/><Relationship Id="rId4" Type="http://schemas.openxmlformats.org/officeDocument/2006/relationships/image" Target="../media/image23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535218" y="368233"/>
            <a:ext cx="8289293" cy="609397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2600" b="1" dirty="0">
                <a:latin typeface="Tw Cen MT" panose="020B0602020104020603" pitchFamily="34" charset="0"/>
              </a:rPr>
              <a:t>1. Comment t’appelles-tu?</a:t>
            </a:r>
            <a:endParaRPr lang="en-US" altLang="en-US" sz="2600" dirty="0">
              <a:latin typeface="Tw Cen MT" panose="020B0602020104020603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2600" i="1" dirty="0">
                <a:latin typeface="Tw Cen MT" panose="020B0602020104020603" pitchFamily="34" charset="0"/>
              </a:rPr>
              <a:t>…………….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600" dirty="0">
              <a:latin typeface="Tw Cen MT" panose="020B0602020104020603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2600" b="1" dirty="0">
                <a:latin typeface="Tw Cen MT" panose="020B0602020104020603" pitchFamily="34" charset="0"/>
              </a:rPr>
              <a:t>2. Ça va ?</a:t>
            </a:r>
            <a:endParaRPr lang="en-US" altLang="en-US" sz="2600" dirty="0">
              <a:latin typeface="Tw Cen MT" panose="020B0602020104020603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Tw Cen MT" panose="020B0602020104020603" pitchFamily="34" charset="0"/>
                <a:sym typeface="Wingdings" panose="05000000000000000000" pitchFamily="2" charset="2"/>
              </a:rPr>
              <a:t>………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600" dirty="0">
              <a:latin typeface="Tw Cen MT" panose="020B0602020104020603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2600" b="1" i="1" dirty="0">
                <a:latin typeface="Tw Cen MT" panose="020B0602020104020603" pitchFamily="34" charset="0"/>
                <a:sym typeface="Wingdings" panose="05000000000000000000" pitchFamily="2" charset="2"/>
              </a:rPr>
              <a:t>3. Quel âge as-tu?</a:t>
            </a:r>
            <a:endParaRPr lang="en-US" altLang="en-US" sz="2600" i="1" dirty="0">
              <a:latin typeface="Tw Cen MT" panose="020B0602020104020603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2600" i="1" dirty="0">
                <a:latin typeface="Tw Cen MT" panose="020B0602020104020603" pitchFamily="34" charset="0"/>
                <a:sym typeface="Wingdings" panose="05000000000000000000" pitchFamily="2" charset="2"/>
              </a:rPr>
              <a:t>J’ai…….ans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600" dirty="0">
              <a:latin typeface="Tw Cen MT" panose="020B0602020104020603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2600" b="1" i="1" dirty="0">
                <a:latin typeface="Tw Cen MT" panose="020B0602020104020603" pitchFamily="34" charset="0"/>
                <a:sym typeface="Wingdings" panose="05000000000000000000" pitchFamily="2" charset="2"/>
              </a:rPr>
              <a:t>4. Quelle est la date de ton anniversaire?</a:t>
            </a:r>
            <a:endParaRPr lang="en-US" altLang="en-US" sz="2600" i="1" dirty="0">
              <a:latin typeface="Tw Cen MT" panose="020B0602020104020603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2600" i="1" dirty="0">
                <a:latin typeface="Tw Cen MT" panose="020B0602020104020603" pitchFamily="34" charset="0"/>
                <a:sym typeface="Wingdings" panose="05000000000000000000" pitchFamily="2" charset="2"/>
              </a:rPr>
              <a:t>Mon anniversaire c’est le……..,………..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600" dirty="0">
              <a:latin typeface="Tw Cen MT" panose="020B0602020104020603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2600" b="1" i="1" dirty="0">
                <a:latin typeface="Tw Cen MT" panose="020B0602020104020603" pitchFamily="34" charset="0"/>
                <a:sym typeface="Wingdings" panose="05000000000000000000" pitchFamily="2" charset="2"/>
              </a:rPr>
              <a:t>5. Où habites-tu?</a:t>
            </a:r>
            <a:endParaRPr lang="en-US" altLang="en-US" sz="2600" i="1" dirty="0">
              <a:latin typeface="Tw Cen MT" panose="020B0602020104020603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2600" i="1" dirty="0">
                <a:latin typeface="Tw Cen MT" panose="020B0602020104020603" pitchFamily="34" charset="0"/>
                <a:sym typeface="Wingdings" panose="05000000000000000000" pitchFamily="2" charset="2"/>
              </a:rPr>
              <a:t>J’habite à…………………..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600" dirty="0">
              <a:latin typeface="Tw Cen MT" panose="020B0602020104020603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257930" y="188913"/>
            <a:ext cx="8569325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en-GB" altLang="en-US" dirty="0" smtClean="0">
                <a:latin typeface="Arial" panose="020B0604020202020204" pitchFamily="34" charset="0"/>
              </a:rPr>
              <a:t>la    t___ t ___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en-GB" altLang="en-US" dirty="0" smtClean="0">
                <a:latin typeface="Arial" panose="020B0604020202020204" pitchFamily="34" charset="0"/>
              </a:rPr>
              <a:t>les  __p ___ ___ l ___ 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en-GB" altLang="en-US" dirty="0" smtClean="0">
                <a:latin typeface="Arial" panose="020B0604020202020204" pitchFamily="34" charset="0"/>
              </a:rPr>
              <a:t>le   b r ___ 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en-GB" altLang="en-US" dirty="0" smtClean="0">
                <a:latin typeface="Arial" panose="020B0604020202020204" pitchFamily="34" charset="0"/>
              </a:rPr>
              <a:t>le   c ___ ___d ___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en-GB" altLang="en-US" dirty="0" smtClean="0">
                <a:latin typeface="Arial" panose="020B0604020202020204" pitchFamily="34" charset="0"/>
              </a:rPr>
              <a:t>la   m ___ ___n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en-GB" altLang="en-US" dirty="0" smtClean="0">
                <a:latin typeface="Arial" panose="020B0604020202020204" pitchFamily="34" charset="0"/>
              </a:rPr>
              <a:t>le   d ___ ___</a:t>
            </a:r>
            <a:r>
              <a:rPr lang="en-GB" altLang="en-US" dirty="0" err="1" smtClean="0">
                <a:latin typeface="Arial" panose="020B0604020202020204" pitchFamily="34" charset="0"/>
              </a:rPr>
              <a:t>gt</a:t>
            </a:r>
            <a:r>
              <a:rPr lang="en-GB" altLang="en-US" dirty="0" smtClean="0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en-GB" altLang="en-US" dirty="0" smtClean="0">
                <a:latin typeface="Arial" panose="020B0604020202020204" pitchFamily="34" charset="0"/>
              </a:rPr>
              <a:t>la  j ___ </a:t>
            </a:r>
            <a:r>
              <a:rPr lang="en-GB" altLang="en-US" dirty="0" err="1" smtClean="0">
                <a:latin typeface="Arial" panose="020B0604020202020204" pitchFamily="34" charset="0"/>
              </a:rPr>
              <a:t>mb</a:t>
            </a:r>
            <a:r>
              <a:rPr lang="en-GB" altLang="en-US" dirty="0" smtClean="0">
                <a:latin typeface="Arial" panose="020B0604020202020204" pitchFamily="34" charset="0"/>
              </a:rPr>
              <a:t>___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en-GB" altLang="en-US" dirty="0" smtClean="0">
                <a:latin typeface="Arial" panose="020B0604020202020204" pitchFamily="34" charset="0"/>
              </a:rPr>
              <a:t>le g ___ n ___  ___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en-GB" altLang="en-US" dirty="0" smtClean="0">
                <a:latin typeface="Arial" panose="020B0604020202020204" pitchFamily="34" charset="0"/>
              </a:rPr>
              <a:t>le   p ___  ___ d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en-GB" altLang="en-US" dirty="0" smtClean="0">
                <a:latin typeface="Arial" panose="020B0604020202020204" pitchFamily="34" charset="0"/>
              </a:rPr>
              <a:t> l’  ___ s t ___ m ___ c</a:t>
            </a:r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Action Button: Forward or Next 1">
            <a:hlinkClick r:id="" action="ppaction://noaction" highlightClick="1">
              <a:snd r:embed="rId3" name="21_la_tete.wav"/>
            </a:hlinkClick>
          </p:cNvPr>
          <p:cNvSpPr/>
          <p:nvPr/>
        </p:nvSpPr>
        <p:spPr>
          <a:xfrm>
            <a:off x="534838" y="188913"/>
            <a:ext cx="723092" cy="5702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ction Button: Forward or Next 3">
            <a:hlinkClick r:id="" action="ppaction://noaction" highlightClick="1">
              <a:snd r:embed="rId4" name="21_les_epaules.wav"/>
            </a:hlinkClick>
          </p:cNvPr>
          <p:cNvSpPr/>
          <p:nvPr/>
        </p:nvSpPr>
        <p:spPr>
          <a:xfrm>
            <a:off x="534838" y="810884"/>
            <a:ext cx="723092" cy="5702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ction Button: Forward or Next 4">
            <a:hlinkClick r:id="" action="ppaction://noaction" highlightClick="1">
              <a:snd r:embed="rId5" name="21_le_bras.wav"/>
            </a:hlinkClick>
          </p:cNvPr>
          <p:cNvSpPr/>
          <p:nvPr/>
        </p:nvSpPr>
        <p:spPr>
          <a:xfrm>
            <a:off x="534838" y="1432855"/>
            <a:ext cx="723092" cy="5702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ction Button: Forward or Next 5">
            <a:hlinkClick r:id="" action="ppaction://noaction" highlightClick="1">
              <a:snd r:embed="rId6" name="21_le_coude.wav"/>
            </a:hlinkClick>
          </p:cNvPr>
          <p:cNvSpPr/>
          <p:nvPr/>
        </p:nvSpPr>
        <p:spPr>
          <a:xfrm>
            <a:off x="534838" y="2054826"/>
            <a:ext cx="723092" cy="5702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ction Button: Forward or Next 6">
            <a:hlinkClick r:id="" action="ppaction://noaction" highlightClick="1">
              <a:snd r:embed="rId7" name="21_la_main.wav"/>
            </a:hlinkClick>
          </p:cNvPr>
          <p:cNvSpPr/>
          <p:nvPr/>
        </p:nvSpPr>
        <p:spPr>
          <a:xfrm>
            <a:off x="534838" y="2676797"/>
            <a:ext cx="723092" cy="5702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ction Button: Forward or Next 7">
            <a:hlinkClick r:id="" action="ppaction://noaction" highlightClick="1">
              <a:snd r:embed="rId8" name="21_le_doigt.wav"/>
            </a:hlinkClick>
          </p:cNvPr>
          <p:cNvSpPr/>
          <p:nvPr/>
        </p:nvSpPr>
        <p:spPr>
          <a:xfrm>
            <a:off x="534838" y="3298768"/>
            <a:ext cx="723092" cy="5702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ction Button: Forward or Next 8">
            <a:hlinkClick r:id="" action="ppaction://noaction" highlightClick="1">
              <a:snd r:embed="rId9" name="21_la_jambe.wav"/>
            </a:hlinkClick>
          </p:cNvPr>
          <p:cNvSpPr/>
          <p:nvPr/>
        </p:nvSpPr>
        <p:spPr>
          <a:xfrm>
            <a:off x="533312" y="3920739"/>
            <a:ext cx="723092" cy="5702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ction Button: Forward or Next 9">
            <a:hlinkClick r:id="" action="ppaction://noaction" highlightClick="1">
              <a:snd r:embed="rId10" name="21_le_genou.wav"/>
            </a:hlinkClick>
          </p:cNvPr>
          <p:cNvSpPr/>
          <p:nvPr/>
        </p:nvSpPr>
        <p:spPr>
          <a:xfrm>
            <a:off x="533312" y="4525462"/>
            <a:ext cx="723092" cy="5702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Forward or Next 10">
            <a:hlinkClick r:id="" action="ppaction://noaction" highlightClick="1">
              <a:snd r:embed="rId11" name="21_le_pie.wav"/>
            </a:hlinkClick>
          </p:cNvPr>
          <p:cNvSpPr/>
          <p:nvPr/>
        </p:nvSpPr>
        <p:spPr>
          <a:xfrm>
            <a:off x="533312" y="5179826"/>
            <a:ext cx="723092" cy="5702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ction Button: Forward or Next 11">
            <a:hlinkClick r:id="" action="ppaction://noaction" highlightClick="1">
              <a:snd r:embed="rId12" name="21_l'estomac.wav"/>
            </a:hlinkClick>
          </p:cNvPr>
          <p:cNvSpPr/>
          <p:nvPr/>
        </p:nvSpPr>
        <p:spPr>
          <a:xfrm>
            <a:off x="533312" y="5847034"/>
            <a:ext cx="723092" cy="5702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107950"/>
            <a:ext cx="4654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581025" y="0"/>
            <a:ext cx="7799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Arial" panose="020B0604020202020204" pitchFamily="34" charset="0"/>
              </a:rPr>
              <a:t>le corps</a:t>
            </a:r>
          </a:p>
        </p:txBody>
      </p:sp>
      <p:sp>
        <p:nvSpPr>
          <p:cNvPr id="6" name="Rectangle 5"/>
          <p:cNvSpPr/>
          <p:nvPr/>
        </p:nvSpPr>
        <p:spPr>
          <a:xfrm>
            <a:off x="925513" y="882650"/>
            <a:ext cx="2193925" cy="5048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3119438" y="1135063"/>
            <a:ext cx="646112" cy="1238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402263" y="2163763"/>
            <a:ext cx="2193925" cy="5064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830763" y="2416175"/>
            <a:ext cx="571500" cy="1762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226175" y="2776538"/>
            <a:ext cx="2193925" cy="5064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 flipV="1">
            <a:off x="5316538" y="2982913"/>
            <a:ext cx="909637" cy="476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50888" y="2776538"/>
            <a:ext cx="2195512" cy="5064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946400" y="3030538"/>
            <a:ext cx="495300" cy="3365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39763" y="3460750"/>
            <a:ext cx="2195512" cy="5064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836863" y="3713163"/>
            <a:ext cx="43497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326188" y="3460750"/>
            <a:ext cx="2193925" cy="5064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23" name="Straight Arrow Connector 22"/>
          <p:cNvCxnSpPr>
            <a:stCxn id="22" idx="1"/>
          </p:cNvCxnSpPr>
          <p:nvPr/>
        </p:nvCxnSpPr>
        <p:spPr>
          <a:xfrm flipH="1" flipV="1">
            <a:off x="5770563" y="3419475"/>
            <a:ext cx="555625" cy="2936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95325" y="4167188"/>
            <a:ext cx="2193925" cy="5048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879725" y="3819525"/>
            <a:ext cx="147955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326188" y="4403725"/>
            <a:ext cx="2193925" cy="5048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959350" y="4695825"/>
            <a:ext cx="1366838" cy="6207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023938" y="5000625"/>
            <a:ext cx="2195512" cy="5064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205163" y="5253038"/>
            <a:ext cx="820737" cy="254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326188" y="5635625"/>
            <a:ext cx="2193925" cy="5048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5518150" y="5911850"/>
            <a:ext cx="793750" cy="1317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40267" y="82973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Aft>
                <a:spcPts val="0"/>
              </a:spcAft>
            </a:pPr>
            <a:r>
              <a:rPr lang="en-US" sz="4400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Deux</a:t>
            </a:r>
            <a:r>
              <a:rPr lang="en-US" sz="440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          pour </a:t>
            </a:r>
            <a:r>
              <a:rPr lang="en-US" sz="4400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regarder</a:t>
            </a:r>
            <a:r>
              <a:rPr lang="en-US" sz="440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,</a:t>
            </a:r>
            <a:br>
              <a:rPr lang="en-US" sz="440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</a:br>
            <a:r>
              <a:rPr lang="en-US" sz="4400" dirty="0" err="1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une</a:t>
            </a:r>
            <a:r>
              <a:rPr lang="en-US" sz="4400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  pour </a:t>
            </a:r>
            <a:r>
              <a:rPr lang="en-US" sz="4400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gôuter</a:t>
            </a:r>
            <a:r>
              <a:rPr lang="en-US" sz="440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,</a:t>
            </a:r>
            <a:r>
              <a:rPr lang="en-US" sz="4400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(x2)</a:t>
            </a:r>
          </a:p>
          <a:p>
            <a:pPr algn="l" fontAlgn="auto">
              <a:lnSpc>
                <a:spcPct val="150000"/>
              </a:lnSpc>
              <a:spcAft>
                <a:spcPts val="0"/>
              </a:spcAft>
            </a:pPr>
            <a:r>
              <a:rPr lang="en-US" sz="4400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Deux</a:t>
            </a:r>
            <a:r>
              <a:rPr lang="en-US" sz="440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     pour </a:t>
            </a:r>
            <a:r>
              <a:rPr lang="en-US" sz="4400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écouter</a:t>
            </a:r>
            <a:r>
              <a:rPr lang="en-US" sz="440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,</a:t>
            </a:r>
            <a:endParaRPr lang="en-US" sz="4400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  <a:p>
            <a:pPr algn="l" fontAlgn="auto">
              <a:lnSpc>
                <a:spcPct val="150000"/>
              </a:lnSpc>
              <a:spcAft>
                <a:spcPts val="0"/>
              </a:spcAft>
            </a:pPr>
            <a:r>
              <a:rPr lang="en-US" sz="440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Un        pour </a:t>
            </a:r>
            <a:r>
              <a:rPr lang="en-US" sz="4400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humer</a:t>
            </a:r>
            <a:r>
              <a:rPr lang="en-US" sz="440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, </a:t>
            </a:r>
            <a:r>
              <a:rPr lang="en-US" sz="4400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(x2)</a:t>
            </a:r>
          </a:p>
          <a:p>
            <a:pPr algn="l" fontAlgn="auto">
              <a:lnSpc>
                <a:spcPct val="150000"/>
              </a:lnSpc>
              <a:spcAft>
                <a:spcPts val="0"/>
              </a:spcAft>
            </a:pPr>
            <a:r>
              <a:rPr lang="en-US" sz="440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Et </a:t>
            </a:r>
            <a:r>
              <a:rPr lang="en-US" sz="4400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deux</a:t>
            </a:r>
            <a:r>
              <a:rPr lang="en-US" sz="440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           (x3) pour toucher.</a:t>
            </a:r>
            <a:r>
              <a:rPr lang="en-US" sz="4400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(x2</a:t>
            </a:r>
            <a:r>
              <a:rPr lang="en-US" sz="440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) </a:t>
            </a:r>
            <a:endParaRPr lang="en-US" sz="4400" b="1" dirty="0">
              <a:solidFill>
                <a:srgbClr val="0070C0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pe02844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269" y="3648648"/>
            <a:ext cx="7667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ey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232" y="725574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ey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307" y="725574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earsb_sma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650" y="2645754"/>
            <a:ext cx="1011238" cy="91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tongue_small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369" y="1649499"/>
            <a:ext cx="7239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031" y="4381959"/>
            <a:ext cx="875072" cy="9216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17339" y="4381959"/>
            <a:ext cx="973635" cy="921618"/>
          </a:xfrm>
          <a:prstGeom prst="rect">
            <a:avLst/>
          </a:prstGeom>
        </p:spPr>
      </p:pic>
      <p:pic>
        <p:nvPicPr>
          <p:cNvPr id="10" name="Deux_yeux_chans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060267" y="2201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3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107950"/>
            <a:ext cx="4654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581025" y="0"/>
            <a:ext cx="7799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Arial" panose="020B0604020202020204" pitchFamily="34" charset="0"/>
              </a:rPr>
              <a:t>Le corps</a:t>
            </a:r>
          </a:p>
        </p:txBody>
      </p:sp>
      <p:sp>
        <p:nvSpPr>
          <p:cNvPr id="6" name="Rectangle 5"/>
          <p:cNvSpPr/>
          <p:nvPr/>
        </p:nvSpPr>
        <p:spPr>
          <a:xfrm>
            <a:off x="925513" y="882650"/>
            <a:ext cx="2193925" cy="5048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3119438" y="1135063"/>
            <a:ext cx="646112" cy="1238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402263" y="2163763"/>
            <a:ext cx="2193925" cy="5064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830763" y="2416175"/>
            <a:ext cx="571500" cy="1762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226175" y="2776538"/>
            <a:ext cx="2193925" cy="5064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 flipV="1">
            <a:off x="5316538" y="2982913"/>
            <a:ext cx="909637" cy="476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50888" y="2776538"/>
            <a:ext cx="2195512" cy="5064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946400" y="3030538"/>
            <a:ext cx="495300" cy="3365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39763" y="3460750"/>
            <a:ext cx="2195512" cy="5064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836863" y="3713163"/>
            <a:ext cx="43497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326188" y="3460750"/>
            <a:ext cx="2193925" cy="5064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23" name="Straight Arrow Connector 22"/>
          <p:cNvCxnSpPr>
            <a:stCxn id="22" idx="1"/>
          </p:cNvCxnSpPr>
          <p:nvPr/>
        </p:nvCxnSpPr>
        <p:spPr>
          <a:xfrm flipH="1" flipV="1">
            <a:off x="5770563" y="3419475"/>
            <a:ext cx="555625" cy="2936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95325" y="4167188"/>
            <a:ext cx="2193925" cy="5048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879725" y="3819525"/>
            <a:ext cx="147955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326188" y="4403725"/>
            <a:ext cx="2193925" cy="5048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959350" y="4695825"/>
            <a:ext cx="1366838" cy="6207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023938" y="5000625"/>
            <a:ext cx="2195512" cy="5064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205163" y="5253038"/>
            <a:ext cx="820737" cy="254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326188" y="5635625"/>
            <a:ext cx="2193925" cy="5048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5518150" y="5911850"/>
            <a:ext cx="793750" cy="1317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228600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4638675"/>
            <a:ext cx="17081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2328863"/>
            <a:ext cx="1831975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312988"/>
            <a:ext cx="1789113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0" y="52388"/>
            <a:ext cx="1820863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328863"/>
            <a:ext cx="1847850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104775"/>
            <a:ext cx="18319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75" y="4633913"/>
            <a:ext cx="1760538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4633913"/>
            <a:ext cx="1712912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52388"/>
            <a:ext cx="185261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22275" y="1841500"/>
            <a:ext cx="238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la tête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462338" y="1841500"/>
            <a:ext cx="238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les </a:t>
            </a:r>
            <a:r>
              <a:rPr lang="en-GB" altLang="en-US" sz="2400" b="1" dirty="0" err="1">
                <a:solidFill>
                  <a:srgbClr val="00B050"/>
                </a:solidFill>
                <a:latin typeface="Arial" panose="020B0604020202020204" pitchFamily="34" charset="0"/>
              </a:rPr>
              <a:t>épaules</a:t>
            </a:r>
            <a:endParaRPr lang="en-GB" altLang="en-US" sz="24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451600" y="1841500"/>
            <a:ext cx="238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70C0"/>
                </a:solidFill>
                <a:latin typeface="Arial" panose="020B0604020202020204" pitchFamily="34" charset="0"/>
              </a:rPr>
              <a:t>le bras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22275" y="4162425"/>
            <a:ext cx="238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70C0"/>
                </a:solidFill>
                <a:latin typeface="Arial" panose="020B0604020202020204" pitchFamily="34" charset="0"/>
              </a:rPr>
              <a:t>le coude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379788" y="4094163"/>
            <a:ext cx="2387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la main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337300" y="4095750"/>
            <a:ext cx="2389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70C0"/>
                </a:solidFill>
                <a:latin typeface="Arial" panose="020B0604020202020204" pitchFamily="34" charset="0"/>
              </a:rPr>
              <a:t>le doigt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69888" y="6350000"/>
            <a:ext cx="2389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la jambe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368675" y="6324600"/>
            <a:ext cx="2389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70C0"/>
                </a:solidFill>
                <a:latin typeface="Arial" panose="020B0604020202020204" pitchFamily="34" charset="0"/>
              </a:rPr>
              <a:t>le genou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402388" y="6337300"/>
            <a:ext cx="238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70C0"/>
                </a:solidFill>
                <a:latin typeface="Arial" panose="020B0604020202020204" pitchFamily="34" charset="0"/>
              </a:rPr>
              <a:t>le pied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1_la_te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1_les_epaul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1_le_bra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1_le_cou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21_la_m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21_le_doig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21_la_jamb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21_le_gen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21_le_p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0" descr="pe02844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7" y="3200887"/>
            <a:ext cx="18002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7" descr="hm00295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996950"/>
            <a:ext cx="25273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AutoShape 4" descr="Image result for eyes clip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14342" name="Picture 10" descr="Blue Eyes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844550"/>
            <a:ext cx="34671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2687" y="2908453"/>
            <a:ext cx="3440521" cy="2289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err="1" smtClean="0"/>
              <a:t>Touchez</a:t>
            </a:r>
            <a:r>
              <a:rPr lang="en-GB" altLang="en-US" dirty="0" smtClean="0"/>
              <a:t>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1_touche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86973" y="518930"/>
            <a:ext cx="7261636" cy="603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tête</a:t>
            </a:r>
            <a:r>
              <a:rPr kumimoji="0" lang="en-GB" sz="3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5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épaules</a:t>
            </a:r>
            <a:r>
              <a:rPr kumimoji="0" lang="en-GB" sz="3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5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genoux</a:t>
            </a:r>
            <a:r>
              <a:rPr kumimoji="0" lang="en-GB" sz="3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5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pieds</a:t>
            </a:r>
            <a:endParaRPr kumimoji="0" lang="en-GB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genoux</a:t>
            </a:r>
            <a:r>
              <a:rPr kumimoji="0" lang="en-GB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pieds</a:t>
            </a:r>
            <a:endParaRPr kumimoji="0" lang="en-GB" sz="3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</a:endParaRPr>
          </a:p>
          <a:p>
            <a:pPr lvl="0"/>
            <a:r>
              <a:rPr lang="en-GB" sz="35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tête </a:t>
            </a:r>
            <a:r>
              <a:rPr lang="en-GB" sz="35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épaules</a:t>
            </a:r>
            <a:r>
              <a:rPr lang="en-GB" sz="35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5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genoux</a:t>
            </a:r>
            <a:r>
              <a:rPr lang="en-GB" sz="35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5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pieds</a:t>
            </a:r>
            <a:endParaRPr lang="en-GB" sz="600" dirty="0">
              <a:latin typeface="Tw Cen MT" panose="020B0602020104020603" pitchFamily="34" charset="0"/>
            </a:endParaRPr>
          </a:p>
          <a:p>
            <a:pPr lvl="0"/>
            <a:r>
              <a:rPr lang="en-GB" sz="35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genoux</a:t>
            </a:r>
            <a:r>
              <a:rPr lang="en-GB" sz="35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500" dirty="0" err="1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pieds</a:t>
            </a:r>
            <a:endParaRPr lang="en-GB" sz="3500" dirty="0" smtClean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GB" sz="3500" dirty="0" smtClean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GB" sz="600" dirty="0">
              <a:latin typeface="Tw Cen MT" panose="020B06020201040206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kumimoji="0" lang="en-GB" sz="3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yeux</a:t>
            </a:r>
            <a:r>
              <a:rPr kumimoji="0" lang="en-GB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les </a:t>
            </a:r>
            <a:r>
              <a:rPr kumimoji="0" lang="en-GB" sz="3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oreilles</a:t>
            </a:r>
            <a:r>
              <a:rPr kumimoji="0" lang="en-GB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bouche et le </a:t>
            </a:r>
            <a:r>
              <a:rPr kumimoji="0" lang="en-GB" sz="3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nez</a:t>
            </a:r>
            <a:endParaRPr kumimoji="0" lang="en-GB" sz="3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</a:endParaRPr>
          </a:p>
          <a:p>
            <a:pPr lvl="0"/>
            <a:r>
              <a:rPr lang="en-GB" sz="35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tête </a:t>
            </a:r>
            <a:r>
              <a:rPr lang="en-GB" sz="35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épaules</a:t>
            </a:r>
            <a:r>
              <a:rPr lang="en-GB" sz="35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5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genoux</a:t>
            </a:r>
            <a:r>
              <a:rPr lang="en-GB" sz="35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5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pieds</a:t>
            </a:r>
            <a:endParaRPr lang="en-GB" sz="600" dirty="0">
              <a:latin typeface="Tw Cen MT" panose="020B0602020104020603" pitchFamily="34" charset="0"/>
            </a:endParaRPr>
          </a:p>
          <a:p>
            <a:pPr lvl="0"/>
            <a:r>
              <a:rPr lang="en-GB" sz="35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genoux</a:t>
            </a:r>
            <a:r>
              <a:rPr lang="en-GB" sz="35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5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pieds</a:t>
            </a:r>
            <a:endParaRPr lang="en-GB" sz="600" dirty="0">
              <a:latin typeface="Tw Cen MT" panose="020B06020201040206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31" y="290729"/>
            <a:ext cx="2738957" cy="270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1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268288"/>
            <a:ext cx="11334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277813"/>
            <a:ext cx="13239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439738"/>
            <a:ext cx="11144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423863"/>
            <a:ext cx="1381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423863"/>
            <a:ext cx="1381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984375"/>
            <a:ext cx="11334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984375"/>
            <a:ext cx="13239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2146300"/>
            <a:ext cx="11144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13" y="2260600"/>
            <a:ext cx="1381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2146300"/>
            <a:ext cx="1381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5224463"/>
            <a:ext cx="11334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5224463"/>
            <a:ext cx="13239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5386388"/>
            <a:ext cx="11144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13" y="5500688"/>
            <a:ext cx="1381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386388"/>
            <a:ext cx="1381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20" descr="pe02844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88" y="3762375"/>
            <a:ext cx="823912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27" descr="hm00295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4014788"/>
            <a:ext cx="1157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10" descr="Blue Eyes Clip 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4151313"/>
            <a:ext cx="15875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8043" y="3737893"/>
            <a:ext cx="1803240" cy="1200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475" y="527050"/>
            <a:ext cx="80137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5130800" y="809625"/>
            <a:ext cx="3668713" cy="2689225"/>
          </a:xfrm>
          <a:prstGeom prst="wedgeRoundRectCallout">
            <a:avLst>
              <a:gd name="adj1" fmla="val -79777"/>
              <a:gd name="adj2" fmla="val 34500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Simon </a:t>
            </a:r>
            <a:r>
              <a:rPr lang="en-GB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</a:t>
            </a: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30800" y="1603375"/>
            <a:ext cx="3463925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Touchez</a:t>
            </a:r>
            <a:r>
              <a:rPr lang="en-GB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les </a:t>
            </a:r>
            <a:r>
              <a:rPr lang="en-GB" sz="4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pieds</a:t>
            </a:r>
            <a:r>
              <a:rPr lang="en-GB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</TotalTime>
  <Words>277</Words>
  <Application>Microsoft Office PowerPoint</Application>
  <PresentationFormat>On-screen Show (4:3)</PresentationFormat>
  <Paragraphs>89</Paragraphs>
  <Slides>11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Tw Cen MT</vt:lpstr>
      <vt:lpstr>Wingdings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55WD</dc:creator>
  <cp:lastModifiedBy>Study</cp:lastModifiedBy>
  <cp:revision>35</cp:revision>
  <dcterms:created xsi:type="dcterms:W3CDTF">2014-08-13T07:50:45Z</dcterms:created>
  <dcterms:modified xsi:type="dcterms:W3CDTF">2019-02-22T14:42:54Z</dcterms:modified>
</cp:coreProperties>
</file>