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6" r:id="rId3"/>
    <p:sldId id="279" r:id="rId4"/>
    <p:sldId id="262" r:id="rId5"/>
    <p:sldId id="265" r:id="rId6"/>
    <p:sldId id="278" r:id="rId7"/>
    <p:sldId id="273" r:id="rId8"/>
    <p:sldId id="280" r:id="rId9"/>
    <p:sldId id="269" r:id="rId10"/>
    <p:sldId id="266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51392" autoAdjust="0"/>
  </p:normalViewPr>
  <p:slideViewPr>
    <p:cSldViewPr snapToGrid="0">
      <p:cViewPr varScale="1">
        <p:scale>
          <a:sx n="56" d="100"/>
          <a:sy n="56" d="100"/>
        </p:scale>
        <p:origin x="31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3A259F-FB40-4057-994D-1C60CB6EDACB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730F99-69EA-43AD-AB66-862977055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434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54063"/>
            <a:ext cx="5026025" cy="3770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917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time</a:t>
            </a:r>
            <a:r>
              <a:rPr lang="en-GB" baseline="0" dirty="0" smtClean="0"/>
              <a:t> key words are replaced by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E648-3806-4599-92C2-260294ED81BD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Just a slide to model what pupils will be learning in this lesson.</a:t>
            </a:r>
            <a:br>
              <a:rPr lang="en-GB" altLang="en-US" dirty="0" smtClean="0"/>
            </a:br>
            <a:r>
              <a:rPr lang="en-GB" altLang="en-US" dirty="0" smtClean="0"/>
              <a:t>Teacher can gesture at the whole body and say ‘le corps’</a:t>
            </a:r>
            <a:br>
              <a:rPr lang="en-GB" altLang="en-US" dirty="0" smtClean="0"/>
            </a:br>
            <a:r>
              <a:rPr lang="en-GB" altLang="en-US" dirty="0" smtClean="0"/>
              <a:t>and then reinforce ‘les parties du corps’ by pointing at the empty boxes and the different arrows pointing to different body parts.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830FA6-A8F5-4179-9A60-C729AC5F1719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2EC771-A5B7-4B3F-86FE-E950076B52BD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the tune of Heads</a:t>
            </a:r>
            <a:r>
              <a:rPr lang="en-GB" baseline="0" dirty="0" smtClean="0"/>
              <a:t> Shoulders Knees and Toes</a:t>
            </a:r>
          </a:p>
          <a:p>
            <a:r>
              <a:rPr lang="en-GB" baseline="0" dirty="0" smtClean="0"/>
              <a:t>Next slide has only the picture prompts</a:t>
            </a:r>
          </a:p>
          <a:p>
            <a:endParaRPr lang="en-GB" baseline="0" dirty="0" smtClean="0"/>
          </a:p>
          <a:p>
            <a:r>
              <a:rPr lang="en-GB" dirty="0" smtClean="0"/>
              <a:t>https://www.youtube.com/watch?time_continue=16&amp;v=vRrN8FwBLXo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3F15-618E-48B6-BD54-E252FF5ECF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Sing from just the pictures, doing the gestures too.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0F54C-33CD-4C2B-81E6-B9D53651D08E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Introduce a game of Simon says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At the moment, just use </a:t>
            </a:r>
            <a:r>
              <a:rPr lang="en-GB" altLang="en-US" dirty="0" smtClean="0"/>
              <a:t>‘</a:t>
            </a:r>
            <a:r>
              <a:rPr lang="en-GB" altLang="en-US" dirty="0" err="1" smtClean="0"/>
              <a:t>Touchez</a:t>
            </a:r>
            <a:r>
              <a:rPr lang="en-GB" altLang="en-US" dirty="0" smtClean="0"/>
              <a:t> les </a:t>
            </a:r>
            <a:r>
              <a:rPr lang="en-GB" altLang="en-US" dirty="0" err="1" smtClean="0"/>
              <a:t>pieds</a:t>
            </a:r>
            <a:r>
              <a:rPr lang="en-GB" altLang="en-US" dirty="0" smtClean="0"/>
              <a:t> etc..’ </a:t>
            </a:r>
            <a:r>
              <a:rPr lang="en-GB" altLang="en-US" dirty="0" smtClean="0"/>
              <a:t>with the different parts of the </a:t>
            </a:r>
            <a:r>
              <a:rPr lang="en-GB" altLang="en-US" dirty="0" err="1" smtClean="0"/>
              <a:t>boday</a:t>
            </a:r>
            <a:r>
              <a:rPr lang="en-GB" altLang="en-US" dirty="0" smtClean="0"/>
              <a:t>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424D57-14BA-4DE3-95A4-28D679E4B19F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9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6B0CC-5172-46B5-8596-DFD5FD50D557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27075"/>
            <a:ext cx="4843462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4636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Pupils have this in their work books and can write in the words at the end of the lesson.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Ask pupils to name the parts of the body. The words do not come up – the coloured numbers give the gender clue.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1 = la tête</a:t>
            </a:r>
            <a:br>
              <a:rPr lang="en-GB" altLang="en-US" dirty="0" smtClean="0"/>
            </a:br>
            <a:r>
              <a:rPr lang="en-GB" altLang="en-US" dirty="0" smtClean="0"/>
              <a:t>2 = les </a:t>
            </a:r>
            <a:r>
              <a:rPr lang="en-GB" altLang="en-US" dirty="0" err="1" smtClean="0"/>
              <a:t>épaules</a:t>
            </a:r>
            <a:r>
              <a:rPr lang="en-GB" altLang="en-US" baseline="0" dirty="0" smtClean="0"/>
              <a:t> (f)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= le bras</a:t>
            </a:r>
            <a:br>
              <a:rPr lang="en-GB" altLang="en-US" dirty="0" smtClean="0"/>
            </a:br>
            <a:r>
              <a:rPr lang="en-GB" altLang="en-US" dirty="0" smtClean="0"/>
              <a:t>4 = le </a:t>
            </a:r>
            <a:r>
              <a:rPr lang="en-GB" altLang="en-US" dirty="0" err="1" smtClean="0"/>
              <a:t>coude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5 = la main</a:t>
            </a:r>
            <a:br>
              <a:rPr lang="en-GB" altLang="en-US" dirty="0" smtClean="0"/>
            </a:br>
            <a:r>
              <a:rPr lang="en-GB" altLang="en-US" dirty="0" smtClean="0"/>
              <a:t>6 = le </a:t>
            </a:r>
            <a:r>
              <a:rPr lang="en-GB" altLang="en-US" dirty="0" err="1" smtClean="0"/>
              <a:t>doigt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7 = la </a:t>
            </a:r>
            <a:r>
              <a:rPr lang="en-GB" altLang="en-US" dirty="0" err="1" smtClean="0"/>
              <a:t>jambe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8 = le </a:t>
            </a:r>
            <a:r>
              <a:rPr lang="en-GB" altLang="en-US" dirty="0" err="1" smtClean="0"/>
              <a:t>genou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9 = </a:t>
            </a:r>
            <a:r>
              <a:rPr lang="en-GB" altLang="en-US" dirty="0" err="1" smtClean="0"/>
              <a:t>l’estomac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10 = le pied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CD400C-AE6E-4206-A474-669D47DE2EE5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4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904-C418-461F-A5F4-D418816A8E5F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0F28-BAF4-471F-9943-3DC2D14110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7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B304-7677-45CA-A8C4-1B5EBEEF25BC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E34A-E1DB-4869-9EBA-DA13D4C33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8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363F-CD60-48D9-9E28-20B06093D273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9B82-5355-47C3-872F-CA8652533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22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3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1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58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9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F571-45F7-4A99-80FE-D0C521D452EF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F306-CDE2-4BC8-9017-F83685E45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759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9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2754-C284-4A67-B44D-4FDCE7AAE9E8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B851-6257-4938-823C-6B85A4261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66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D74F-1D44-453B-A649-3D1B5E775DEA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17DC-9712-44C6-A462-7894296F6E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0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AA4-C488-42FB-BEB0-9D9729AE78D4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B3C5-81BB-4529-B641-06BB4E9598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93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33CF-285B-4426-AE29-2EEC70EABFD4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FE33-98D1-4CD6-BF63-7DF464C0D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75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226E-C12A-40A5-B8D6-FF04A75D5953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0084-8822-4340-8C4F-C5769089B3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212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F2A0-48C6-4031-B9B0-5A4FE9F5C81E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C136-374E-4206-AE7E-2A4C602F12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37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BA35-D456-4D0E-B8B2-3FA547AFB6E9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39F8-4437-461D-A2E0-017C1B8FA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AF67C-FBA8-420F-B774-37665AA06E9C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DFE244-BA6B-4C78-BF25-F5DE0FB406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30/10/2018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56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2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535218" y="368233"/>
            <a:ext cx="8289293" cy="60939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dirty="0">
                <a:latin typeface="Tw Cen MT" panose="020B0602020104020603" pitchFamily="34" charset="0"/>
              </a:rPr>
              <a:t>1. Comment t’appelles-tu?</a:t>
            </a:r>
            <a:endParaRPr lang="en-US" altLang="en-US" sz="26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</a:rPr>
              <a:t>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dirty="0">
                <a:latin typeface="Tw Cen MT" panose="020B0602020104020603" pitchFamily="34" charset="0"/>
              </a:rPr>
              <a:t>2. Ça va ?</a:t>
            </a:r>
            <a:endParaRPr lang="en-US" altLang="en-US" sz="26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w Cen MT" panose="020B0602020104020603" pitchFamily="34" charset="0"/>
                <a:sym typeface="Wingdings" panose="05000000000000000000" pitchFamily="2" charset="2"/>
              </a:rPr>
              <a:t>………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i="1" dirty="0">
                <a:latin typeface="Tw Cen MT" panose="020B0602020104020603" pitchFamily="34" charset="0"/>
                <a:sym typeface="Wingdings" panose="05000000000000000000" pitchFamily="2" charset="2"/>
              </a:rPr>
              <a:t>3. Quel âge as-tu?</a:t>
            </a:r>
            <a:endParaRPr lang="en-US" altLang="en-US" sz="2600" i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  <a:sym typeface="Wingdings" panose="05000000000000000000" pitchFamily="2" charset="2"/>
              </a:rPr>
              <a:t>J’ai…….ans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i="1" dirty="0">
                <a:latin typeface="Tw Cen MT" panose="020B0602020104020603" pitchFamily="34" charset="0"/>
                <a:sym typeface="Wingdings" panose="05000000000000000000" pitchFamily="2" charset="2"/>
              </a:rPr>
              <a:t>4. Quelle est la date de ton anniversaire?</a:t>
            </a:r>
            <a:endParaRPr lang="en-US" altLang="en-US" sz="2600" i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  <a:sym typeface="Wingdings" panose="05000000000000000000" pitchFamily="2" charset="2"/>
              </a:rPr>
              <a:t>Mon anniversaire c’est le……..,………..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b="1" i="1" dirty="0">
                <a:latin typeface="Tw Cen MT" panose="020B0602020104020603" pitchFamily="34" charset="0"/>
                <a:sym typeface="Wingdings" panose="05000000000000000000" pitchFamily="2" charset="2"/>
              </a:rPr>
              <a:t>5. Où habites-tu?</a:t>
            </a:r>
            <a:endParaRPr lang="en-US" altLang="en-US" sz="2600" i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600" i="1" dirty="0">
                <a:latin typeface="Tw Cen MT" panose="020B0602020104020603" pitchFamily="34" charset="0"/>
                <a:sym typeface="Wingdings" panose="05000000000000000000" pitchFamily="2" charset="2"/>
              </a:rPr>
              <a:t>J’habite à…………………..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latin typeface="Tw Cen MT" panose="020B0602020104020603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569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la    t___ t 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les  __p ___ ___ l ___ 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b r ___ 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c ___ ___d 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la   m ___ ___n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d ___ ___</a:t>
            </a:r>
            <a:r>
              <a:rPr lang="en-GB" altLang="en-US" dirty="0" err="1" smtClean="0">
                <a:latin typeface="Arial" panose="020B0604020202020204" pitchFamily="34" charset="0"/>
              </a:rPr>
              <a:t>gt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la  j ___ </a:t>
            </a:r>
            <a:r>
              <a:rPr lang="en-GB" altLang="en-US" dirty="0" err="1" smtClean="0">
                <a:latin typeface="Arial" panose="020B0604020202020204" pitchFamily="34" charset="0"/>
              </a:rPr>
              <a:t>mb</a:t>
            </a:r>
            <a:r>
              <a:rPr lang="en-GB" altLang="en-US" dirty="0" smtClean="0">
                <a:latin typeface="Arial" panose="020B0604020202020204" pitchFamily="34" charset="0"/>
              </a:rPr>
              <a:t>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g ___ n ___  ___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le   p ___  ___ 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</a:rPr>
              <a:t> l’  ___ s t ___ m ___ c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07950"/>
            <a:ext cx="465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81025" y="0"/>
            <a:ext cx="779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le corps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513" y="882650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19438" y="1135063"/>
            <a:ext cx="646112" cy="123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2263" y="2163763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0763" y="2416175"/>
            <a:ext cx="571500" cy="17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6175" y="2776538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316538" y="2982913"/>
            <a:ext cx="909637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0888" y="2776538"/>
            <a:ext cx="2195512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6400" y="3030538"/>
            <a:ext cx="495300" cy="33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763" y="3460750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863" y="3713163"/>
            <a:ext cx="4349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6188" y="3460750"/>
            <a:ext cx="2193925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5770563" y="3419475"/>
            <a:ext cx="555625" cy="29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5325" y="4167188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9725" y="3819525"/>
            <a:ext cx="147955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26188" y="44037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59350" y="4695825"/>
            <a:ext cx="1366838" cy="620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23938" y="5000625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5163" y="5253038"/>
            <a:ext cx="820737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6188" y="56356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518150" y="5911850"/>
            <a:ext cx="793750" cy="13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0267" y="829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regarder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b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gôuter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écouter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endParaRPr lang="en-US" sz="44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humer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(x3) pour toucher.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(x2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) </a:t>
            </a:r>
            <a:endParaRPr lang="en-US" sz="4400" b="1" dirty="0">
              <a:solidFill>
                <a:srgbClr val="0070C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pe0284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9" y="3648648"/>
            <a:ext cx="7667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32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arsb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50" y="2645754"/>
            <a:ext cx="1011238" cy="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ongue_smal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9" y="1649499"/>
            <a:ext cx="723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31" y="4381959"/>
            <a:ext cx="875072" cy="92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7339" y="4381959"/>
            <a:ext cx="973635" cy="921618"/>
          </a:xfrm>
          <a:prstGeom prst="rect">
            <a:avLst/>
          </a:prstGeom>
        </p:spPr>
      </p:pic>
      <p:pic>
        <p:nvPicPr>
          <p:cNvPr id="10" name="Deux_yeux_chan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60267" y="22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07950"/>
            <a:ext cx="465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81025" y="0"/>
            <a:ext cx="779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Le corps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513" y="882650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19438" y="1135063"/>
            <a:ext cx="646112" cy="123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2263" y="2163763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0763" y="2416175"/>
            <a:ext cx="571500" cy="17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6175" y="2776538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316538" y="2982913"/>
            <a:ext cx="909637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0888" y="2776538"/>
            <a:ext cx="2195512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6400" y="3030538"/>
            <a:ext cx="495300" cy="33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763" y="3460750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863" y="3713163"/>
            <a:ext cx="4349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6188" y="3460750"/>
            <a:ext cx="2193925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5770563" y="3419475"/>
            <a:ext cx="555625" cy="29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5325" y="4167188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9725" y="3819525"/>
            <a:ext cx="147955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26188" y="44037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59350" y="4695825"/>
            <a:ext cx="1366838" cy="620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23938" y="5000625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5163" y="5253038"/>
            <a:ext cx="820737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6188" y="56356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518150" y="5911850"/>
            <a:ext cx="793750" cy="13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38675"/>
            <a:ext cx="1708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28863"/>
            <a:ext cx="18319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12988"/>
            <a:ext cx="17891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2388"/>
            <a:ext cx="18208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28863"/>
            <a:ext cx="18478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04775"/>
            <a:ext cx="1831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633913"/>
            <a:ext cx="17605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633913"/>
            <a:ext cx="17129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238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2275" y="18415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la tête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62338" y="18415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les </a:t>
            </a:r>
            <a:r>
              <a:rPr lang="en-GB" altLang="en-US"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épaules</a:t>
            </a:r>
            <a:endParaRPr lang="en-GB" altLang="en-US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51600" y="18415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bras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2275" y="4162425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coude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79788" y="4094163"/>
            <a:ext cx="238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la main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37300" y="4095750"/>
            <a:ext cx="238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doigt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9888" y="6350000"/>
            <a:ext cx="238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la jambe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68675" y="6324600"/>
            <a:ext cx="238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genou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02388" y="6337300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le pied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pe0284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200887"/>
            <a:ext cx="180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7" descr="hm0029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996950"/>
            <a:ext cx="25273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4" descr="Image result for eyes clip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4342" name="Picture 10" descr="Blue Eye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844550"/>
            <a:ext cx="34671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687" y="2908453"/>
            <a:ext cx="3440521" cy="228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Touchez……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6973" y="518930"/>
            <a:ext cx="7261636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r>
              <a:rPr kumimoji="0" lang="en-GB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épaules</a:t>
            </a:r>
            <a:r>
              <a:rPr kumimoji="0" lang="en-GB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kumimoji="0" lang="en-GB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lvl="0"/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épaules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600" dirty="0">
              <a:latin typeface="Tw Cen MT" panose="020B0602020104020603" pitchFamily="34" charset="0"/>
            </a:endParaRPr>
          </a:p>
          <a:p>
            <a:pPr lvl="0"/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35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35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6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yeux</a:t>
            </a: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les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oreilles</a:t>
            </a:r>
            <a:r>
              <a:rPr kumimoji="0" lang="en-GB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bouche et le </a:t>
            </a:r>
            <a:r>
              <a:rPr kumimoji="0" lang="en-GB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</a:t>
            </a: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lvl="0"/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épaules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600" dirty="0">
              <a:latin typeface="Tw Cen MT" panose="020B0602020104020603" pitchFamily="34" charset="0"/>
            </a:endParaRPr>
          </a:p>
          <a:p>
            <a:pPr lvl="0"/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genoux</a:t>
            </a:r>
            <a:r>
              <a:rPr lang="en-GB" sz="35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5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pieds</a:t>
            </a:r>
            <a:endParaRPr lang="en-GB" sz="6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31" y="290729"/>
            <a:ext cx="2738957" cy="27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68288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77813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39738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23863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23863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984375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84375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146300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2260600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2146300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224463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224463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386388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500688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386388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0" descr="pe0284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762375"/>
            <a:ext cx="8239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7" descr="hm00295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0147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0" descr="Blue Eye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51313"/>
            <a:ext cx="15875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043" y="3737893"/>
            <a:ext cx="180324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" y="527050"/>
            <a:ext cx="801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130800" y="809625"/>
            <a:ext cx="3668713" cy="2689225"/>
          </a:xfrm>
          <a:prstGeom prst="wedgeRoundRectCallout">
            <a:avLst>
              <a:gd name="adj1" fmla="val -79777"/>
              <a:gd name="adj2" fmla="val 34500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0800" y="1603375"/>
            <a:ext cx="34639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Touchez</a:t>
            </a: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GB" sz="4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pieds</a:t>
            </a: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277</Words>
  <Application>Microsoft Office PowerPoint</Application>
  <PresentationFormat>On-screen Show (4:3)</PresentationFormat>
  <Paragraphs>89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33</cp:revision>
  <dcterms:created xsi:type="dcterms:W3CDTF">2014-08-13T07:50:45Z</dcterms:created>
  <dcterms:modified xsi:type="dcterms:W3CDTF">2018-10-30T07:44:52Z</dcterms:modified>
</cp:coreProperties>
</file>