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60" r:id="rId3"/>
    <p:sldId id="261" r:id="rId4"/>
    <p:sldId id="264" r:id="rId5"/>
    <p:sldId id="265" r:id="rId6"/>
    <p:sldId id="263" r:id="rId7"/>
    <p:sldId id="256" r:id="rId8"/>
    <p:sldId id="25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381" autoAdjust="0"/>
  </p:normalViewPr>
  <p:slideViewPr>
    <p:cSldViewPr snapToGrid="0">
      <p:cViewPr varScale="1">
        <p:scale>
          <a:sx n="62" d="100"/>
          <a:sy n="62" d="100"/>
        </p:scale>
        <p:origin x="29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2DC94A6-29D7-4705-9D78-661ACA78D12D}" type="datetimeFigureOut">
              <a:rPr lang="en-GB"/>
              <a:pPr>
                <a:defRPr/>
              </a:pPr>
              <a:t>30/10/2018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E289AB9-3F26-4F8E-96FD-F286B3109650}" type="slidenum">
              <a:rPr lang="en-GB" altLang="en-US"/>
              <a:pPr/>
              <a:t>‹#›</a:t>
            </a:fld>
            <a:endParaRPr lang="en-GB" altLang="en-US"/>
          </a:p>
        </p:txBody>
      </p:sp>
    </p:spTree>
    <p:extLst>
      <p:ext uri="{BB962C8B-B14F-4D97-AF65-F5344CB8AC3E}">
        <p14:creationId xmlns:p14="http://schemas.microsoft.com/office/powerpoint/2010/main" val="1957597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Ask them to guess the artist and say what this drawing is in French (un </a:t>
            </a:r>
            <a:r>
              <a:rPr lang="en-GB" altLang="en-US" dirty="0" err="1" smtClean="0"/>
              <a:t>chien</a:t>
            </a:r>
            <a:r>
              <a:rPr lang="en-GB" altLang="en-US" dirty="0" smtClean="0"/>
              <a:t>).  </a:t>
            </a: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7B52ED2-B724-40CF-B427-68291E03669C}" type="slidenum">
              <a:rPr lang="en-US" altLang="en-US">
                <a:latin typeface="Arial" panose="020B0604020202020204" pitchFamily="34" charset="0"/>
              </a:rPr>
              <a:pPr/>
              <a:t>2</a:t>
            </a:fld>
            <a:endParaRPr lang="en-US" altLang="en-US">
              <a:latin typeface="Arial" panose="020B0604020202020204" pitchFamily="34" charset="0"/>
            </a:endParaRPr>
          </a:p>
        </p:txBody>
      </p:sp>
    </p:spTree>
    <p:extLst>
      <p:ext uri="{BB962C8B-B14F-4D97-AF65-F5344CB8AC3E}">
        <p14:creationId xmlns:p14="http://schemas.microsoft.com/office/powerpoint/2010/main" val="11487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These are Picasso line drawings that students need to label.  They probably won’t be able to do these in French the first time around but can see the answers whole class and then try to recall the words when you take the answers away and leave the first letter only again.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AFA61B-3BE7-486E-8557-0536376649E1}"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7208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This is a self-portrait by Picasso.  </a:t>
            </a:r>
          </a:p>
          <a:p>
            <a:pPr>
              <a:spcBef>
                <a:spcPct val="0"/>
              </a:spcBef>
            </a:pPr>
            <a:r>
              <a:rPr lang="en-GB" altLang="en-US" dirty="0" smtClean="0"/>
              <a:t>Work with the class to describe the face.</a:t>
            </a:r>
            <a:br>
              <a:rPr lang="en-GB" altLang="en-US" dirty="0" smtClean="0"/>
            </a:br>
            <a:endParaRPr lang="en-GB" altLang="en-US" dirty="0" smtClean="0"/>
          </a:p>
          <a:p>
            <a:pPr>
              <a:spcBef>
                <a:spcPct val="0"/>
              </a:spcBef>
            </a:pPr>
            <a:r>
              <a:rPr lang="en-GB" altLang="en-US" dirty="0" smtClean="0"/>
              <a:t>Que </a:t>
            </a:r>
            <a:r>
              <a:rPr lang="en-GB" altLang="en-US" dirty="0" err="1" smtClean="0"/>
              <a:t>vois-tu</a:t>
            </a:r>
            <a:r>
              <a:rPr lang="en-GB" altLang="en-US" dirty="0" smtClean="0"/>
              <a:t>?  What do you see?  </a:t>
            </a:r>
          </a:p>
          <a:p>
            <a:pPr>
              <a:spcBef>
                <a:spcPct val="0"/>
              </a:spcBef>
            </a:pPr>
            <a:r>
              <a:rPr lang="en-GB" altLang="en-US" dirty="0" smtClean="0"/>
              <a:t>Bring up the sentences and ask pupils to choose the correct option.</a:t>
            </a:r>
            <a:br>
              <a:rPr lang="en-GB" altLang="en-US" dirty="0" smtClean="0"/>
            </a:br>
            <a:r>
              <a:rPr lang="en-GB" altLang="en-US" dirty="0" smtClean="0"/>
              <a:t>Je </a:t>
            </a:r>
            <a:r>
              <a:rPr lang="en-GB" altLang="en-US" dirty="0" err="1" smtClean="0"/>
              <a:t>vois</a:t>
            </a:r>
            <a:r>
              <a:rPr lang="en-GB" altLang="en-US" dirty="0" smtClean="0"/>
              <a:t>…</a:t>
            </a:r>
            <a:br>
              <a:rPr lang="en-GB" altLang="en-US" dirty="0" smtClean="0"/>
            </a:br>
            <a:r>
              <a:rPr lang="en-GB" altLang="en-US" dirty="0" smtClean="0"/>
              <a:t>un visage long</a:t>
            </a:r>
            <a:br>
              <a:rPr lang="en-GB" altLang="en-US" dirty="0" smtClean="0"/>
            </a:br>
            <a:r>
              <a:rPr lang="en-GB" altLang="en-US" dirty="0" err="1" smtClean="0"/>
              <a:t>deux</a:t>
            </a:r>
            <a:r>
              <a:rPr lang="en-GB" altLang="en-US" dirty="0" smtClean="0"/>
              <a:t> </a:t>
            </a:r>
            <a:r>
              <a:rPr lang="en-GB" altLang="en-US" dirty="0" err="1" smtClean="0"/>
              <a:t>yeux</a:t>
            </a:r>
            <a:r>
              <a:rPr lang="en-GB" altLang="en-US" dirty="0" smtClean="0"/>
              <a:t> marron</a:t>
            </a:r>
            <a:br>
              <a:rPr lang="en-GB" altLang="en-US" dirty="0" smtClean="0"/>
            </a:br>
            <a:r>
              <a:rPr lang="en-GB" altLang="en-US" dirty="0" smtClean="0"/>
              <a:t>un grand </a:t>
            </a:r>
            <a:r>
              <a:rPr lang="en-GB" altLang="en-US" dirty="0" err="1" smtClean="0"/>
              <a:t>nez</a:t>
            </a:r>
            <a:r>
              <a:rPr lang="en-GB" altLang="en-US" dirty="0" smtClean="0"/>
              <a:t/>
            </a:r>
            <a:br>
              <a:rPr lang="en-GB" altLang="en-US" dirty="0" smtClean="0"/>
            </a:br>
            <a:r>
              <a:rPr lang="en-GB" altLang="en-US" dirty="0" err="1" smtClean="0"/>
              <a:t>une</a:t>
            </a:r>
            <a:r>
              <a:rPr lang="en-GB" altLang="en-US" baseline="0" dirty="0" smtClean="0"/>
              <a:t> petite bouche</a:t>
            </a:r>
            <a:br>
              <a:rPr lang="en-GB" altLang="en-US" baseline="0" dirty="0" smtClean="0"/>
            </a:br>
            <a:r>
              <a:rPr lang="en-GB" altLang="en-US" baseline="0" dirty="0" err="1" smtClean="0"/>
              <a:t>une</a:t>
            </a:r>
            <a:r>
              <a:rPr lang="en-GB" altLang="en-US" baseline="0" dirty="0" smtClean="0"/>
              <a:t> </a:t>
            </a:r>
            <a:r>
              <a:rPr lang="en-GB" altLang="en-US" baseline="0" dirty="0" err="1" smtClean="0"/>
              <a:t>oreille</a:t>
            </a:r>
            <a:r>
              <a:rPr lang="en-GB" altLang="en-US" baseline="0" dirty="0" smtClean="0"/>
              <a:t/>
            </a:r>
            <a:br>
              <a:rPr lang="en-GB" altLang="en-US" baseline="0" dirty="0" smtClean="0"/>
            </a:br>
            <a:r>
              <a:rPr lang="en-GB" altLang="en-US" baseline="0" dirty="0" smtClean="0"/>
              <a:t>les </a:t>
            </a:r>
            <a:r>
              <a:rPr lang="en-GB" altLang="en-US" baseline="0" dirty="0" err="1" smtClean="0"/>
              <a:t>cheveux</a:t>
            </a:r>
            <a:r>
              <a:rPr lang="en-GB" altLang="en-US" baseline="0" dirty="0" smtClean="0"/>
              <a:t> marron</a:t>
            </a:r>
            <a:r>
              <a:rPr lang="en-GB" altLang="en-US" dirty="0" smtClean="0"/>
              <a:t/>
            </a:r>
            <a:br>
              <a:rPr lang="en-GB" altLang="en-US" dirty="0" smtClean="0"/>
            </a:b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B0B6B81-1B40-4483-9494-A87D958CD399}"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65870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Show the pupils these faces and ask them to tell you what they think of them.</a:t>
            </a:r>
            <a:br>
              <a:rPr lang="en-GB" altLang="en-US" smtClean="0"/>
            </a:br>
            <a:r>
              <a:rPr lang="en-GB" altLang="en-US" smtClean="0"/>
              <a:t/>
            </a:r>
            <a:br>
              <a:rPr lang="en-GB" altLang="en-US" smtClean="0"/>
            </a:br>
            <a:r>
              <a:rPr lang="en-GB" altLang="en-US" smtClean="0"/>
              <a:t>Do they look real?  Like in a photo?  What is different about them?</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BAFFFCC-4036-4510-AB03-8162973675F8}" type="slidenum">
              <a:rPr lang="en-GB" altLang="en-US"/>
              <a:pPr/>
              <a:t>5</a:t>
            </a:fld>
            <a:endParaRPr lang="en-GB" altLang="en-US"/>
          </a:p>
        </p:txBody>
      </p:sp>
    </p:spTree>
    <p:extLst>
      <p:ext uri="{BB962C8B-B14F-4D97-AF65-F5344CB8AC3E}">
        <p14:creationId xmlns:p14="http://schemas.microsoft.com/office/powerpoint/2010/main" val="195263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Creative task - t</a:t>
            </a:r>
            <a:r>
              <a:rPr lang="en-US" altLang="en-US" smtClean="0"/>
              <a:t>he students are shown Picasso's painting, </a:t>
            </a:r>
            <a:r>
              <a:rPr lang="en-US" altLang="en-US" b="1" i="1" smtClean="0"/>
              <a:t>The Girl Before the Mirror</a:t>
            </a:r>
            <a:r>
              <a:rPr lang="en-US" altLang="en-US" smtClean="0"/>
              <a:t>. The students are directed to the faces in the painting and to see how Picasso changed the faces from natural looking faces to abstract faces. The teacher then demonstrates how to draw a ‘picasso-style abstract face’ as follows: </a:t>
            </a:r>
          </a:p>
          <a:p>
            <a:pPr>
              <a:spcBef>
                <a:spcPct val="0"/>
              </a:spcBef>
            </a:pPr>
            <a:r>
              <a:rPr lang="en-US" altLang="en-US" smtClean="0"/>
              <a:t>Draw a circle/oval for a face</a:t>
            </a:r>
          </a:p>
          <a:p>
            <a:pPr>
              <a:spcBef>
                <a:spcPct val="0"/>
              </a:spcBef>
            </a:pPr>
            <a:r>
              <a:rPr lang="en-US" altLang="en-US" smtClean="0"/>
              <a:t>Draw a profile down the face.</a:t>
            </a:r>
          </a:p>
          <a:p>
            <a:pPr>
              <a:spcBef>
                <a:spcPct val="0"/>
              </a:spcBef>
            </a:pPr>
            <a:r>
              <a:rPr lang="en-US" altLang="en-US" smtClean="0"/>
              <a:t>Draw the front view of an eye and a side view of an eye. You can place one eye in a different place.</a:t>
            </a:r>
          </a:p>
          <a:p>
            <a:pPr>
              <a:spcBef>
                <a:spcPct val="0"/>
              </a:spcBef>
            </a:pPr>
            <a:r>
              <a:rPr lang="en-US" altLang="en-US" smtClean="0"/>
              <a:t>Draw the mouth.</a:t>
            </a:r>
          </a:p>
          <a:p>
            <a:pPr>
              <a:spcBef>
                <a:spcPct val="0"/>
              </a:spcBef>
            </a:pPr>
            <a:r>
              <a:rPr lang="en-US" altLang="en-US" smtClean="0"/>
              <a:t>Make crazy hairstyles. Draw each hair.</a:t>
            </a:r>
          </a:p>
          <a:p>
            <a:pPr>
              <a:spcBef>
                <a:spcPct val="0"/>
              </a:spcBef>
            </a:pPr>
            <a:r>
              <a:rPr lang="en-US" altLang="en-US" smtClean="0"/>
              <a:t>Outline every single line with a black pastel.</a:t>
            </a:r>
          </a:p>
          <a:p>
            <a:pPr>
              <a:spcBef>
                <a:spcPct val="0"/>
              </a:spcBef>
            </a:pPr>
            <a:r>
              <a:rPr lang="en-US" altLang="en-US" smtClean="0"/>
              <a:t>Color all parts. Color each side a different color.</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5FD3F9-1F71-47E0-AF7E-6F0ED5FEA3D0}" type="slidenum">
              <a:rPr lang="en-US" altLang="en-US">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10512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an alternative way to demonstrate how to draw an abstract face.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60061F9-5549-425D-924D-DAEDB7AD075C}" type="slidenum">
              <a:rPr lang="en-GB" altLang="en-US"/>
              <a:pPr/>
              <a:t>7</a:t>
            </a:fld>
            <a:endParaRPr lang="en-GB" altLang="en-US"/>
          </a:p>
        </p:txBody>
      </p:sp>
    </p:spTree>
    <p:extLst>
      <p:ext uri="{BB962C8B-B14F-4D97-AF65-F5344CB8AC3E}">
        <p14:creationId xmlns:p14="http://schemas.microsoft.com/office/powerpoint/2010/main" val="20293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Encourage pupils to swap their pictures and describe each others’ pictures.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A9EFFD-A5B7-42B2-A00C-C2B246594AC1}" type="slidenum">
              <a:rPr lang="en-GB" altLang="en-US"/>
              <a:pPr/>
              <a:t>8</a:t>
            </a:fld>
            <a:endParaRPr lang="en-GB" altLang="en-US"/>
          </a:p>
        </p:txBody>
      </p:sp>
    </p:spTree>
    <p:extLst>
      <p:ext uri="{BB962C8B-B14F-4D97-AF65-F5344CB8AC3E}">
        <p14:creationId xmlns:p14="http://schemas.microsoft.com/office/powerpoint/2010/main" val="122986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AD2DF1-B54D-4335-B4DC-5F6249C9E98B}" type="datetimeFigureOut">
              <a:rPr lang="en-GB"/>
              <a:pPr>
                <a:defRPr/>
              </a:pPr>
              <a:t>30/10/2018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62F65D-46B2-41CD-9E02-8D4D7D22195A}" type="slidenum">
              <a:rPr lang="en-GB" altLang="en-US"/>
              <a:pPr/>
              <a:t>‹#›</a:t>
            </a:fld>
            <a:endParaRPr lang="en-GB" altLang="en-US"/>
          </a:p>
        </p:txBody>
      </p:sp>
    </p:spTree>
    <p:extLst>
      <p:ext uri="{BB962C8B-B14F-4D97-AF65-F5344CB8AC3E}">
        <p14:creationId xmlns:p14="http://schemas.microsoft.com/office/powerpoint/2010/main" val="360858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9BA55A-FA5F-4739-A6B1-1E3BB2AA733E}" type="datetimeFigureOut">
              <a:rPr lang="en-GB"/>
              <a:pPr>
                <a:defRPr/>
              </a:pPr>
              <a:t>30/10/2018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1B4D439-1600-4721-AF0C-0B31555E56D7}" type="slidenum">
              <a:rPr lang="en-GB" altLang="en-US"/>
              <a:pPr/>
              <a:t>‹#›</a:t>
            </a:fld>
            <a:endParaRPr lang="en-GB" altLang="en-US"/>
          </a:p>
        </p:txBody>
      </p:sp>
    </p:spTree>
    <p:extLst>
      <p:ext uri="{BB962C8B-B14F-4D97-AF65-F5344CB8AC3E}">
        <p14:creationId xmlns:p14="http://schemas.microsoft.com/office/powerpoint/2010/main" val="34733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4540E4-D7E7-41FB-8632-6F0C0FB83334}" type="datetimeFigureOut">
              <a:rPr lang="en-GB"/>
              <a:pPr>
                <a:defRPr/>
              </a:pPr>
              <a:t>30/10/2018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6CB9FA7-B47A-41B3-B424-61A69FFD5A50}" type="slidenum">
              <a:rPr lang="en-GB" altLang="en-US"/>
              <a:pPr/>
              <a:t>‹#›</a:t>
            </a:fld>
            <a:endParaRPr lang="en-GB" altLang="en-US"/>
          </a:p>
        </p:txBody>
      </p:sp>
    </p:spTree>
    <p:extLst>
      <p:ext uri="{BB962C8B-B14F-4D97-AF65-F5344CB8AC3E}">
        <p14:creationId xmlns:p14="http://schemas.microsoft.com/office/powerpoint/2010/main" val="186749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3B1F56-7F86-4704-8065-531681BA9C56}" type="datetimeFigureOut">
              <a:rPr lang="en-GB"/>
              <a:pPr>
                <a:defRPr/>
              </a:pPr>
              <a:t>30/10/2018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84E0000-8E86-4B4E-AAB3-06E13D050047}" type="slidenum">
              <a:rPr lang="en-GB" altLang="en-US"/>
              <a:pPr/>
              <a:t>‹#›</a:t>
            </a:fld>
            <a:endParaRPr lang="en-GB" altLang="en-US"/>
          </a:p>
        </p:txBody>
      </p:sp>
    </p:spTree>
    <p:extLst>
      <p:ext uri="{BB962C8B-B14F-4D97-AF65-F5344CB8AC3E}">
        <p14:creationId xmlns:p14="http://schemas.microsoft.com/office/powerpoint/2010/main" val="390168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70CDE5-4AB1-4311-A99B-587E9F57DE9E}" type="datetimeFigureOut">
              <a:rPr lang="en-GB"/>
              <a:pPr>
                <a:defRPr/>
              </a:pPr>
              <a:t>30/10/2018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F885667-133E-4C34-87DC-33E4F927EC9E}" type="slidenum">
              <a:rPr lang="en-GB" altLang="en-US"/>
              <a:pPr/>
              <a:t>‹#›</a:t>
            </a:fld>
            <a:endParaRPr lang="en-GB" altLang="en-US"/>
          </a:p>
        </p:txBody>
      </p:sp>
    </p:spTree>
    <p:extLst>
      <p:ext uri="{BB962C8B-B14F-4D97-AF65-F5344CB8AC3E}">
        <p14:creationId xmlns:p14="http://schemas.microsoft.com/office/powerpoint/2010/main" val="344751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8F5262B-8EA0-4500-9713-872C2D6CDFE1}" type="datetimeFigureOut">
              <a:rPr lang="en-GB"/>
              <a:pPr>
                <a:defRPr/>
              </a:pPr>
              <a:t>30/10/2018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2183933-6C36-4F9F-AC37-89D79DADCBA6}" type="slidenum">
              <a:rPr lang="en-GB" altLang="en-US"/>
              <a:pPr/>
              <a:t>‹#›</a:t>
            </a:fld>
            <a:endParaRPr lang="en-GB" altLang="en-US"/>
          </a:p>
        </p:txBody>
      </p:sp>
    </p:spTree>
    <p:extLst>
      <p:ext uri="{BB962C8B-B14F-4D97-AF65-F5344CB8AC3E}">
        <p14:creationId xmlns:p14="http://schemas.microsoft.com/office/powerpoint/2010/main" val="11510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463901B-FEEB-4840-822A-98851660EE84}" type="datetimeFigureOut">
              <a:rPr lang="en-GB"/>
              <a:pPr>
                <a:defRPr/>
              </a:pPr>
              <a:t>30/10/2018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2E7D1B0-085F-4D72-902C-A10FC4E1B8AF}" type="slidenum">
              <a:rPr lang="en-GB" altLang="en-US"/>
              <a:pPr/>
              <a:t>‹#›</a:t>
            </a:fld>
            <a:endParaRPr lang="en-GB" altLang="en-US"/>
          </a:p>
        </p:txBody>
      </p:sp>
    </p:spTree>
    <p:extLst>
      <p:ext uri="{BB962C8B-B14F-4D97-AF65-F5344CB8AC3E}">
        <p14:creationId xmlns:p14="http://schemas.microsoft.com/office/powerpoint/2010/main" val="329728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C411369-A702-45A7-9339-11D4DDD7530E}" type="datetimeFigureOut">
              <a:rPr lang="en-GB"/>
              <a:pPr>
                <a:defRPr/>
              </a:pPr>
              <a:t>30/10/2018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6EA3548-9EDD-4840-8DAF-D2CC5DA9064B}" type="slidenum">
              <a:rPr lang="en-GB" altLang="en-US"/>
              <a:pPr/>
              <a:t>‹#›</a:t>
            </a:fld>
            <a:endParaRPr lang="en-GB" altLang="en-US"/>
          </a:p>
        </p:txBody>
      </p:sp>
    </p:spTree>
    <p:extLst>
      <p:ext uri="{BB962C8B-B14F-4D97-AF65-F5344CB8AC3E}">
        <p14:creationId xmlns:p14="http://schemas.microsoft.com/office/powerpoint/2010/main" val="18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05B150-9F40-4DED-BD0F-DE9E3C984259}" type="datetimeFigureOut">
              <a:rPr lang="en-GB"/>
              <a:pPr>
                <a:defRPr/>
              </a:pPr>
              <a:t>30/10/2018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3390D97C-E970-4139-9726-C1A744B19EAA}" type="slidenum">
              <a:rPr lang="en-GB" altLang="en-US"/>
              <a:pPr/>
              <a:t>‹#›</a:t>
            </a:fld>
            <a:endParaRPr lang="en-GB" altLang="en-US"/>
          </a:p>
        </p:txBody>
      </p:sp>
    </p:spTree>
    <p:extLst>
      <p:ext uri="{BB962C8B-B14F-4D97-AF65-F5344CB8AC3E}">
        <p14:creationId xmlns:p14="http://schemas.microsoft.com/office/powerpoint/2010/main" val="126939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39F4B-4914-42D4-89EE-66407F932E79}" type="datetimeFigureOut">
              <a:rPr lang="en-GB"/>
              <a:pPr>
                <a:defRPr/>
              </a:pPr>
              <a:t>30/10/2018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DBA6FC-90B6-4436-B7EC-687789621D16}" type="slidenum">
              <a:rPr lang="en-GB" altLang="en-US"/>
              <a:pPr/>
              <a:t>‹#›</a:t>
            </a:fld>
            <a:endParaRPr lang="en-GB" altLang="en-US"/>
          </a:p>
        </p:txBody>
      </p:sp>
    </p:spTree>
    <p:extLst>
      <p:ext uri="{BB962C8B-B14F-4D97-AF65-F5344CB8AC3E}">
        <p14:creationId xmlns:p14="http://schemas.microsoft.com/office/powerpoint/2010/main" val="295653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7045F-6B3A-4509-B66A-A499DD89D8FD}" type="datetimeFigureOut">
              <a:rPr lang="en-GB"/>
              <a:pPr>
                <a:defRPr/>
              </a:pPr>
              <a:t>30/10/2018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F2E0017-5666-473C-8A61-3D35C9E0B737}" type="slidenum">
              <a:rPr lang="en-GB" altLang="en-US"/>
              <a:pPr/>
              <a:t>‹#›</a:t>
            </a:fld>
            <a:endParaRPr lang="en-GB" altLang="en-US"/>
          </a:p>
        </p:txBody>
      </p:sp>
    </p:spTree>
    <p:extLst>
      <p:ext uri="{BB962C8B-B14F-4D97-AF65-F5344CB8AC3E}">
        <p14:creationId xmlns:p14="http://schemas.microsoft.com/office/powerpoint/2010/main" val="278835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1EC09A4-5AAB-423D-A257-DD94CFDDEFB3}" type="datetimeFigureOut">
              <a:rPr lang="en-GB"/>
              <a:pPr>
                <a:defRPr/>
              </a:pPr>
              <a:t>30/10/2018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E28B60F-5ECE-479F-8A76-70C2955625C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2.bp.blogspot.com/_a8vATy25gyM/S2RnVGvnf0I/AAAAAAAADBI/YPmU1WJajD4/s1600-h/Picasso+Face.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57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714500" y="6072188"/>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P____ P_______  -- 1881 - 1973</a:t>
            </a:r>
            <a:endParaRPr lang="en-US" altLang="en-US" sz="2800">
              <a:latin typeface="Arial" panose="020B0604020202020204" pitchFamily="34" charset="0"/>
            </a:endParaRPr>
          </a:p>
        </p:txBody>
      </p:sp>
      <p:sp>
        <p:nvSpPr>
          <p:cNvPr id="4" name="TextBox 2"/>
          <p:cNvSpPr txBox="1">
            <a:spLocks noChangeArrowheads="1"/>
          </p:cNvSpPr>
          <p:nvPr/>
        </p:nvSpPr>
        <p:spPr bwMode="auto">
          <a:xfrm>
            <a:off x="1714500" y="6119813"/>
            <a:ext cx="57150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Pablo Picasso  -- 1881 - 1973</a:t>
            </a:r>
            <a:endParaRPr lang="en-US" altLang="en-US"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casso_Hund_Dog_2400-018_MT2002_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42938"/>
            <a:ext cx="732155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picassohors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428750"/>
            <a:ext cx="4286251"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icasso_the_cam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214438"/>
            <a:ext cx="333692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bull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3" y="642938"/>
            <a:ext cx="24098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iccasso line drawing face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071938"/>
            <a:ext cx="214312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ablo-Picasso-Dove-of-Peace--Silkscreen-print--756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214313"/>
            <a:ext cx="2286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786438" y="1643063"/>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t_ _ _</a:t>
            </a:r>
            <a:endParaRPr lang="en-US" altLang="en-US" sz="2800">
              <a:latin typeface="Arial" panose="020B0604020202020204" pitchFamily="34" charset="0"/>
            </a:endParaRPr>
          </a:p>
        </p:txBody>
      </p:sp>
      <p:sp>
        <p:nvSpPr>
          <p:cNvPr id="4104" name="TextBox 8"/>
          <p:cNvSpPr txBox="1">
            <a:spLocks noChangeArrowheads="1"/>
          </p:cNvSpPr>
          <p:nvPr/>
        </p:nvSpPr>
        <p:spPr bwMode="auto">
          <a:xfrm>
            <a:off x="5786438" y="2262188"/>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c_ _ _ _ _ _</a:t>
            </a:r>
            <a:endParaRPr lang="en-US" altLang="en-US" sz="2800">
              <a:latin typeface="Arial" panose="020B0604020202020204" pitchFamily="34" charset="0"/>
            </a:endParaRPr>
          </a:p>
        </p:txBody>
      </p:sp>
      <p:sp>
        <p:nvSpPr>
          <p:cNvPr id="4105" name="TextBox 10"/>
          <p:cNvSpPr txBox="1">
            <a:spLocks noChangeArrowheads="1"/>
          </p:cNvSpPr>
          <p:nvPr/>
        </p:nvSpPr>
        <p:spPr bwMode="auto">
          <a:xfrm>
            <a:off x="5786438" y="4333875"/>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c_ _ _ _ _ _</a:t>
            </a:r>
            <a:endParaRPr lang="en-US" altLang="en-US" sz="2800">
              <a:latin typeface="Arial" panose="020B0604020202020204" pitchFamily="34" charset="0"/>
            </a:endParaRPr>
          </a:p>
        </p:txBody>
      </p:sp>
      <p:sp>
        <p:nvSpPr>
          <p:cNvPr id="4106" name="TextBox 11"/>
          <p:cNvSpPr txBox="1">
            <a:spLocks noChangeArrowheads="1"/>
          </p:cNvSpPr>
          <p:nvPr/>
        </p:nvSpPr>
        <p:spPr bwMode="auto">
          <a:xfrm>
            <a:off x="5786438" y="2976563"/>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una p_ _ _ _ _</a:t>
            </a:r>
            <a:endParaRPr lang="en-US" altLang="en-US" sz="2800">
              <a:latin typeface="Arial" panose="020B0604020202020204" pitchFamily="34" charset="0"/>
            </a:endParaRPr>
          </a:p>
        </p:txBody>
      </p:sp>
      <p:sp>
        <p:nvSpPr>
          <p:cNvPr id="4107" name="TextBox 12"/>
          <p:cNvSpPr txBox="1">
            <a:spLocks noChangeArrowheads="1"/>
          </p:cNvSpPr>
          <p:nvPr/>
        </p:nvSpPr>
        <p:spPr bwMode="auto">
          <a:xfrm>
            <a:off x="5786438" y="3643313"/>
            <a:ext cx="29289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una p_ _ _ _ _ _</a:t>
            </a:r>
            <a:endParaRPr lang="en-US" altLang="en-US" sz="2800">
              <a:latin typeface="Arial" panose="020B0604020202020204" pitchFamily="34" charset="0"/>
            </a:endParaRPr>
          </a:p>
        </p:txBody>
      </p:sp>
      <p:sp>
        <p:nvSpPr>
          <p:cNvPr id="14" name="TextBox 13"/>
          <p:cNvSpPr txBox="1">
            <a:spLocks noChangeArrowheads="1"/>
          </p:cNvSpPr>
          <p:nvPr/>
        </p:nvSpPr>
        <p:spPr bwMode="auto">
          <a:xfrm>
            <a:off x="5786438" y="1571625"/>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taureau</a:t>
            </a:r>
            <a:endParaRPr lang="en-US" altLang="en-US" sz="3200">
              <a:latin typeface="Arial" panose="020B0604020202020204" pitchFamily="34" charset="0"/>
            </a:endParaRPr>
          </a:p>
        </p:txBody>
      </p:sp>
      <p:sp>
        <p:nvSpPr>
          <p:cNvPr id="15" name="TextBox 14"/>
          <p:cNvSpPr txBox="1">
            <a:spLocks noChangeArrowheads="1"/>
          </p:cNvSpPr>
          <p:nvPr/>
        </p:nvSpPr>
        <p:spPr bwMode="auto">
          <a:xfrm>
            <a:off x="5786438" y="2273300"/>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chameau</a:t>
            </a:r>
            <a:endParaRPr lang="en-US" altLang="en-US" sz="3200">
              <a:latin typeface="Arial" panose="020B0604020202020204" pitchFamily="34" charset="0"/>
            </a:endParaRPr>
          </a:p>
        </p:txBody>
      </p:sp>
      <p:sp>
        <p:nvSpPr>
          <p:cNvPr id="16" name="TextBox 15"/>
          <p:cNvSpPr txBox="1">
            <a:spLocks noChangeArrowheads="1"/>
          </p:cNvSpPr>
          <p:nvPr/>
        </p:nvSpPr>
        <p:spPr bwMode="auto">
          <a:xfrm>
            <a:off x="5786438" y="2916238"/>
            <a:ext cx="2714625" cy="584200"/>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a:latin typeface="Arial" panose="020B0604020202020204" pitchFamily="34" charset="0"/>
              </a:rPr>
              <a:t>u</a:t>
            </a:r>
            <a:r>
              <a:rPr lang="en-GB" altLang="en-US" sz="3200" dirty="0" err="1" smtClean="0">
                <a:latin typeface="Arial" panose="020B0604020202020204" pitchFamily="34" charset="0"/>
              </a:rPr>
              <a:t>ne</a:t>
            </a:r>
            <a:r>
              <a:rPr lang="en-GB" altLang="en-US" sz="3200" dirty="0" smtClean="0">
                <a:latin typeface="Arial" panose="020B0604020202020204" pitchFamily="34" charset="0"/>
              </a:rPr>
              <a:t> </a:t>
            </a:r>
            <a:r>
              <a:rPr lang="en-GB" altLang="en-US" sz="3200" dirty="0" err="1">
                <a:latin typeface="Arial" panose="020B0604020202020204" pitchFamily="34" charset="0"/>
              </a:rPr>
              <a:t>colombe</a:t>
            </a:r>
            <a:endParaRPr lang="en-US" altLang="en-US" sz="3200" dirty="0">
              <a:latin typeface="Arial" panose="020B0604020202020204" pitchFamily="34" charset="0"/>
            </a:endParaRPr>
          </a:p>
        </p:txBody>
      </p:sp>
      <p:sp>
        <p:nvSpPr>
          <p:cNvPr id="17" name="TextBox 16"/>
          <p:cNvSpPr txBox="1">
            <a:spLocks noChangeArrowheads="1"/>
          </p:cNvSpPr>
          <p:nvPr/>
        </p:nvSpPr>
        <p:spPr bwMode="auto">
          <a:xfrm>
            <a:off x="5786438" y="3630613"/>
            <a:ext cx="3000375" cy="584200"/>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une personne</a:t>
            </a:r>
            <a:endParaRPr lang="en-US" altLang="en-US" sz="3200">
              <a:latin typeface="Arial" panose="020B0604020202020204" pitchFamily="34" charset="0"/>
            </a:endParaRPr>
          </a:p>
        </p:txBody>
      </p:sp>
      <p:sp>
        <p:nvSpPr>
          <p:cNvPr id="18" name="TextBox 17"/>
          <p:cNvSpPr txBox="1">
            <a:spLocks noChangeArrowheads="1"/>
          </p:cNvSpPr>
          <p:nvPr/>
        </p:nvSpPr>
        <p:spPr bwMode="auto">
          <a:xfrm>
            <a:off x="5786438" y="4273550"/>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cheval</a:t>
            </a:r>
            <a:endParaRPr lang="en-US" altLang="en-US" sz="3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3"/>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3"/>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icasso_selfport19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01625"/>
            <a:ext cx="47148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14938" y="357188"/>
            <a:ext cx="3643312" cy="600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3"/>
          <p:cNvSpPr txBox="1">
            <a:spLocks noChangeArrowheads="1"/>
          </p:cNvSpPr>
          <p:nvPr/>
        </p:nvSpPr>
        <p:spPr bwMode="auto">
          <a:xfrm>
            <a:off x="5481638" y="484188"/>
            <a:ext cx="31099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b="1">
                <a:latin typeface="Arial" panose="020B0604020202020204" pitchFamily="34" charset="0"/>
              </a:rPr>
              <a:t>Que vois-tu? Je vois</a:t>
            </a:r>
            <a:r>
              <a:rPr lang="en-GB" altLang="en-US" sz="2800">
                <a:latin typeface="Arial" panose="020B0604020202020204" pitchFamily="34" charset="0"/>
              </a:rPr>
              <a:t>…</a:t>
            </a:r>
          </a:p>
        </p:txBody>
      </p:sp>
      <p:sp>
        <p:nvSpPr>
          <p:cNvPr id="6" name="TextBox 5"/>
          <p:cNvSpPr txBox="1">
            <a:spLocks noChangeArrowheads="1"/>
          </p:cNvSpPr>
          <p:nvPr/>
        </p:nvSpPr>
        <p:spPr bwMode="auto">
          <a:xfrm>
            <a:off x="5299075" y="1062038"/>
            <a:ext cx="355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a:latin typeface="Arial" panose="020B0604020202020204" pitchFamily="34" charset="0"/>
              </a:rPr>
              <a:t>un visage rond </a:t>
            </a:r>
            <a:br>
              <a:rPr lang="en-GB" altLang="en-US" sz="2200">
                <a:latin typeface="Arial" panose="020B0604020202020204" pitchFamily="34" charset="0"/>
              </a:rPr>
            </a:br>
            <a:r>
              <a:rPr lang="en-GB" altLang="en-US" sz="2200">
                <a:latin typeface="Arial" panose="020B0604020202020204" pitchFamily="34" charset="0"/>
              </a:rPr>
              <a:t>un visage long</a:t>
            </a:r>
          </a:p>
        </p:txBody>
      </p:sp>
      <p:sp>
        <p:nvSpPr>
          <p:cNvPr id="5" name="Oval 4"/>
          <p:cNvSpPr/>
          <p:nvPr/>
        </p:nvSpPr>
        <p:spPr>
          <a:xfrm>
            <a:off x="5276850" y="1471613"/>
            <a:ext cx="2093913" cy="36036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a:spLocks noChangeArrowheads="1"/>
          </p:cNvSpPr>
          <p:nvPr/>
        </p:nvSpPr>
        <p:spPr bwMode="auto">
          <a:xfrm>
            <a:off x="5284788" y="1924050"/>
            <a:ext cx="355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a:latin typeface="Arial" panose="020B0604020202020204" pitchFamily="34" charset="0"/>
              </a:rPr>
              <a:t>deux yeux verts</a:t>
            </a:r>
            <a:br>
              <a:rPr lang="en-GB" altLang="en-US" sz="2200">
                <a:latin typeface="Arial" panose="020B0604020202020204" pitchFamily="34" charset="0"/>
              </a:rPr>
            </a:br>
            <a:r>
              <a:rPr lang="en-GB" altLang="en-US" sz="2200">
                <a:latin typeface="Arial" panose="020B0604020202020204" pitchFamily="34" charset="0"/>
              </a:rPr>
              <a:t>deux yeux marron</a:t>
            </a:r>
          </a:p>
        </p:txBody>
      </p:sp>
      <p:sp>
        <p:nvSpPr>
          <p:cNvPr id="9" name="Oval 8"/>
          <p:cNvSpPr/>
          <p:nvPr/>
        </p:nvSpPr>
        <p:spPr>
          <a:xfrm>
            <a:off x="5268913" y="2273300"/>
            <a:ext cx="2559050" cy="4143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extBox 9"/>
          <p:cNvSpPr txBox="1">
            <a:spLocks noChangeArrowheads="1"/>
          </p:cNvSpPr>
          <p:nvPr/>
        </p:nvSpPr>
        <p:spPr bwMode="auto">
          <a:xfrm>
            <a:off x="5259388" y="2890838"/>
            <a:ext cx="3559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un </a:t>
            </a:r>
            <a:r>
              <a:rPr lang="en-GB" altLang="en-US" sz="2200" dirty="0">
                <a:latin typeface="Arial" panose="020B0604020202020204" pitchFamily="34" charset="0"/>
              </a:rPr>
              <a:t>grand </a:t>
            </a:r>
            <a:r>
              <a:rPr lang="en-GB" altLang="en-US" sz="2200" dirty="0" err="1">
                <a:latin typeface="Arial" panose="020B0604020202020204" pitchFamily="34" charset="0"/>
              </a:rPr>
              <a:t>nez</a:t>
            </a:r>
            <a:r>
              <a:rPr lang="en-GB" altLang="en-US" sz="2200" dirty="0">
                <a:latin typeface="Arial" panose="020B0604020202020204" pitchFamily="34" charset="0"/>
              </a:rPr>
              <a:t> </a:t>
            </a:r>
          </a:p>
          <a:p>
            <a:r>
              <a:rPr lang="en-GB" altLang="en-US" sz="2200" dirty="0">
                <a:latin typeface="Arial" panose="020B0604020202020204" pitchFamily="34" charset="0"/>
              </a:rPr>
              <a:t>un petit </a:t>
            </a:r>
            <a:r>
              <a:rPr lang="en-GB" altLang="en-US" sz="2200" dirty="0" err="1">
                <a:latin typeface="Arial" panose="020B0604020202020204" pitchFamily="34" charset="0"/>
              </a:rPr>
              <a:t>nez</a:t>
            </a:r>
            <a:r>
              <a:rPr lang="en-GB" altLang="en-US" sz="2200" dirty="0">
                <a:latin typeface="Arial" panose="020B0604020202020204" pitchFamily="34" charset="0"/>
              </a:rPr>
              <a:t> </a:t>
            </a:r>
            <a:br>
              <a:rPr lang="en-GB" altLang="en-US" sz="2200" dirty="0">
                <a:latin typeface="Arial" panose="020B0604020202020204" pitchFamily="34" charset="0"/>
              </a:rPr>
            </a:br>
            <a:endParaRPr lang="en-GB" altLang="en-US" sz="2200" dirty="0">
              <a:latin typeface="Arial" panose="020B0604020202020204" pitchFamily="34" charset="0"/>
            </a:endParaRPr>
          </a:p>
        </p:txBody>
      </p:sp>
      <p:sp>
        <p:nvSpPr>
          <p:cNvPr id="11" name="Oval 10"/>
          <p:cNvSpPr/>
          <p:nvPr/>
        </p:nvSpPr>
        <p:spPr>
          <a:xfrm>
            <a:off x="5289550" y="2903538"/>
            <a:ext cx="2559050" cy="414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a:spLocks noChangeArrowheads="1"/>
          </p:cNvSpPr>
          <p:nvPr/>
        </p:nvSpPr>
        <p:spPr bwMode="auto">
          <a:xfrm>
            <a:off x="5284788" y="3773488"/>
            <a:ext cx="355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a:latin typeface="Arial" panose="020B0604020202020204" pitchFamily="34" charset="0"/>
              </a:rPr>
              <a:t>une petite bouche </a:t>
            </a:r>
            <a:br>
              <a:rPr lang="en-GB" altLang="en-US" sz="2200">
                <a:latin typeface="Arial" panose="020B0604020202020204" pitchFamily="34" charset="0"/>
              </a:rPr>
            </a:br>
            <a:r>
              <a:rPr lang="en-GB" altLang="en-US" sz="2200">
                <a:latin typeface="Arial" panose="020B0604020202020204" pitchFamily="34" charset="0"/>
              </a:rPr>
              <a:t>une grande bouche </a:t>
            </a:r>
          </a:p>
        </p:txBody>
      </p:sp>
      <p:sp>
        <p:nvSpPr>
          <p:cNvPr id="13" name="Oval 12"/>
          <p:cNvSpPr/>
          <p:nvPr/>
        </p:nvSpPr>
        <p:spPr>
          <a:xfrm>
            <a:off x="5276850" y="3771900"/>
            <a:ext cx="2559050" cy="4143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a:spLocks noChangeArrowheads="1"/>
          </p:cNvSpPr>
          <p:nvPr/>
        </p:nvSpPr>
        <p:spPr bwMode="auto">
          <a:xfrm>
            <a:off x="5284788" y="4610100"/>
            <a:ext cx="3559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a:latin typeface="Arial" panose="020B0604020202020204" pitchFamily="34" charset="0"/>
              </a:rPr>
              <a:t>deux oreilles</a:t>
            </a:r>
            <a:br>
              <a:rPr lang="en-GB" altLang="en-US" sz="2200">
                <a:latin typeface="Arial" panose="020B0604020202020204" pitchFamily="34" charset="0"/>
              </a:rPr>
            </a:br>
            <a:r>
              <a:rPr lang="en-GB" altLang="en-US" sz="2200">
                <a:latin typeface="Arial" panose="020B0604020202020204" pitchFamily="34" charset="0"/>
              </a:rPr>
              <a:t>une oreille</a:t>
            </a:r>
          </a:p>
        </p:txBody>
      </p:sp>
      <p:sp>
        <p:nvSpPr>
          <p:cNvPr id="15" name="Oval 14"/>
          <p:cNvSpPr/>
          <p:nvPr/>
        </p:nvSpPr>
        <p:spPr>
          <a:xfrm>
            <a:off x="5275263" y="4964113"/>
            <a:ext cx="1593850" cy="414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TextBox 15"/>
          <p:cNvSpPr txBox="1">
            <a:spLocks noChangeArrowheads="1"/>
          </p:cNvSpPr>
          <p:nvPr/>
        </p:nvSpPr>
        <p:spPr bwMode="auto">
          <a:xfrm>
            <a:off x="5259388" y="5508625"/>
            <a:ext cx="355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les </a:t>
            </a:r>
            <a:r>
              <a:rPr lang="en-GB" altLang="en-US" sz="2200" dirty="0" err="1">
                <a:latin typeface="Arial" panose="020B0604020202020204" pitchFamily="34" charset="0"/>
              </a:rPr>
              <a:t>cheveux</a:t>
            </a:r>
            <a:r>
              <a:rPr lang="en-GB" altLang="en-US" sz="2200" dirty="0">
                <a:latin typeface="Arial" panose="020B0604020202020204" pitchFamily="34" charset="0"/>
              </a:rPr>
              <a:t> marron</a:t>
            </a:r>
            <a:br>
              <a:rPr lang="en-GB" altLang="en-US" sz="2200" dirty="0">
                <a:latin typeface="Arial" panose="020B0604020202020204" pitchFamily="34" charset="0"/>
              </a:rPr>
            </a:br>
            <a:r>
              <a:rPr lang="en-GB" altLang="en-US" sz="2200" dirty="0">
                <a:latin typeface="Arial" panose="020B0604020202020204" pitchFamily="34" charset="0"/>
              </a:rPr>
              <a:t>les </a:t>
            </a:r>
            <a:r>
              <a:rPr lang="en-GB" altLang="en-US" sz="2200" dirty="0" err="1">
                <a:latin typeface="Arial" panose="020B0604020202020204" pitchFamily="34" charset="0"/>
              </a:rPr>
              <a:t>cheveux</a:t>
            </a:r>
            <a:r>
              <a:rPr lang="en-GB" altLang="en-US" sz="2200" dirty="0">
                <a:latin typeface="Arial" panose="020B0604020202020204" pitchFamily="34" charset="0"/>
              </a:rPr>
              <a:t> noirs</a:t>
            </a:r>
          </a:p>
        </p:txBody>
      </p:sp>
      <p:sp>
        <p:nvSpPr>
          <p:cNvPr id="17" name="Oval 16"/>
          <p:cNvSpPr/>
          <p:nvPr/>
        </p:nvSpPr>
        <p:spPr>
          <a:xfrm>
            <a:off x="5259388" y="5508625"/>
            <a:ext cx="2000250" cy="3714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8" grpId="0"/>
      <p:bldP spid="9" grpId="0" animBg="1"/>
      <p:bldP spid="10" grpId="0"/>
      <p:bldP spid="11" grpId="0" animBg="1"/>
      <p:bldP spid="12" grpId="0"/>
      <p:bldP spid="13" grpId="0" animBg="1"/>
      <p:bldP spid="14" grpId="0"/>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32188"/>
            <a:ext cx="2230437"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3532188"/>
            <a:ext cx="22415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428625"/>
            <a:ext cx="230981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428625"/>
            <a:ext cx="21701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2438"/>
            <a:ext cx="23717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425" y="3568700"/>
            <a:ext cx="2071688"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8"/>
            <a:ext cx="46021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214938" y="357188"/>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a:pPr>
            <a:r>
              <a:rPr lang="en-GB" altLang="en-US" dirty="0" err="1">
                <a:latin typeface="Arial" panose="020B0604020202020204" pitchFamily="34" charset="0"/>
              </a:rPr>
              <a:t>D</a:t>
            </a:r>
            <a:r>
              <a:rPr lang="en-GB" altLang="en-US" dirty="0" err="1" smtClean="0">
                <a:latin typeface="Arial" panose="020B0604020202020204" pitchFamily="34" charset="0"/>
              </a:rPr>
              <a:t>essinez</a:t>
            </a:r>
            <a:r>
              <a:rPr lang="en-GB" altLang="en-US" dirty="0" smtClean="0">
                <a:latin typeface="Arial" panose="020B0604020202020204" pitchFamily="34" charset="0"/>
              </a:rPr>
              <a:t> </a:t>
            </a:r>
            <a:r>
              <a:rPr lang="en-GB" altLang="en-US" dirty="0">
                <a:latin typeface="Arial" panose="020B0604020202020204" pitchFamily="34" charset="0"/>
              </a:rPr>
              <a:t>un </a:t>
            </a:r>
            <a:r>
              <a:rPr lang="en-GB" altLang="en-US" dirty="0" err="1">
                <a:latin typeface="Arial" panose="020B0604020202020204" pitchFamily="34" charset="0"/>
              </a:rPr>
              <a:t>cercle</a:t>
            </a:r>
            <a:r>
              <a:rPr lang="en-GB" altLang="en-US" dirty="0">
                <a:latin typeface="Arial" panose="020B0604020202020204" pitchFamily="34" charset="0"/>
              </a:rPr>
              <a:t> </a:t>
            </a:r>
            <a:r>
              <a:rPr lang="en-GB" altLang="en-US" dirty="0" err="1">
                <a:latin typeface="Arial" panose="020B0604020202020204" pitchFamily="34" charset="0"/>
              </a:rPr>
              <a:t>ou</a:t>
            </a:r>
            <a:r>
              <a:rPr lang="en-GB" altLang="en-US" dirty="0">
                <a:latin typeface="Arial" panose="020B0604020202020204" pitchFamily="34" charset="0"/>
              </a:rPr>
              <a:t> </a:t>
            </a:r>
            <a:r>
              <a:rPr lang="en-GB" altLang="en-US" dirty="0" err="1">
                <a:latin typeface="Arial" panose="020B0604020202020204" pitchFamily="34" charset="0"/>
              </a:rPr>
              <a:t>une</a:t>
            </a:r>
            <a:r>
              <a:rPr lang="en-GB" altLang="en-US" dirty="0">
                <a:latin typeface="Arial" panose="020B0604020202020204" pitchFamily="34" charset="0"/>
              </a:rPr>
              <a:t> </a:t>
            </a:r>
            <a:r>
              <a:rPr lang="en-GB" altLang="en-US" dirty="0" err="1">
                <a:latin typeface="Arial" panose="020B0604020202020204" pitchFamily="34" charset="0"/>
              </a:rPr>
              <a:t>ovale</a:t>
            </a:r>
            <a:r>
              <a:rPr lang="en-GB" altLang="en-US" dirty="0">
                <a:latin typeface="Arial" panose="020B0604020202020204" pitchFamily="34" charset="0"/>
              </a:rPr>
              <a:t>.</a:t>
            </a:r>
          </a:p>
        </p:txBody>
      </p:sp>
      <p:sp>
        <p:nvSpPr>
          <p:cNvPr id="4" name="TextBox 3"/>
          <p:cNvSpPr txBox="1">
            <a:spLocks noChangeArrowheads="1"/>
          </p:cNvSpPr>
          <p:nvPr/>
        </p:nvSpPr>
        <p:spPr bwMode="auto">
          <a:xfrm>
            <a:off x="5214938" y="1000125"/>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startAt="2"/>
            </a:pPr>
            <a:r>
              <a:rPr lang="en-GB" altLang="en-US" dirty="0" err="1">
                <a:latin typeface="Arial" panose="020B0604020202020204" pitchFamily="34" charset="0"/>
              </a:rPr>
              <a:t>Dessinez</a:t>
            </a:r>
            <a:r>
              <a:rPr lang="en-GB" altLang="en-US" dirty="0">
                <a:latin typeface="Arial" panose="020B0604020202020204" pitchFamily="34" charset="0"/>
              </a:rPr>
              <a:t> un </a:t>
            </a:r>
            <a:r>
              <a:rPr lang="en-GB" altLang="en-US" dirty="0" err="1">
                <a:latin typeface="Arial" panose="020B0604020202020204" pitchFamily="34" charset="0"/>
              </a:rPr>
              <a:t>oeil</a:t>
            </a:r>
            <a:r>
              <a:rPr lang="en-GB" altLang="en-US" dirty="0">
                <a:latin typeface="Arial" panose="020B0604020202020204" pitchFamily="34" charset="0"/>
              </a:rPr>
              <a:t> .</a:t>
            </a:r>
          </a:p>
        </p:txBody>
      </p:sp>
      <p:sp>
        <p:nvSpPr>
          <p:cNvPr id="5" name="TextBox 4"/>
          <p:cNvSpPr txBox="1">
            <a:spLocks noChangeArrowheads="1"/>
          </p:cNvSpPr>
          <p:nvPr/>
        </p:nvSpPr>
        <p:spPr bwMode="auto">
          <a:xfrm>
            <a:off x="5214938" y="1558925"/>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3.   </a:t>
            </a:r>
            <a:r>
              <a:rPr lang="en-GB" altLang="en-US" dirty="0" err="1">
                <a:latin typeface="Arial" panose="020B0604020202020204" pitchFamily="34" charset="0"/>
              </a:rPr>
              <a:t>Dessinez</a:t>
            </a:r>
            <a:r>
              <a:rPr lang="en-GB" altLang="en-US" dirty="0">
                <a:latin typeface="Arial" panose="020B0604020202020204" pitchFamily="34" charset="0"/>
              </a:rPr>
              <a:t> </a:t>
            </a:r>
            <a:r>
              <a:rPr lang="en-GB" altLang="en-US" dirty="0" err="1">
                <a:latin typeface="Arial" panose="020B0604020202020204" pitchFamily="34" charset="0"/>
              </a:rPr>
              <a:t>l’autre</a:t>
            </a:r>
            <a:r>
              <a:rPr lang="en-GB" altLang="en-US" dirty="0">
                <a:latin typeface="Arial" panose="020B0604020202020204" pitchFamily="34" charset="0"/>
              </a:rPr>
              <a:t> </a:t>
            </a:r>
            <a:r>
              <a:rPr lang="en-GB" altLang="en-US" dirty="0" err="1">
                <a:latin typeface="Arial" panose="020B0604020202020204" pitchFamily="34" charset="0"/>
              </a:rPr>
              <a:t>oeil</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profil</a:t>
            </a:r>
            <a:r>
              <a:rPr lang="en-GB" altLang="en-US" dirty="0">
                <a:latin typeface="Arial" panose="020B0604020202020204" pitchFamily="34" charset="0"/>
              </a:rPr>
              <a:t>.</a:t>
            </a:r>
          </a:p>
        </p:txBody>
      </p:sp>
      <p:sp>
        <p:nvSpPr>
          <p:cNvPr id="6" name="Rectangle 5"/>
          <p:cNvSpPr>
            <a:spLocks noChangeArrowheads="1"/>
          </p:cNvSpPr>
          <p:nvPr/>
        </p:nvSpPr>
        <p:spPr bwMode="auto">
          <a:xfrm>
            <a:off x="5214938" y="213042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4.    </a:t>
            </a:r>
            <a:r>
              <a:rPr lang="en-GB" altLang="en-US" dirty="0" err="1">
                <a:latin typeface="Arial" panose="020B0604020202020204" pitchFamily="34" charset="0"/>
              </a:rPr>
              <a:t>Ajoutez</a:t>
            </a:r>
            <a:r>
              <a:rPr lang="en-GB" altLang="en-US" dirty="0">
                <a:latin typeface="Arial" panose="020B0604020202020204" pitchFamily="34" charset="0"/>
              </a:rPr>
              <a:t> la bouche et le </a:t>
            </a:r>
            <a:r>
              <a:rPr lang="en-GB" altLang="en-US" dirty="0" err="1">
                <a:latin typeface="Arial" panose="020B0604020202020204" pitchFamily="34" charset="0"/>
              </a:rPr>
              <a:t>nez</a:t>
            </a:r>
            <a:r>
              <a:rPr lang="en-GB" altLang="en-US" dirty="0">
                <a:latin typeface="Arial" panose="020B0604020202020204" pitchFamily="34" charset="0"/>
              </a:rPr>
              <a:t>.</a:t>
            </a:r>
          </a:p>
        </p:txBody>
      </p:sp>
      <p:sp>
        <p:nvSpPr>
          <p:cNvPr id="7" name="Rectangle 6"/>
          <p:cNvSpPr>
            <a:spLocks noChangeArrowheads="1"/>
          </p:cNvSpPr>
          <p:nvPr/>
        </p:nvSpPr>
        <p:spPr bwMode="auto">
          <a:xfrm>
            <a:off x="5214938" y="2773363"/>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startAt="5"/>
            </a:pPr>
            <a:r>
              <a:rPr lang="en-GB" altLang="en-US" dirty="0" err="1">
                <a:latin typeface="Arial" panose="020B0604020202020204" pitchFamily="34" charset="0"/>
              </a:rPr>
              <a:t>Dessinez</a:t>
            </a:r>
            <a:r>
              <a:rPr lang="en-GB" altLang="en-US" dirty="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cheveu</a:t>
            </a:r>
            <a:endParaRPr lang="en-GB" altLang="en-US" dirty="0">
              <a:latin typeface="Arial" panose="020B0604020202020204" pitchFamily="34" charset="0"/>
            </a:endParaRPr>
          </a:p>
          <a:p>
            <a:r>
              <a:rPr lang="en-GB" altLang="en-US" dirty="0">
                <a:latin typeface="Arial" panose="020B0604020202020204" pitchFamily="34" charset="0"/>
              </a:rPr>
              <a:t>      </a:t>
            </a:r>
            <a:r>
              <a:rPr lang="en-GB" altLang="en-US" dirty="0" err="1">
                <a:latin typeface="Arial" panose="020B0604020202020204" pitchFamily="34" charset="0"/>
              </a:rPr>
              <a:t>individuellement</a:t>
            </a:r>
            <a:r>
              <a:rPr lang="en-GB" altLang="en-US" dirty="0">
                <a:latin typeface="Arial" panose="020B0604020202020204" pitchFamily="34" charset="0"/>
              </a:rPr>
              <a:t> </a:t>
            </a:r>
          </a:p>
        </p:txBody>
      </p:sp>
      <p:sp>
        <p:nvSpPr>
          <p:cNvPr id="8" name="Rectangle 7"/>
          <p:cNvSpPr>
            <a:spLocks noChangeArrowheads="1"/>
          </p:cNvSpPr>
          <p:nvPr/>
        </p:nvSpPr>
        <p:spPr bwMode="auto">
          <a:xfrm>
            <a:off x="5214938" y="36306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6.  </a:t>
            </a:r>
            <a:r>
              <a:rPr lang="en-GB" altLang="en-US" dirty="0" err="1" smtClean="0">
                <a:latin typeface="Arial" panose="020B0604020202020204" pitchFamily="34" charset="0"/>
              </a:rPr>
              <a:t>Soulignez</a:t>
            </a:r>
            <a:r>
              <a:rPr lang="en-GB" altLang="en-US" dirty="0" smtClean="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partie</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noir.</a:t>
            </a:r>
          </a:p>
        </p:txBody>
      </p:sp>
      <p:sp>
        <p:nvSpPr>
          <p:cNvPr id="9" name="Rectangle 8"/>
          <p:cNvSpPr>
            <a:spLocks noChangeArrowheads="1"/>
          </p:cNvSpPr>
          <p:nvPr/>
        </p:nvSpPr>
        <p:spPr bwMode="auto">
          <a:xfrm>
            <a:off x="5214938" y="4416425"/>
            <a:ext cx="387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7.  </a:t>
            </a:r>
            <a:r>
              <a:rPr lang="en-GB" altLang="en-US" dirty="0" err="1">
                <a:latin typeface="Arial" panose="020B0604020202020204" pitchFamily="34" charset="0"/>
              </a:rPr>
              <a:t>Colorez</a:t>
            </a:r>
            <a:r>
              <a:rPr lang="en-GB" altLang="en-US" dirty="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partie</a:t>
            </a:r>
            <a:r>
              <a:rPr lang="en-GB" altLang="en-US" dirty="0">
                <a:latin typeface="Arial" panose="020B0604020202020204" pitchFamily="34" charset="0"/>
              </a:rPr>
              <a:t> du visage.</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LOGGER_PHOTO_ID_5432580662800908098" descr="http://2.bp.blogspot.com/_a8vATy25gyM/S2RnVGvnf0I/AAAAAAAADBI/YPmU1WJajD4/s320/Picasso+Fa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465138"/>
            <a:ext cx="6223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8"/>
            <a:ext cx="46021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14938" y="357188"/>
            <a:ext cx="3643312" cy="600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0" name="TextBox 5"/>
          <p:cNvSpPr txBox="1">
            <a:spLocks noChangeArrowheads="1"/>
          </p:cNvSpPr>
          <p:nvPr/>
        </p:nvSpPr>
        <p:spPr bwMode="auto">
          <a:xfrm>
            <a:off x="5481638" y="484188"/>
            <a:ext cx="3109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latin typeface="Arial" panose="020B0604020202020204" pitchFamily="34" charset="0"/>
              </a:rPr>
              <a:t>Que vois-tu ? Je vois…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407</Words>
  <Application>Microsoft Office PowerPoint</Application>
  <PresentationFormat>On-screen Show (4:3)</PresentationFormat>
  <Paragraphs>53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14</cp:revision>
  <dcterms:created xsi:type="dcterms:W3CDTF">2014-08-13T06:48:36Z</dcterms:created>
  <dcterms:modified xsi:type="dcterms:W3CDTF">2018-10-30T07:39:30Z</dcterms:modified>
</cp:coreProperties>
</file>