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0"/>
  </p:notesMasterIdLst>
  <p:sldIdLst>
    <p:sldId id="265" r:id="rId3"/>
    <p:sldId id="264" r:id="rId4"/>
    <p:sldId id="256" r:id="rId5"/>
    <p:sldId id="257" r:id="rId6"/>
    <p:sldId id="259" r:id="rId7"/>
    <p:sldId id="260" r:id="rId8"/>
    <p:sldId id="261" r:id="rId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1116" autoAdjust="0"/>
  </p:normalViewPr>
  <p:slideViewPr>
    <p:cSldViewPr snapToGrid="0">
      <p:cViewPr varScale="1">
        <p:scale>
          <a:sx n="79" d="100"/>
          <a:sy n="79" d="100"/>
        </p:scale>
        <p:origin x="250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F9CD62D-AECC-43AC-8221-40B170F4517B}" type="datetimeFigureOut">
              <a:rPr lang="en-GB"/>
              <a:pPr>
                <a:defRPr/>
              </a:pPr>
              <a:t>09/12/2018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5F8A7C9-5201-48E0-84B7-5D9D05279D0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794026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Slide to practise the vocabulary</a:t>
            </a:r>
            <a:r>
              <a:rPr lang="en-GB" baseline="0" dirty="0" smtClean="0"/>
              <a:t> of the face.</a:t>
            </a:r>
            <a:br>
              <a:rPr lang="en-GB" baseline="0" dirty="0" smtClean="0"/>
            </a:br>
            <a:r>
              <a:rPr lang="en-GB" baseline="0" dirty="0" smtClean="0"/>
              <a:t>Image www.openclipart.org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3E648-3806-4599-92C2-260294ED81BD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679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 AUDIO for this slide.  Pupils to pronounce from the text,</a:t>
            </a:r>
            <a:r>
              <a:rPr lang="en-GB" baseline="0" dirty="0" smtClean="0"/>
              <a:t> identifying each feature in numbered order.  Answers move on each click.</a:t>
            </a:r>
            <a:br>
              <a:rPr lang="en-GB" baseline="0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3E648-3806-4599-92C2-260294ED81BD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85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Click audio icon for audio.</a:t>
            </a:r>
            <a:br>
              <a:rPr lang="en-GB" altLang="en-US" dirty="0" smtClean="0"/>
            </a:br>
            <a:r>
              <a:rPr lang="en-GB" altLang="en-US" dirty="0" smtClean="0"/>
              <a:t>NB: This is an alternative song from the one in lesson 18, for variety.  If teachers </a:t>
            </a:r>
            <a:r>
              <a:rPr lang="en-GB" altLang="en-US" dirty="0" smtClean="0"/>
              <a:t>prefer, </a:t>
            </a:r>
            <a:r>
              <a:rPr lang="en-GB" altLang="en-US" dirty="0" smtClean="0"/>
              <a:t>they can just</a:t>
            </a:r>
            <a:r>
              <a:rPr lang="en-GB" altLang="en-US" baseline="0" dirty="0" smtClean="0"/>
              <a:t> stick with one </a:t>
            </a:r>
            <a:r>
              <a:rPr lang="en-GB" altLang="en-US" baseline="0" dirty="0" smtClean="0"/>
              <a:t>song, and practise the one from the previous lesson.</a:t>
            </a:r>
            <a:endParaRPr lang="en-GB" altLang="en-US" dirty="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6D95B05-B2CB-4F09-93B1-2A14F308DA0A}" type="slidenum">
              <a:rPr lang="en-GB" altLang="en-US" smtClean="0">
                <a:latin typeface="Calibri" panose="020F0502020204030204" pitchFamily="34" charset="0"/>
              </a:rPr>
              <a:pPr/>
              <a:t>3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619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Version with pics for face parts.  Pupils can sing the song from this text.</a:t>
            </a: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4768957-0AD0-4FBC-8D19-8FB98B93A12C}" type="slidenum">
              <a:rPr lang="en-GB" altLang="en-US" smtClean="0">
                <a:latin typeface="Calibri" panose="020F0502020204030204" pitchFamily="34" charset="0"/>
              </a:rPr>
              <a:pPr/>
              <a:t>4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349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1 = Michel</a:t>
            </a:r>
            <a:br>
              <a:rPr lang="en-GB" altLang="en-US" dirty="0" smtClean="0"/>
            </a:br>
            <a:r>
              <a:rPr lang="en-GB" altLang="en-US" dirty="0" smtClean="0"/>
              <a:t>2 = Anna</a:t>
            </a:r>
            <a:br>
              <a:rPr lang="en-GB" altLang="en-US" dirty="0" smtClean="0"/>
            </a:br>
            <a:r>
              <a:rPr lang="en-GB" altLang="en-US" dirty="0" smtClean="0"/>
              <a:t>3 = Jean</a:t>
            </a:r>
            <a:br>
              <a:rPr lang="en-GB" altLang="en-US" dirty="0" smtClean="0"/>
            </a:br>
            <a:r>
              <a:rPr lang="en-GB" altLang="en-US" dirty="0" smtClean="0"/>
              <a:t>4 = Paul</a:t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>Ask the pupils to read along with the texts out loud.  </a:t>
            </a:r>
            <a:br>
              <a:rPr lang="en-GB" altLang="en-US" dirty="0" smtClean="0"/>
            </a:br>
            <a:r>
              <a:rPr lang="en-GB" altLang="en-US" dirty="0" smtClean="0"/>
              <a:t>Then ask them to work out which description matches each person.</a:t>
            </a:r>
            <a:br>
              <a:rPr lang="en-GB" altLang="en-US" dirty="0" smtClean="0"/>
            </a:br>
            <a:r>
              <a:rPr lang="en-GB" altLang="en-US" dirty="0" smtClean="0"/>
              <a:t>Then pick out some individual words that are new – triste – content – mucho to see if they can work out their meaning from the overall text.</a:t>
            </a:r>
          </a:p>
          <a:p>
            <a:pPr eaLnBrk="1" hangingPunct="1">
              <a:spcBef>
                <a:spcPct val="0"/>
              </a:spcBef>
            </a:pPr>
            <a:endParaRPr lang="en-GB" altLang="en-US" dirty="0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FAA345D-8AB8-418A-B3E4-CBDA838C7614}" type="slidenum">
              <a:rPr lang="en-GB" altLang="en-US" smtClean="0">
                <a:latin typeface="Calibri" panose="020F0502020204030204" pitchFamily="34" charset="0"/>
              </a:rPr>
              <a:pPr/>
              <a:t>5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933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Read the text aloud with pupils.  Ask for volunteers to draw in the face.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680425F-911A-4678-B449-7620268ABA87}" type="slidenum">
              <a:rPr lang="en-GB" altLang="en-US" smtClean="0">
                <a:latin typeface="Calibri" panose="020F0502020204030204" pitchFamily="34" charset="0"/>
              </a:rPr>
              <a:pPr/>
              <a:t>6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538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Read the text aloud with pupils.  Ask for volunteers to draw in the face.</a:t>
            </a:r>
          </a:p>
          <a:p>
            <a:pPr eaLnBrk="1" hangingPunct="1">
              <a:spcBef>
                <a:spcPct val="0"/>
              </a:spcBef>
            </a:pPr>
            <a:endParaRPr lang="en-GB" altLang="en-US" smtClean="0"/>
          </a:p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5BF7B4D-DF6B-4899-B3B9-09E55D6724C5}" type="slidenum">
              <a:rPr lang="en-GB" altLang="en-US" smtClean="0">
                <a:latin typeface="Calibri" panose="020F0502020204030204" pitchFamily="34" charset="0"/>
              </a:rPr>
              <a:pPr/>
              <a:t>7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811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82948-2347-4CD1-B777-F3582ACF86F1}" type="datetimeFigureOut">
              <a:rPr lang="en-GB"/>
              <a:pPr>
                <a:defRPr/>
              </a:pPr>
              <a:t>09/12/2018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2A54F-468A-4A1B-B4DB-0EED2280757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46115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104BD-8187-40D6-B97C-E439A4120C24}" type="datetimeFigureOut">
              <a:rPr lang="en-GB"/>
              <a:pPr>
                <a:defRPr/>
              </a:pPr>
              <a:t>09/12/2018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7153B-AF67-440A-956F-C1E8BE41C28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04959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12185-75B3-403B-AD39-C7B1B4FFB8CB}" type="datetimeFigureOut">
              <a:rPr lang="en-GB"/>
              <a:pPr>
                <a:defRPr/>
              </a:pPr>
              <a:t>09/12/2018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097D8-086D-49B2-91A2-5F3682476DF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5192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3311-8B87-4D24-B69E-6AE751E5E15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3850-4CE2-468D-94AD-8B9EE1C1C38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14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3311-8B87-4D24-B69E-6AE751E5E15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3850-4CE2-468D-94AD-8B9EE1C1C38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448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3311-8B87-4D24-B69E-6AE751E5E15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3850-4CE2-468D-94AD-8B9EE1C1C38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263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3311-8B87-4D24-B69E-6AE751E5E15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3850-4CE2-468D-94AD-8B9EE1C1C38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56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3311-8B87-4D24-B69E-6AE751E5E15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3850-4CE2-468D-94AD-8B9EE1C1C38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989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3311-8B87-4D24-B69E-6AE751E5E15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3850-4CE2-468D-94AD-8B9EE1C1C38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442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3311-8B87-4D24-B69E-6AE751E5E15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3850-4CE2-468D-94AD-8B9EE1C1C38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865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3311-8B87-4D24-B69E-6AE751E5E15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3850-4CE2-468D-94AD-8B9EE1C1C38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59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46110-390D-456D-9713-FE0686463EBA}" type="datetimeFigureOut">
              <a:rPr lang="en-GB"/>
              <a:pPr>
                <a:defRPr/>
              </a:pPr>
              <a:t>09/12/2018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E0E29-9D4E-465E-A15F-5F2FE7AB4BB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929240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3311-8B87-4D24-B69E-6AE751E5E15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3850-4CE2-468D-94AD-8B9EE1C1C38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532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3311-8B87-4D24-B69E-6AE751E5E15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3850-4CE2-468D-94AD-8B9EE1C1C38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3848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3311-8B87-4D24-B69E-6AE751E5E15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53850-4CE2-468D-94AD-8B9EE1C1C38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930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F542D-1F98-4037-B226-0947B75A6252}" type="datetimeFigureOut">
              <a:rPr lang="en-GB"/>
              <a:pPr>
                <a:defRPr/>
              </a:pPr>
              <a:t>09/12/2018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FF827-A581-458F-97FA-353E3ED8416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33621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C7AC3-12A1-4EA7-A6F5-DF33D1A06FC8}" type="datetimeFigureOut">
              <a:rPr lang="en-GB"/>
              <a:pPr>
                <a:defRPr/>
              </a:pPr>
              <a:t>09/12/2018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5E4D0-7488-4B10-8221-97DB351B8B3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28070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7CCC9-84FB-4EC3-B942-A01B9BBEB943}" type="datetimeFigureOut">
              <a:rPr lang="en-GB"/>
              <a:pPr>
                <a:defRPr/>
              </a:pPr>
              <a:t>09/12/2018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8B6C3-23BF-42CD-B818-E4ACC4F145B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4019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00089-0F0E-4AA6-A343-09010EA641A9}" type="datetimeFigureOut">
              <a:rPr lang="en-GB"/>
              <a:pPr>
                <a:defRPr/>
              </a:pPr>
              <a:t>09/12/2018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658D4-6648-469D-A124-737CF6CF37B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56518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E13F0-F5A1-4761-B36F-8449BE399AC8}" type="datetimeFigureOut">
              <a:rPr lang="en-GB"/>
              <a:pPr>
                <a:defRPr/>
              </a:pPr>
              <a:t>09/12/2018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96FB8-A735-4889-9B2E-7852675BA8C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34132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C5300-C276-44C3-92FE-F4640F9D3280}" type="datetimeFigureOut">
              <a:rPr lang="en-GB"/>
              <a:pPr>
                <a:defRPr/>
              </a:pPr>
              <a:t>09/12/2018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0E1A3-49A0-4369-B2B7-3E22344C0EE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20926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77246-D0E3-4026-88A5-B57CA67E57C5}" type="datetimeFigureOut">
              <a:rPr lang="en-GB"/>
              <a:pPr>
                <a:defRPr/>
              </a:pPr>
              <a:t>09/12/2018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0EA59-3F2B-4227-AB1C-24D5EA2DD9E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22497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CC7EBF-57DF-445B-A8B3-70897250CE53}" type="datetimeFigureOut">
              <a:rPr lang="en-GB"/>
              <a:pPr>
                <a:defRPr/>
              </a:pPr>
              <a:t>09/12/2018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0FD64B5-8D8A-406A-8DF3-C35303FE012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B8D3311-8B87-4D24-B69E-6AE751E5E151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09/12/2018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EF53850-4CE2-468D-94AD-8B9EE1C1C382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036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audio" Target="../media/audio7.wav"/><Relationship Id="rId4" Type="http://schemas.openxmlformats.org/officeDocument/2006/relationships/audio" Target="../media/audio2.wav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image" Target="../media/image9.png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audio" Target="../media/audio11.wav"/><Relationship Id="rId4" Type="http://schemas.openxmlformats.org/officeDocument/2006/relationships/image" Target="../media/image10.jpeg"/><Relationship Id="rId9" Type="http://schemas.openxmlformats.org/officeDocument/2006/relationships/audio" Target="../media/audio10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-73971" y="3915443"/>
            <a:ext cx="2951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600" b="1" dirty="0" smtClean="0">
                <a:solidFill>
                  <a:prstClr val="black"/>
                </a:solidFill>
              </a:rPr>
              <a:t>les </a:t>
            </a:r>
            <a:r>
              <a:rPr lang="en-GB" sz="3600" b="1" dirty="0" err="1" smtClean="0">
                <a:solidFill>
                  <a:prstClr val="black"/>
                </a:solidFill>
              </a:rPr>
              <a:t>oreilles</a:t>
            </a:r>
            <a:endParaRPr lang="en-GB" sz="3600" b="1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090" y="715338"/>
            <a:ext cx="4134386" cy="490563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6370502" y="2586011"/>
            <a:ext cx="2951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600" b="1" dirty="0">
                <a:solidFill>
                  <a:prstClr val="black"/>
                </a:solidFill>
              </a:rPr>
              <a:t>la </a:t>
            </a:r>
            <a:r>
              <a:rPr lang="en-GB" sz="3600" b="1" dirty="0" smtClean="0">
                <a:solidFill>
                  <a:prstClr val="black"/>
                </a:solidFill>
              </a:rPr>
              <a:t>bouche</a:t>
            </a:r>
            <a:endParaRPr lang="en-GB" sz="3600" b="1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6931" y="2686936"/>
            <a:ext cx="2951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600" b="1" dirty="0" smtClean="0">
                <a:solidFill>
                  <a:prstClr val="black"/>
                </a:solidFill>
              </a:rPr>
              <a:t>le </a:t>
            </a:r>
            <a:r>
              <a:rPr lang="en-GB" sz="3600" b="1" dirty="0" err="1" smtClean="0">
                <a:solidFill>
                  <a:prstClr val="black"/>
                </a:solidFill>
              </a:rPr>
              <a:t>nez</a:t>
            </a:r>
            <a:endParaRPr lang="en-GB" sz="36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4544" y="1475675"/>
            <a:ext cx="2951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600" b="1" dirty="0" smtClean="0">
                <a:solidFill>
                  <a:prstClr val="black"/>
                </a:solidFill>
              </a:rPr>
              <a:t>les </a:t>
            </a:r>
            <a:r>
              <a:rPr lang="en-GB" sz="3600" b="1" dirty="0" err="1" smtClean="0">
                <a:solidFill>
                  <a:prstClr val="black"/>
                </a:solidFill>
              </a:rPr>
              <a:t>yeux</a:t>
            </a:r>
            <a:endParaRPr lang="en-GB" sz="3600" b="1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8478" y="1570384"/>
            <a:ext cx="2425148" cy="53671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>
          <a:xfrm>
            <a:off x="2673626" y="1838741"/>
            <a:ext cx="2662061" cy="12698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3"/>
          </p:cNvCxnSpPr>
          <p:nvPr/>
        </p:nvCxnSpPr>
        <p:spPr>
          <a:xfrm>
            <a:off x="2673626" y="1838741"/>
            <a:ext cx="1459663" cy="12771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32191" y="2753854"/>
            <a:ext cx="1881800" cy="53671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613991" y="3037119"/>
            <a:ext cx="2132242" cy="878324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hlinkClick r:id="" action="ppaction://noaction">
              <a:snd r:embed="rId10" name="18.15_le_visage.wav"/>
            </a:hlinkClick>
          </p:cNvPr>
          <p:cNvSpPr txBox="1"/>
          <p:nvPr/>
        </p:nvSpPr>
        <p:spPr>
          <a:xfrm>
            <a:off x="3120887" y="69007"/>
            <a:ext cx="2951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600" b="1" dirty="0" smtClean="0">
                <a:solidFill>
                  <a:prstClr val="black"/>
                </a:solidFill>
              </a:rPr>
              <a:t>le visage</a:t>
            </a:r>
            <a:endParaRPr lang="en-GB" sz="3600" b="1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50461" y="1057879"/>
            <a:ext cx="2683565" cy="53671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8843" y="3990131"/>
            <a:ext cx="2425148" cy="5367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59426" y="107244"/>
            <a:ext cx="2425148" cy="53671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648777" y="4000855"/>
            <a:ext cx="3497263" cy="23775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618960" y="3964111"/>
            <a:ext cx="521805" cy="2943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5706235" y="1397969"/>
            <a:ext cx="725556" cy="1195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330943" y="1012028"/>
            <a:ext cx="292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600" b="1" dirty="0" smtClean="0">
                <a:solidFill>
                  <a:prstClr val="black"/>
                </a:solidFill>
              </a:rPr>
              <a:t>les </a:t>
            </a:r>
            <a:r>
              <a:rPr lang="en-GB" sz="3600" b="1" dirty="0" err="1" smtClean="0">
                <a:solidFill>
                  <a:prstClr val="black"/>
                </a:solidFill>
              </a:rPr>
              <a:t>cheveux</a:t>
            </a:r>
            <a:endParaRPr lang="en-GB" sz="3600" b="1" dirty="0">
              <a:solidFill>
                <a:prstClr val="black"/>
              </a:solidFill>
            </a:endParaRPr>
          </a:p>
        </p:txBody>
      </p:sp>
      <p:cxnSp>
        <p:nvCxnSpPr>
          <p:cNvPr id="36" name="Straight Arrow Connector 35"/>
          <p:cNvCxnSpPr>
            <a:stCxn id="35" idx="1"/>
          </p:cNvCxnSpPr>
          <p:nvPr/>
        </p:nvCxnSpPr>
        <p:spPr>
          <a:xfrm flipH="1">
            <a:off x="4634056" y="2909410"/>
            <a:ext cx="1994863" cy="15885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568488" y="5030619"/>
            <a:ext cx="2425148" cy="53671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 flipV="1">
            <a:off x="4572000" y="4561774"/>
            <a:ext cx="1984064" cy="69900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316283" y="4956710"/>
            <a:ext cx="2951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600" b="1" dirty="0" smtClean="0">
                <a:solidFill>
                  <a:prstClr val="black"/>
                </a:solidFill>
              </a:rPr>
              <a:t>les dents</a:t>
            </a:r>
            <a:endParaRPr lang="en-GB" sz="3600" b="1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96468" y="836232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97207" y="2011982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495" y="3191777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328246" y="27012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679018" y="1906905"/>
            <a:ext cx="646710" cy="9182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485930" y="423438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6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628919" y="2641053"/>
            <a:ext cx="2425148" cy="5367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81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8.15_les_y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8.15_le_n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8.15_les_oreill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8.15_les_chev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8.15_la_bou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8.15_les_de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8" grpId="0"/>
      <p:bldP spid="18" grpId="0"/>
      <p:bldP spid="7" grpId="0"/>
      <p:bldP spid="34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335687" y="6111502"/>
            <a:ext cx="2951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3600" b="1" dirty="0" smtClean="0">
                <a:solidFill>
                  <a:prstClr val="black"/>
                </a:solidFill>
              </a:rPr>
              <a:t>les </a:t>
            </a:r>
            <a:r>
              <a:rPr lang="en-GB" sz="3600" b="1" dirty="0" err="1" smtClean="0">
                <a:solidFill>
                  <a:prstClr val="black"/>
                </a:solidFill>
              </a:rPr>
              <a:t>oreilles</a:t>
            </a:r>
            <a:endParaRPr lang="en-GB" sz="3600" b="1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090" y="715338"/>
            <a:ext cx="4134386" cy="490563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0" y="6241218"/>
            <a:ext cx="2951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3600" b="1" dirty="0">
                <a:solidFill>
                  <a:prstClr val="black"/>
                </a:solidFill>
              </a:rPr>
              <a:t>la </a:t>
            </a:r>
            <a:r>
              <a:rPr lang="en-GB" sz="3600" b="1" dirty="0" smtClean="0">
                <a:solidFill>
                  <a:prstClr val="black"/>
                </a:solidFill>
              </a:rPr>
              <a:t>bouche</a:t>
            </a:r>
            <a:endParaRPr lang="en-GB" sz="3600" b="1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65422" y="6098042"/>
            <a:ext cx="2951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3600" b="1" dirty="0" smtClean="0">
                <a:solidFill>
                  <a:prstClr val="black"/>
                </a:solidFill>
              </a:rPr>
              <a:t>le </a:t>
            </a:r>
            <a:r>
              <a:rPr lang="en-GB" sz="3600" b="1" dirty="0" err="1" smtClean="0">
                <a:solidFill>
                  <a:prstClr val="black"/>
                </a:solidFill>
              </a:rPr>
              <a:t>nez</a:t>
            </a:r>
            <a:endParaRPr lang="en-GB" sz="36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3306" y="5536341"/>
            <a:ext cx="2951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3600" b="1" dirty="0" smtClean="0">
                <a:solidFill>
                  <a:prstClr val="black"/>
                </a:solidFill>
              </a:rPr>
              <a:t>les </a:t>
            </a:r>
            <a:r>
              <a:rPr lang="en-GB" sz="3600" b="1" dirty="0" err="1" smtClean="0">
                <a:solidFill>
                  <a:prstClr val="black"/>
                </a:solidFill>
              </a:rPr>
              <a:t>yeux</a:t>
            </a:r>
            <a:endParaRPr lang="en-GB" sz="3600" b="1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8478" y="1570384"/>
            <a:ext cx="2425148" cy="53671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>
          <a:xfrm>
            <a:off x="2673626" y="1838741"/>
            <a:ext cx="2662061" cy="12698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3"/>
          </p:cNvCxnSpPr>
          <p:nvPr/>
        </p:nvCxnSpPr>
        <p:spPr>
          <a:xfrm>
            <a:off x="2673626" y="1838741"/>
            <a:ext cx="1459663" cy="12771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32191" y="2753854"/>
            <a:ext cx="1881800" cy="53671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613991" y="3037119"/>
            <a:ext cx="2132242" cy="878324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97825" y="5602176"/>
            <a:ext cx="2951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3600" b="1" dirty="0" smtClean="0">
                <a:solidFill>
                  <a:prstClr val="black"/>
                </a:solidFill>
              </a:rPr>
              <a:t>le visage</a:t>
            </a:r>
            <a:endParaRPr lang="en-GB" sz="3600" b="1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50461" y="1057879"/>
            <a:ext cx="2683565" cy="53671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8843" y="3990131"/>
            <a:ext cx="2425148" cy="5367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59426" y="107244"/>
            <a:ext cx="2425148" cy="53671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648777" y="4000855"/>
            <a:ext cx="3497263" cy="23775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618960" y="3964111"/>
            <a:ext cx="521805" cy="2943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5706235" y="1397969"/>
            <a:ext cx="725556" cy="1195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9322" y="5691674"/>
            <a:ext cx="292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3600" b="1" dirty="0" smtClean="0">
                <a:solidFill>
                  <a:prstClr val="black"/>
                </a:solidFill>
              </a:rPr>
              <a:t>les </a:t>
            </a:r>
            <a:r>
              <a:rPr lang="en-GB" sz="3600" b="1" dirty="0" err="1" smtClean="0">
                <a:solidFill>
                  <a:prstClr val="black"/>
                </a:solidFill>
              </a:rPr>
              <a:t>cheveux</a:t>
            </a:r>
            <a:endParaRPr lang="en-GB" sz="3600" b="1" dirty="0">
              <a:solidFill>
                <a:prstClr val="black"/>
              </a:solidFill>
            </a:endParaRPr>
          </a:p>
        </p:txBody>
      </p:sp>
      <p:cxnSp>
        <p:nvCxnSpPr>
          <p:cNvPr id="36" name="Straight Arrow Connector 35"/>
          <p:cNvCxnSpPr>
            <a:stCxn id="35" idx="1"/>
          </p:cNvCxnSpPr>
          <p:nvPr/>
        </p:nvCxnSpPr>
        <p:spPr>
          <a:xfrm flipH="1">
            <a:off x="4634056" y="2909410"/>
            <a:ext cx="1994863" cy="15885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568488" y="5030619"/>
            <a:ext cx="2425148" cy="53671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 flipV="1">
            <a:off x="4572000" y="4561774"/>
            <a:ext cx="1984064" cy="69900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50165" y="5026349"/>
            <a:ext cx="2951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3600" b="1" dirty="0" smtClean="0">
                <a:solidFill>
                  <a:prstClr val="black"/>
                </a:solidFill>
              </a:rPr>
              <a:t>les dents</a:t>
            </a:r>
            <a:endParaRPr lang="en-GB" sz="3600" b="1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96468" y="836232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97207" y="2011982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495" y="3191777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328246" y="27012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679018" y="1906905"/>
            <a:ext cx="646710" cy="9182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485930" y="423438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6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628919" y="2641053"/>
            <a:ext cx="2425148" cy="5367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4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85185E-6 L -0.40972 -0.586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-2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6875 -0.4932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-4.44444E-6 L -0.5882 -0.3201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53" y="-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9 -0.0044 L 0.69184 -0.686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67" y="-3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7407E-6 L 0.69202 -0.5252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59896 -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48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89 0.01319 L -0.35486 -0.8113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7" y="-4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8" grpId="0"/>
      <p:bldP spid="18" grpId="0"/>
      <p:bldP spid="7" grpId="0"/>
      <p:bldP spid="19" grpId="0"/>
      <p:bldP spid="34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/>
          <p:cNvSpPr txBox="1">
            <a:spLocks/>
          </p:cNvSpPr>
          <p:nvPr/>
        </p:nvSpPr>
        <p:spPr bwMode="auto">
          <a:xfrm>
            <a:off x="439738" y="83026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200" dirty="0" err="1">
                <a:latin typeface="Arial" panose="020B0604020202020204" pitchFamily="34" charset="0"/>
              </a:rPr>
              <a:t>J’ai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deux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</a:rPr>
              <a:t>yeux</a:t>
            </a:r>
            <a:endParaRPr lang="en-US" altLang="en-US" sz="3200" dirty="0"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200" dirty="0">
                <a:latin typeface="Arial" panose="020B0604020202020204" pitchFamily="34" charset="0"/>
              </a:rPr>
              <a:t>Et un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nez</a:t>
            </a:r>
            <a:endParaRPr lang="en-US" altLang="en-US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200" dirty="0" err="1">
                <a:latin typeface="Arial" panose="020B0604020202020204" pitchFamily="34" charset="0"/>
              </a:rPr>
              <a:t>Deux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oreilles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200" dirty="0">
                <a:latin typeface="Arial" panose="020B0604020202020204" pitchFamily="34" charset="0"/>
              </a:rPr>
              <a:t>Et </a:t>
            </a:r>
            <a:r>
              <a:rPr lang="en-US" altLang="en-US" sz="3200" dirty="0" err="1" smtClean="0">
                <a:latin typeface="Arial" panose="020B0604020202020204" pitchFamily="34" charset="0"/>
              </a:rPr>
              <a:t>une</a:t>
            </a:r>
            <a:r>
              <a:rPr lang="en-US" altLang="en-US" sz="3200" dirty="0" smtClean="0">
                <a:latin typeface="Arial" panose="020B0604020202020204" pitchFamily="34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bouche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200" dirty="0" err="1">
                <a:latin typeface="Arial" panose="020B0604020202020204" pitchFamily="34" charset="0"/>
              </a:rPr>
              <a:t>Pleine</a:t>
            </a:r>
            <a:r>
              <a:rPr lang="en-US" altLang="en-US" sz="3200" dirty="0">
                <a:latin typeface="Arial" panose="020B0604020202020204" pitchFamily="34" charset="0"/>
              </a:rPr>
              <a:t> de 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</a:rPr>
              <a:t>dents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200" dirty="0">
                <a:latin typeface="Arial" panose="020B0604020202020204" pitchFamily="34" charset="0"/>
              </a:rPr>
              <a:t>Pour </a:t>
            </a:r>
            <a:r>
              <a:rPr lang="en-US" altLang="en-US" sz="3200" dirty="0" err="1" smtClean="0">
                <a:latin typeface="Arial" panose="020B0604020202020204" pitchFamily="34" charset="0"/>
              </a:rPr>
              <a:t>mâcher</a:t>
            </a:r>
            <a:endParaRPr lang="en-US" altLang="en-US" sz="3200" dirty="0"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200" dirty="0">
                <a:latin typeface="Arial" panose="020B0604020202020204" pitchFamily="34" charset="0"/>
              </a:rPr>
              <a:t>Et </a:t>
            </a:r>
            <a:r>
              <a:rPr lang="en-US" altLang="en-US" sz="3200" dirty="0" err="1" smtClean="0">
                <a:latin typeface="Arial" panose="020B0604020202020204" pitchFamily="34" charset="0"/>
              </a:rPr>
              <a:t>une</a:t>
            </a:r>
            <a:r>
              <a:rPr lang="en-US" altLang="en-US" sz="3200" dirty="0" smtClean="0">
                <a:latin typeface="Arial" panose="020B0604020202020204" pitchFamily="34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langue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buNone/>
            </a:pPr>
            <a:r>
              <a:rPr lang="en-US" altLang="en-US" sz="3200" dirty="0">
                <a:latin typeface="Arial" panose="020B0604020202020204" pitchFamily="34" charset="0"/>
              </a:rPr>
              <a:t>Pour </a:t>
            </a:r>
            <a:r>
              <a:rPr lang="en-US" altLang="en-US" sz="3200" dirty="0" err="1" smtClean="0">
                <a:latin typeface="Arial" panose="020B0604020202020204" pitchFamily="34" charset="0"/>
              </a:rPr>
              <a:t>parler</a:t>
            </a:r>
            <a:r>
              <a:rPr lang="en-US" altLang="en-US" sz="3200" dirty="0" smtClean="0">
                <a:latin typeface="Arial" panose="020B0604020202020204" pitchFamily="34" charset="0"/>
              </a:rPr>
              <a:t/>
            </a:r>
            <a:br>
              <a:rPr lang="en-US" altLang="en-US" sz="3200" dirty="0" smtClean="0">
                <a:latin typeface="Arial" panose="020B0604020202020204" pitchFamily="34" charset="0"/>
              </a:rPr>
            </a:br>
            <a:r>
              <a:rPr lang="en-US" altLang="en-US" sz="3200" dirty="0" err="1" smtClean="0">
                <a:latin typeface="Arial" panose="020B0604020202020204" pitchFamily="34" charset="0"/>
              </a:rPr>
              <a:t>Bla</a:t>
            </a:r>
            <a:r>
              <a:rPr lang="en-US" altLang="en-US" sz="3200" dirty="0" smtClean="0">
                <a:latin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</a:rPr>
              <a:t>bla</a:t>
            </a:r>
            <a:r>
              <a:rPr lang="en-US" altLang="en-US" sz="3200" dirty="0" smtClean="0">
                <a:latin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</a:rPr>
              <a:t>bla</a:t>
            </a:r>
            <a:r>
              <a:rPr lang="en-US" altLang="en-US" sz="3200" dirty="0" smtClean="0">
                <a:latin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</a:rPr>
              <a:t>bla</a:t>
            </a:r>
            <a:r>
              <a:rPr lang="en-US" altLang="en-US" sz="3200" dirty="0" smtClean="0">
                <a:latin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</a:rPr>
              <a:t>bla</a:t>
            </a:r>
            <a:r>
              <a:rPr lang="en-US" altLang="en-US" sz="3200" dirty="0" smtClean="0">
                <a:latin typeface="Arial" panose="020B0604020202020204" pitchFamily="34" charset="0"/>
              </a:rPr>
              <a:t>!.</a:t>
            </a:r>
            <a:endParaRPr lang="en-US" altLang="en-US" sz="3200" dirty="0">
              <a:latin typeface="Arial" panose="020B0604020202020204" pitchFamily="34" charset="0"/>
            </a:endParaRPr>
          </a:p>
        </p:txBody>
      </p:sp>
      <p:pic>
        <p:nvPicPr>
          <p:cNvPr id="2" name="J'ai_deux_yeux_chans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5254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/>
          <p:cNvSpPr txBox="1">
            <a:spLocks/>
          </p:cNvSpPr>
          <p:nvPr/>
        </p:nvSpPr>
        <p:spPr bwMode="auto">
          <a:xfrm>
            <a:off x="296863" y="159702"/>
            <a:ext cx="8229600" cy="669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200" dirty="0" err="1">
                <a:latin typeface="Arial" panose="020B0604020202020204" pitchFamily="34" charset="0"/>
              </a:rPr>
              <a:t>J’ai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deux</a:t>
            </a:r>
            <a:endParaRPr lang="en-US" altLang="en-US" sz="3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200" dirty="0">
                <a:latin typeface="Arial" panose="020B0604020202020204" pitchFamily="34" charset="0"/>
              </a:rPr>
              <a:t>Et </a:t>
            </a:r>
            <a:r>
              <a:rPr lang="en-US" altLang="en-US" sz="3200" dirty="0" smtClean="0">
                <a:latin typeface="Arial" panose="020B0604020202020204" pitchFamily="34" charset="0"/>
              </a:rPr>
              <a:t>un </a:t>
            </a:r>
            <a:endParaRPr lang="en-US" altLang="en-US" sz="3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200" dirty="0" err="1">
                <a:latin typeface="Arial" panose="020B0604020202020204" pitchFamily="34" charset="0"/>
              </a:rPr>
              <a:t>Deux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200" dirty="0">
                <a:latin typeface="Arial" panose="020B0604020202020204" pitchFamily="34" charset="0"/>
              </a:rPr>
              <a:t>Et </a:t>
            </a:r>
            <a:r>
              <a:rPr lang="en-US" altLang="en-US" sz="3200" dirty="0" err="1" smtClean="0">
                <a:latin typeface="Arial" panose="020B0604020202020204" pitchFamily="34" charset="0"/>
              </a:rPr>
              <a:t>une</a:t>
            </a:r>
            <a:r>
              <a:rPr lang="en-US" altLang="en-US" sz="3200" dirty="0" smtClean="0">
                <a:latin typeface="Arial" panose="020B0604020202020204" pitchFamily="34" charset="0"/>
              </a:rPr>
              <a:t> </a:t>
            </a:r>
            <a:endParaRPr lang="en-US" altLang="en-US" sz="3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200" dirty="0" err="1">
                <a:latin typeface="Arial" panose="020B0604020202020204" pitchFamily="34" charset="0"/>
              </a:rPr>
              <a:t>Pleine</a:t>
            </a:r>
            <a:r>
              <a:rPr lang="en-US" altLang="en-US" sz="3200" dirty="0">
                <a:latin typeface="Arial" panose="020B0604020202020204" pitchFamily="34" charset="0"/>
              </a:rPr>
              <a:t> de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200" dirty="0">
                <a:latin typeface="Arial" panose="020B0604020202020204" pitchFamily="34" charset="0"/>
              </a:rPr>
              <a:t>Pour </a:t>
            </a:r>
            <a:r>
              <a:rPr lang="en-US" altLang="en-US" sz="3200" dirty="0" err="1" smtClean="0">
                <a:latin typeface="Arial" panose="020B0604020202020204" pitchFamily="34" charset="0"/>
              </a:rPr>
              <a:t>mâcher</a:t>
            </a:r>
            <a:endParaRPr lang="en-US" altLang="en-US" sz="3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200" dirty="0">
                <a:latin typeface="Arial" panose="020B0604020202020204" pitchFamily="34" charset="0"/>
              </a:rPr>
              <a:t>Et </a:t>
            </a:r>
            <a:r>
              <a:rPr lang="en-US" altLang="en-US" sz="3200" dirty="0" err="1" smtClean="0">
                <a:latin typeface="Arial" panose="020B0604020202020204" pitchFamily="34" charset="0"/>
              </a:rPr>
              <a:t>une</a:t>
            </a:r>
            <a:r>
              <a:rPr lang="en-US" altLang="en-US" sz="3200" dirty="0" smtClean="0">
                <a:latin typeface="Arial" panose="020B0604020202020204" pitchFamily="34" charset="0"/>
              </a:rPr>
              <a:t>           pour </a:t>
            </a:r>
            <a:r>
              <a:rPr lang="en-US" altLang="en-US" sz="3200" dirty="0" err="1" smtClean="0">
                <a:latin typeface="Arial" panose="020B0604020202020204" pitchFamily="34" charset="0"/>
              </a:rPr>
              <a:t>parler</a:t>
            </a:r>
            <a:r>
              <a:rPr lang="en-US" altLang="en-US" sz="3200" dirty="0">
                <a:latin typeface="Arial" panose="020B0604020202020204" pitchFamily="34" charset="0"/>
              </a:rPr>
              <a:t/>
            </a:r>
            <a:br>
              <a:rPr lang="en-US" altLang="en-US" sz="3200" dirty="0">
                <a:latin typeface="Arial" panose="020B0604020202020204" pitchFamily="34" charset="0"/>
              </a:rPr>
            </a:br>
            <a:r>
              <a:rPr lang="en-US" altLang="en-US" sz="3200" dirty="0" err="1" smtClean="0">
                <a:latin typeface="Arial" panose="020B0604020202020204" pitchFamily="34" charset="0"/>
              </a:rPr>
              <a:t>Bla</a:t>
            </a:r>
            <a:r>
              <a:rPr lang="en-US" altLang="en-US" sz="3200" dirty="0" smtClean="0">
                <a:latin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</a:rPr>
              <a:t>bla</a:t>
            </a:r>
            <a:r>
              <a:rPr lang="en-US" altLang="en-US" sz="3200" dirty="0" smtClean="0">
                <a:latin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</a:rPr>
              <a:t>bla</a:t>
            </a:r>
            <a:r>
              <a:rPr lang="en-US" altLang="en-US" sz="3200" dirty="0" smtClean="0">
                <a:latin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</a:rPr>
              <a:t>bla</a:t>
            </a:r>
            <a:r>
              <a:rPr lang="en-US" altLang="en-US" sz="3200" dirty="0" smtClean="0">
                <a:latin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</a:rPr>
              <a:t>bla</a:t>
            </a:r>
            <a:r>
              <a:rPr lang="en-US" altLang="en-US" sz="3200" dirty="0" smtClean="0">
                <a:latin typeface="Arial" panose="020B0604020202020204" pitchFamily="34" charset="0"/>
              </a:rPr>
              <a:t>!.</a:t>
            </a:r>
            <a:endParaRPr lang="en-US" altLang="en-US" sz="3200" dirty="0">
              <a:latin typeface="Arial" panose="020B0604020202020204" pitchFamily="34" charset="0"/>
            </a:endParaRPr>
          </a:p>
        </p:txBody>
      </p:sp>
      <p:pic>
        <p:nvPicPr>
          <p:cNvPr id="9219" name="Picture 2" descr="ey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-56197"/>
            <a:ext cx="923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ey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-56197"/>
            <a:ext cx="923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 descr="nose_small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38" y="867728"/>
            <a:ext cx="646112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 descr="earsb_sm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655128"/>
            <a:ext cx="1147763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5" descr="mouth_smal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2580640"/>
            <a:ext cx="874712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6" descr="teeth_small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647" y="3577590"/>
            <a:ext cx="7239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7" descr="tongue_small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5174615"/>
            <a:ext cx="825500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J'ai_deux_yeux_chans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20000" y="5254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3981450"/>
            <a:ext cx="2005012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4297363"/>
            <a:ext cx="2484437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63" y="668338"/>
            <a:ext cx="11652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68338"/>
            <a:ext cx="2619375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Box 7">
            <a:hlinkClick r:id="" action="ppaction://noaction">
              <a:snd r:embed="rId7" name="19.5.1.wav"/>
            </a:hlinkClick>
          </p:cNvPr>
          <p:cNvSpPr txBox="1">
            <a:spLocks noChangeArrowheads="1"/>
          </p:cNvSpPr>
          <p:nvPr/>
        </p:nvSpPr>
        <p:spPr bwMode="auto">
          <a:xfrm>
            <a:off x="3438525" y="100013"/>
            <a:ext cx="3062288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Arial" panose="020B0604020202020204" pitchFamily="34" charset="0"/>
              </a:rPr>
              <a:t>1</a:t>
            </a:r>
            <a:r>
              <a:rPr lang="en-GB" altLang="en-US" sz="2000" dirty="0">
                <a:latin typeface="Arial" panose="020B0604020202020204" pitchFamily="34" charset="0"/>
              </a:rPr>
              <a:t>  </a:t>
            </a:r>
            <a:r>
              <a:rPr lang="en-GB" altLang="en-US" sz="2000" dirty="0" err="1">
                <a:latin typeface="Arial" panose="020B0604020202020204" pitchFamily="34" charset="0"/>
              </a:rPr>
              <a:t>J’ai</a:t>
            </a:r>
            <a:r>
              <a:rPr lang="en-GB" altLang="en-US" sz="2000" dirty="0">
                <a:latin typeface="Arial" panose="020B0604020202020204" pitchFamily="34" charset="0"/>
              </a:rPr>
              <a:t> un visage </a:t>
            </a:r>
            <a:r>
              <a:rPr lang="en-GB" altLang="en-US" sz="2000" dirty="0" err="1">
                <a:latin typeface="Arial" panose="020B0604020202020204" pitchFamily="34" charset="0"/>
              </a:rPr>
              <a:t>rond</a:t>
            </a:r>
            <a:r>
              <a:rPr lang="en-GB" altLang="en-US" sz="2000" dirty="0">
                <a:latin typeface="Arial" panose="020B0604020202020204" pitchFamily="34" charset="0"/>
              </a:rPr>
              <a:t>. </a:t>
            </a:r>
            <a:r>
              <a:rPr lang="en-GB" altLang="en-US" sz="2000" dirty="0" err="1">
                <a:latin typeface="Arial" panose="020B0604020202020204" pitchFamily="34" charset="0"/>
              </a:rPr>
              <a:t>J’ai</a:t>
            </a:r>
            <a:r>
              <a:rPr lang="en-GB" altLang="en-US" sz="2000" dirty="0">
                <a:latin typeface="Arial" panose="020B0604020202020204" pitchFamily="34" charset="0"/>
              </a:rPr>
              <a:t> les </a:t>
            </a:r>
            <a:r>
              <a:rPr lang="en-GB" altLang="en-US" sz="2000" dirty="0" err="1">
                <a:latin typeface="Arial" panose="020B0604020202020204" pitchFamily="34" charset="0"/>
              </a:rPr>
              <a:t>yeux</a:t>
            </a:r>
            <a:r>
              <a:rPr lang="en-GB" altLang="en-US" sz="2000" dirty="0">
                <a:latin typeface="Arial" panose="020B0604020202020204" pitchFamily="34" charset="0"/>
              </a:rPr>
              <a:t> grands.  Je </a:t>
            </a:r>
            <a:r>
              <a:rPr lang="en-GB" altLang="en-US" sz="2000" dirty="0" err="1">
                <a:latin typeface="Arial" panose="020B0604020202020204" pitchFamily="34" charset="0"/>
              </a:rPr>
              <a:t>suis</a:t>
            </a:r>
            <a:r>
              <a:rPr lang="en-GB" altLang="en-US" sz="2000" dirty="0">
                <a:latin typeface="Arial" panose="020B0604020202020204" pitchFamily="34" charset="0"/>
              </a:rPr>
              <a:t> triste!</a:t>
            </a:r>
          </a:p>
        </p:txBody>
      </p:sp>
      <p:sp>
        <p:nvSpPr>
          <p:cNvPr id="11271" name="TextBox 8">
            <a:hlinkClick r:id="" action="ppaction://noaction">
              <a:snd r:embed="rId8" name="19.5.2.wav"/>
            </a:hlinkClick>
          </p:cNvPr>
          <p:cNvSpPr txBox="1">
            <a:spLocks noChangeArrowheads="1"/>
          </p:cNvSpPr>
          <p:nvPr/>
        </p:nvSpPr>
        <p:spPr bwMode="auto">
          <a:xfrm>
            <a:off x="3438525" y="1573213"/>
            <a:ext cx="3062288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</a:rPr>
              <a:t>  </a:t>
            </a:r>
            <a:r>
              <a:rPr lang="en-GB" altLang="en-US" sz="2000" dirty="0" err="1">
                <a:latin typeface="Arial" panose="020B0604020202020204" pitchFamily="34" charset="0"/>
              </a:rPr>
              <a:t>J’ai</a:t>
            </a:r>
            <a:r>
              <a:rPr lang="en-GB" altLang="en-US" sz="2000" dirty="0">
                <a:latin typeface="Arial" panose="020B0604020202020204" pitchFamily="34" charset="0"/>
              </a:rPr>
              <a:t> un visage grand. </a:t>
            </a:r>
            <a:r>
              <a:rPr lang="en-GB" altLang="en-US" sz="2000" dirty="0" err="1">
                <a:latin typeface="Arial" panose="020B0604020202020204" pitchFamily="34" charset="0"/>
              </a:rPr>
              <a:t>J’ai</a:t>
            </a:r>
            <a:r>
              <a:rPr lang="en-GB" altLang="en-US" sz="2000" dirty="0">
                <a:latin typeface="Arial" panose="020B0604020202020204" pitchFamily="34" charset="0"/>
              </a:rPr>
              <a:t> les </a:t>
            </a:r>
            <a:r>
              <a:rPr lang="en-GB" altLang="en-US" sz="2000" dirty="0" err="1">
                <a:latin typeface="Arial" panose="020B0604020202020204" pitchFamily="34" charset="0"/>
              </a:rPr>
              <a:t>cheveux</a:t>
            </a:r>
            <a:r>
              <a:rPr lang="en-GB" altLang="en-US" sz="2000" dirty="0">
                <a:latin typeface="Arial" panose="020B0604020202020204" pitchFamily="34" charset="0"/>
              </a:rPr>
              <a:t> roux et longs. Je </a:t>
            </a:r>
            <a:r>
              <a:rPr lang="en-GB" altLang="en-US" sz="2000" dirty="0" err="1">
                <a:latin typeface="Arial" panose="020B0604020202020204" pitchFamily="34" charset="0"/>
              </a:rPr>
              <a:t>suis</a:t>
            </a:r>
            <a:r>
              <a:rPr lang="en-GB" altLang="en-US" sz="2000" dirty="0">
                <a:latin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</a:rPr>
              <a:t>contente</a:t>
            </a:r>
            <a:r>
              <a:rPr lang="en-GB" altLang="en-US" sz="2000" dirty="0">
                <a:latin typeface="Arial" panose="020B0604020202020204" pitchFamily="34" charset="0"/>
              </a:rPr>
              <a:t>!</a:t>
            </a:r>
          </a:p>
        </p:txBody>
      </p:sp>
      <p:sp>
        <p:nvSpPr>
          <p:cNvPr id="11272" name="TextBox 9">
            <a:hlinkClick r:id="" action="ppaction://noaction">
              <a:snd r:embed="rId9" name="19.5.3.wav"/>
            </a:hlinkClick>
          </p:cNvPr>
          <p:cNvSpPr txBox="1">
            <a:spLocks noChangeArrowheads="1"/>
          </p:cNvSpPr>
          <p:nvPr/>
        </p:nvSpPr>
        <p:spPr bwMode="auto">
          <a:xfrm>
            <a:off x="3438525" y="3413125"/>
            <a:ext cx="3273425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</a:rPr>
              <a:t>  </a:t>
            </a:r>
            <a:r>
              <a:rPr lang="en-GB" altLang="en-US" sz="2000" dirty="0" err="1">
                <a:latin typeface="Arial" panose="020B0604020202020204" pitchFamily="34" charset="0"/>
              </a:rPr>
              <a:t>J’ai</a:t>
            </a:r>
            <a:r>
              <a:rPr lang="en-GB" altLang="en-US" sz="2000" dirty="0">
                <a:latin typeface="Arial" panose="020B0604020202020204" pitchFamily="34" charset="0"/>
              </a:rPr>
              <a:t> un visage </a:t>
            </a:r>
            <a:r>
              <a:rPr lang="en-GB" altLang="en-US" sz="2000" dirty="0" err="1">
                <a:latin typeface="Arial" panose="020B0604020202020204" pitchFamily="34" charset="0"/>
              </a:rPr>
              <a:t>rond</a:t>
            </a:r>
            <a:r>
              <a:rPr lang="en-GB" altLang="en-US" sz="2000" dirty="0">
                <a:latin typeface="Arial" panose="020B0604020202020204" pitchFamily="34" charset="0"/>
              </a:rPr>
              <a:t>. Je </a:t>
            </a:r>
            <a:r>
              <a:rPr lang="en-GB" altLang="en-US" sz="2000" dirty="0" err="1">
                <a:latin typeface="Arial" panose="020B0604020202020204" pitchFamily="34" charset="0"/>
              </a:rPr>
              <a:t>n’ai</a:t>
            </a:r>
            <a:r>
              <a:rPr lang="en-GB" altLang="en-US" sz="2000" dirty="0">
                <a:latin typeface="Arial" panose="020B0604020202020204" pitchFamily="34" charset="0"/>
              </a:rPr>
              <a:t> pas beaucoup de </a:t>
            </a:r>
            <a:r>
              <a:rPr lang="en-GB" altLang="en-US" sz="2000" dirty="0" err="1">
                <a:latin typeface="Arial" panose="020B0604020202020204" pitchFamily="34" charset="0"/>
              </a:rPr>
              <a:t>cheveux</a:t>
            </a:r>
            <a:r>
              <a:rPr lang="en-GB" altLang="en-US" sz="2000" dirty="0">
                <a:latin typeface="Arial" panose="020B0604020202020204" pitchFamily="34" charset="0"/>
              </a:rPr>
              <a:t>. Je </a:t>
            </a:r>
            <a:r>
              <a:rPr lang="en-GB" altLang="en-US" sz="2000" dirty="0" err="1">
                <a:latin typeface="Arial" panose="020B0604020202020204" pitchFamily="34" charset="0"/>
              </a:rPr>
              <a:t>suis</a:t>
            </a:r>
            <a:r>
              <a:rPr lang="en-GB" altLang="en-US" sz="2000" dirty="0">
                <a:latin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</a:rPr>
              <a:t>content!</a:t>
            </a:r>
            <a:endParaRPr lang="en-GB" altLang="en-US" sz="2000" dirty="0">
              <a:latin typeface="Arial" panose="020B0604020202020204" pitchFamily="34" charset="0"/>
            </a:endParaRPr>
          </a:p>
        </p:txBody>
      </p:sp>
      <p:sp>
        <p:nvSpPr>
          <p:cNvPr id="11273" name="TextBox 10">
            <a:hlinkClick r:id="" action="ppaction://noaction">
              <a:snd r:embed="rId10" name="19.5.4.wav"/>
            </a:hlinkClick>
          </p:cNvPr>
          <p:cNvSpPr txBox="1">
            <a:spLocks noChangeArrowheads="1"/>
          </p:cNvSpPr>
          <p:nvPr/>
        </p:nvSpPr>
        <p:spPr bwMode="auto">
          <a:xfrm>
            <a:off x="3438525" y="5168900"/>
            <a:ext cx="3062288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</a:rPr>
              <a:t>  </a:t>
            </a:r>
            <a:r>
              <a:rPr lang="en-GB" altLang="en-US" sz="2000" dirty="0" err="1">
                <a:latin typeface="Arial" panose="020B0604020202020204" pitchFamily="34" charset="0"/>
              </a:rPr>
              <a:t>J’ai</a:t>
            </a:r>
            <a:r>
              <a:rPr lang="en-GB" altLang="en-US" sz="2000" dirty="0">
                <a:latin typeface="Arial" panose="020B0604020202020204" pitchFamily="34" charset="0"/>
              </a:rPr>
              <a:t> un visage long. </a:t>
            </a:r>
            <a:r>
              <a:rPr lang="en-GB" altLang="en-US" sz="2000" dirty="0" err="1">
                <a:latin typeface="Arial" panose="020B0604020202020204" pitchFamily="34" charset="0"/>
              </a:rPr>
              <a:t>J’ai</a:t>
            </a:r>
            <a:r>
              <a:rPr lang="en-GB" altLang="en-US" sz="2000" dirty="0">
                <a:latin typeface="Arial" panose="020B0604020202020204" pitchFamily="34" charset="0"/>
              </a:rPr>
              <a:t> les </a:t>
            </a:r>
            <a:r>
              <a:rPr lang="en-GB" altLang="en-US" sz="2000" dirty="0" err="1">
                <a:latin typeface="Arial" panose="020B0604020202020204" pitchFamily="34" charset="0"/>
              </a:rPr>
              <a:t>cheveux</a:t>
            </a:r>
            <a:r>
              <a:rPr lang="en-GB" altLang="en-US" sz="2000" dirty="0">
                <a:latin typeface="Arial" panose="020B0604020202020204" pitchFamily="34" charset="0"/>
              </a:rPr>
              <a:t> roux.  Je </a:t>
            </a:r>
            <a:r>
              <a:rPr lang="en-GB" altLang="en-US" sz="2000" dirty="0" err="1">
                <a:latin typeface="Arial" panose="020B0604020202020204" pitchFamily="34" charset="0"/>
              </a:rPr>
              <a:t>suis</a:t>
            </a:r>
            <a:r>
              <a:rPr lang="en-GB" altLang="en-US" sz="2000" dirty="0">
                <a:latin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</a:rPr>
              <a:t>content!</a:t>
            </a:r>
            <a:endParaRPr lang="en-GB" altLang="en-US" sz="2000" dirty="0"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988" y="100013"/>
            <a:ext cx="1265237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Anna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563" y="3738563"/>
            <a:ext cx="1598612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Michel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23050" y="38100"/>
            <a:ext cx="106997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Paul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72275" y="3430588"/>
            <a:ext cx="111760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Jean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511175"/>
            <a:ext cx="4154487" cy="599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ular Callout 8">
            <a:hlinkClick r:id="" action="ppaction://noaction">
              <a:snd r:embed="rId4" name="19.6.wav"/>
            </a:hlinkClick>
          </p:cNvPr>
          <p:cNvSpPr/>
          <p:nvPr/>
        </p:nvSpPr>
        <p:spPr>
          <a:xfrm>
            <a:off x="4370388" y="277813"/>
            <a:ext cx="4572000" cy="6229350"/>
          </a:xfrm>
          <a:prstGeom prst="wedgeRoundRectCallout">
            <a:avLst>
              <a:gd name="adj1" fmla="val -62352"/>
              <a:gd name="adj2" fmla="val 18849"/>
              <a:gd name="adj3" fmla="val 1666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Salut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 Je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m’appelle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Louise. 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J’ai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neuf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ans. 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J’ai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yeux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bleus et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grands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les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cheveux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marron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J’ai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nez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fin. 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Aussi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j’ai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petite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bouche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279400"/>
            <a:ext cx="4202112" cy="598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5">
            <a:hlinkClick r:id="" action="ppaction://noaction">
              <a:snd r:embed="rId4" name="19.7.wav"/>
            </a:hlinkClick>
          </p:cNvPr>
          <p:cNvSpPr/>
          <p:nvPr/>
        </p:nvSpPr>
        <p:spPr>
          <a:xfrm>
            <a:off x="196850" y="430213"/>
            <a:ext cx="4637088" cy="6229350"/>
          </a:xfrm>
          <a:prstGeom prst="wedgeRoundRectCallout">
            <a:avLst>
              <a:gd name="adj1" fmla="val 63977"/>
              <a:gd name="adj2" fmla="val 19406"/>
              <a:gd name="adj3" fmla="val 1666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Salut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 Je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m’appelle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Marc. 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J’ai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dix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ans.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J’ai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yeux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gris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les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cheveux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blonds.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J’ai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grand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nez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Aussi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j’ai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bouche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très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grande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avec beaucoup de dents.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334</TotalTime>
  <Words>310</Words>
  <Application>Microsoft Office PowerPoint</Application>
  <PresentationFormat>On-screen Show (4:3)</PresentationFormat>
  <Paragraphs>65</Paragraphs>
  <Slides>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Study</cp:lastModifiedBy>
  <cp:revision>26</cp:revision>
  <dcterms:created xsi:type="dcterms:W3CDTF">2014-08-13T06:54:33Z</dcterms:created>
  <dcterms:modified xsi:type="dcterms:W3CDTF">2018-12-09T18:02:49Z</dcterms:modified>
</cp:coreProperties>
</file>