
<file path=[Content_Types].xml><?xml version="1.0" encoding="utf-8"?>
<Types xmlns="http://schemas.openxmlformats.org/package/2006/content-types">
  <Default Extension="png" ContentType="image/png"/>
  <Default Extension="WMA" ContentType="audio/x-ms-wma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3" r:id="rId2"/>
    <p:sldId id="264" r:id="rId3"/>
    <p:sldId id="256" r:id="rId4"/>
    <p:sldId id="257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1116" autoAdjust="0"/>
  </p:normalViewPr>
  <p:slideViewPr>
    <p:cSldViewPr snapToGrid="0">
      <p:cViewPr varScale="1">
        <p:scale>
          <a:sx n="79" d="100"/>
          <a:sy n="79" d="100"/>
        </p:scale>
        <p:origin x="250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9CD62D-AECC-43AC-8221-40B170F4517B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F8A7C9-5201-48E0-84B7-5D9D05279D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9402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Slide to practise the vocabulary</a:t>
            </a:r>
            <a:r>
              <a:rPr lang="en-GB" baseline="0" dirty="0" smtClean="0"/>
              <a:t> of the face.</a:t>
            </a:r>
            <a:br>
              <a:rPr lang="en-GB" baseline="0" dirty="0" smtClean="0"/>
            </a:br>
            <a:r>
              <a:rPr lang="en-GB" baseline="0" dirty="0" smtClean="0"/>
              <a:t>Image www.openclipart.org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3E648-3806-4599-92C2-260294ED81BD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62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Slide to practise the vocabulary</a:t>
            </a:r>
            <a:r>
              <a:rPr lang="en-GB" baseline="0" dirty="0" smtClean="0"/>
              <a:t> of the face.</a:t>
            </a:r>
            <a:br>
              <a:rPr lang="en-GB" baseline="0" dirty="0" smtClean="0"/>
            </a:br>
            <a:r>
              <a:rPr lang="en-GB" baseline="0" dirty="0" smtClean="0"/>
              <a:t>Image www.openclipart.org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3E648-3806-4599-92C2-260294ED81BD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785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Click audio icon for audio.</a:t>
            </a:r>
            <a:br>
              <a:rPr lang="en-GB" altLang="en-US" dirty="0" smtClean="0"/>
            </a:br>
            <a:r>
              <a:rPr lang="en-GB" altLang="en-US" dirty="0" smtClean="0"/>
              <a:t>NB: This is an alternative song from the one in lesson 18, for variety.  If teachers prefer they can just</a:t>
            </a:r>
            <a:r>
              <a:rPr lang="en-GB" altLang="en-US" baseline="0" dirty="0" smtClean="0"/>
              <a:t> stick with one song.</a:t>
            </a:r>
            <a:endParaRPr lang="en-GB" alt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6D95B05-B2CB-4F09-93B1-2A14F308DA0A}" type="slidenum">
              <a:rPr lang="en-GB" altLang="en-US" smtClean="0">
                <a:latin typeface="Calibri" panose="020F0502020204030204" pitchFamily="34" charset="0"/>
              </a:rPr>
              <a:pPr/>
              <a:t>3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619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Version with pics for face parts.  Pupils can sing the song from this text.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768957-0AD0-4FBC-8D19-8FB98B93A12C}" type="slidenum">
              <a:rPr lang="en-GB" altLang="en-US" smtClean="0">
                <a:latin typeface="Calibri" panose="020F0502020204030204" pitchFamily="34" charset="0"/>
              </a:rPr>
              <a:pPr/>
              <a:t>4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349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1 = Michel</a:t>
            </a:r>
            <a:br>
              <a:rPr lang="en-GB" altLang="en-US" dirty="0" smtClean="0"/>
            </a:br>
            <a:r>
              <a:rPr lang="en-GB" altLang="en-US" dirty="0" smtClean="0"/>
              <a:t>2 = Anna</a:t>
            </a:r>
            <a:br>
              <a:rPr lang="en-GB" altLang="en-US" dirty="0" smtClean="0"/>
            </a:br>
            <a:r>
              <a:rPr lang="en-GB" altLang="en-US" dirty="0" smtClean="0"/>
              <a:t>3 = Jean</a:t>
            </a:r>
            <a:br>
              <a:rPr lang="en-GB" altLang="en-US" dirty="0" smtClean="0"/>
            </a:br>
            <a:r>
              <a:rPr lang="en-GB" altLang="en-US" dirty="0" smtClean="0"/>
              <a:t>4 = Paul</a:t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Ask the pupils to read along with the texts out loud.  </a:t>
            </a:r>
            <a:br>
              <a:rPr lang="en-GB" altLang="en-US" dirty="0" smtClean="0"/>
            </a:br>
            <a:r>
              <a:rPr lang="en-GB" altLang="en-US" dirty="0" smtClean="0"/>
              <a:t>Then ask them to work out which description matches each person.</a:t>
            </a:r>
            <a:br>
              <a:rPr lang="en-GB" altLang="en-US" dirty="0" smtClean="0"/>
            </a:br>
            <a:r>
              <a:rPr lang="en-GB" altLang="en-US" dirty="0" smtClean="0"/>
              <a:t>Then pick out some individual words that are new – triste – content – mucho to see if they can work out their meaning from the overall text.</a:t>
            </a:r>
          </a:p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FAA345D-8AB8-418A-B3E4-CBDA838C7614}" type="slidenum">
              <a:rPr lang="en-GB" altLang="en-US" smtClean="0">
                <a:latin typeface="Calibri" panose="020F0502020204030204" pitchFamily="34" charset="0"/>
              </a:rPr>
              <a:pPr/>
              <a:t>5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933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Read the text aloud with pupils.  Ask for volunteers to draw in the face.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680425F-911A-4678-B449-7620268ABA87}" type="slidenum">
              <a:rPr lang="en-GB" altLang="en-US" smtClean="0">
                <a:latin typeface="Calibri" panose="020F0502020204030204" pitchFamily="34" charset="0"/>
              </a:rPr>
              <a:pPr/>
              <a:t>6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538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Read the text aloud with pupils.  Ask for volunteers to draw in the face.</a:t>
            </a:r>
          </a:p>
          <a:p>
            <a:pPr eaLnBrk="1" hangingPunct="1">
              <a:spcBef>
                <a:spcPct val="0"/>
              </a:spcBef>
            </a:pPr>
            <a:endParaRPr lang="en-GB" altLang="en-US" smtClean="0"/>
          </a:p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BF7B4D-DF6B-4899-B3B9-09E55D6724C5}" type="slidenum">
              <a:rPr lang="en-GB" altLang="en-US" smtClean="0">
                <a:latin typeface="Calibri" panose="020F0502020204030204" pitchFamily="34" charset="0"/>
              </a:rPr>
              <a:pPr/>
              <a:t>7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81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82948-2347-4CD1-B777-F3582ACF86F1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2A54F-468A-4A1B-B4DB-0EED228075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611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104BD-8187-40D6-B97C-E439A4120C24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7153B-AF67-440A-956F-C1E8BE41C2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495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12185-75B3-403B-AD39-C7B1B4FFB8CB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097D8-086D-49B2-91A2-5F3682476D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192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46110-390D-456D-9713-FE0686463EBA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E0E29-9D4E-465E-A15F-5F2FE7AB4B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292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F542D-1F98-4037-B226-0947B75A6252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FF827-A581-458F-97FA-353E3ED841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362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C7AC3-12A1-4EA7-A6F5-DF33D1A06FC8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5E4D0-7488-4B10-8221-97DB351B8B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807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7CCC9-84FB-4EC3-B942-A01B9BBEB943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8B6C3-23BF-42CD-B818-E4ACC4F145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401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00089-0F0E-4AA6-A343-09010EA641A9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658D4-6648-469D-A124-737CF6CF37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651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E13F0-F5A1-4761-B36F-8449BE399AC8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96FB8-A735-4889-9B2E-7852675BA8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413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C5300-C276-44C3-92FE-F4640F9D3280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0E1A3-49A0-4369-B2B7-3E22344C0E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092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77246-D0E3-4026-88A5-B57CA67E57C5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0EA59-3F2B-4227-AB1C-24D5EA2DD9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2497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CC7EBF-57DF-445B-A8B3-70897250CE53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0FD64B5-8D8A-406A-8DF3-C35303FE01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png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6" Type="http://schemas.openxmlformats.org/officeDocument/2006/relationships/image" Target="../media/image4.png"/><Relationship Id="rId11" Type="http://schemas.openxmlformats.org/officeDocument/2006/relationships/image" Target="../media/image2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notesSlide" Target="../notesSlides/notesSlide4.xm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-73971" y="3915443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les </a:t>
            </a:r>
            <a:r>
              <a:rPr lang="en-GB" sz="3600" b="1" dirty="0" err="1" smtClean="0">
                <a:solidFill>
                  <a:prstClr val="black"/>
                </a:solidFill>
              </a:rPr>
              <a:t>oreilles</a:t>
            </a:r>
            <a:endParaRPr lang="en-GB" sz="3600" b="1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090" y="715338"/>
            <a:ext cx="4134386" cy="4905632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6370502" y="2586011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>
                <a:solidFill>
                  <a:prstClr val="black"/>
                </a:solidFill>
              </a:rPr>
              <a:t>la </a:t>
            </a:r>
            <a:r>
              <a:rPr lang="en-GB" sz="3600" b="1" dirty="0" smtClean="0">
                <a:solidFill>
                  <a:prstClr val="black"/>
                </a:solidFill>
              </a:rPr>
              <a:t>bouche</a:t>
            </a:r>
            <a:endParaRPr lang="en-GB" sz="3600" b="1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931" y="2686936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 </a:t>
            </a:r>
            <a:r>
              <a:rPr lang="en-GB" sz="3600" b="1" dirty="0" err="1" smtClean="0">
                <a:solidFill>
                  <a:prstClr val="black"/>
                </a:solidFill>
              </a:rPr>
              <a:t>nez</a:t>
            </a:r>
            <a:endParaRPr lang="en-GB" sz="3600" b="1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74544" y="1475675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les </a:t>
            </a:r>
            <a:r>
              <a:rPr lang="en-GB" sz="3600" b="1" dirty="0" err="1" smtClean="0">
                <a:solidFill>
                  <a:prstClr val="black"/>
                </a:solidFill>
              </a:rPr>
              <a:t>yeux</a:t>
            </a:r>
            <a:endParaRPr lang="en-GB" sz="3600" b="1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8478" y="1570384"/>
            <a:ext cx="2425148" cy="53671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>
            <a:off x="2673626" y="1838741"/>
            <a:ext cx="2662061" cy="126981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3"/>
          </p:cNvCxnSpPr>
          <p:nvPr/>
        </p:nvCxnSpPr>
        <p:spPr>
          <a:xfrm>
            <a:off x="2673626" y="1838741"/>
            <a:ext cx="1459663" cy="12771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32191" y="2753854"/>
            <a:ext cx="1881800" cy="53671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613991" y="3037119"/>
            <a:ext cx="2132242" cy="878324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120887" y="69007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 visage</a:t>
            </a:r>
            <a:endParaRPr lang="en-GB" sz="3600" b="1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50461" y="1057879"/>
            <a:ext cx="2683565" cy="53671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88843" y="3990131"/>
            <a:ext cx="2425148" cy="5367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59426" y="107244"/>
            <a:ext cx="2425148" cy="53671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648777" y="4000855"/>
            <a:ext cx="3497263" cy="23775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2618960" y="3964111"/>
            <a:ext cx="521805" cy="29437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706235" y="1397969"/>
            <a:ext cx="725556" cy="11955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330943" y="1012028"/>
            <a:ext cx="292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les </a:t>
            </a:r>
            <a:r>
              <a:rPr lang="en-GB" sz="3600" b="1" dirty="0" err="1" smtClean="0">
                <a:solidFill>
                  <a:prstClr val="black"/>
                </a:solidFill>
              </a:rPr>
              <a:t>cheveux</a:t>
            </a:r>
            <a:endParaRPr lang="en-GB" sz="3600" b="1" dirty="0">
              <a:solidFill>
                <a:prstClr val="black"/>
              </a:solidFill>
            </a:endParaRPr>
          </a:p>
        </p:txBody>
      </p:sp>
      <p:cxnSp>
        <p:nvCxnSpPr>
          <p:cNvPr id="36" name="Straight Arrow Connector 35"/>
          <p:cNvCxnSpPr>
            <a:stCxn id="35" idx="1"/>
          </p:cNvCxnSpPr>
          <p:nvPr/>
        </p:nvCxnSpPr>
        <p:spPr>
          <a:xfrm flipH="1">
            <a:off x="4634056" y="2909410"/>
            <a:ext cx="1994863" cy="158859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568488" y="5030619"/>
            <a:ext cx="2425148" cy="53671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4572000" y="4561774"/>
            <a:ext cx="1984064" cy="69900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316283" y="4956710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les dents</a:t>
            </a:r>
            <a:endParaRPr lang="en-GB" sz="3600" b="1" dirty="0">
              <a:solidFill>
                <a:prstClr val="black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96468" y="836232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1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97207" y="2011982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2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495" y="3191777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3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328246" y="270120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4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679018" y="1906905"/>
            <a:ext cx="646710" cy="9182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5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485930" y="4234384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6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628919" y="2641053"/>
            <a:ext cx="2425148" cy="5367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42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8" grpId="0"/>
      <p:bldP spid="18" grpId="0"/>
      <p:bldP spid="7" grpId="0"/>
      <p:bldP spid="34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5335687" y="6111502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les </a:t>
            </a:r>
            <a:r>
              <a:rPr lang="en-GB" sz="3600" b="1" dirty="0" err="1" smtClean="0">
                <a:solidFill>
                  <a:prstClr val="black"/>
                </a:solidFill>
              </a:rPr>
              <a:t>oreilles</a:t>
            </a:r>
            <a:endParaRPr lang="en-GB" sz="3600" b="1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090" y="715338"/>
            <a:ext cx="4134386" cy="4905632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0" y="6241218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>
                <a:solidFill>
                  <a:prstClr val="black"/>
                </a:solidFill>
              </a:rPr>
              <a:t>la </a:t>
            </a:r>
            <a:r>
              <a:rPr lang="en-GB" sz="3600" b="1" dirty="0" smtClean="0">
                <a:solidFill>
                  <a:prstClr val="black"/>
                </a:solidFill>
              </a:rPr>
              <a:t>bouche</a:t>
            </a:r>
            <a:endParaRPr lang="en-GB" sz="3600" b="1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65422" y="6098042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 </a:t>
            </a:r>
            <a:r>
              <a:rPr lang="en-GB" sz="3600" b="1" dirty="0" err="1" smtClean="0">
                <a:solidFill>
                  <a:prstClr val="black"/>
                </a:solidFill>
              </a:rPr>
              <a:t>nez</a:t>
            </a:r>
            <a:endParaRPr lang="en-GB" sz="3600" b="1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306" y="5536341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les </a:t>
            </a:r>
            <a:r>
              <a:rPr lang="en-GB" sz="3600" b="1" dirty="0" err="1" smtClean="0">
                <a:solidFill>
                  <a:prstClr val="black"/>
                </a:solidFill>
              </a:rPr>
              <a:t>yeux</a:t>
            </a:r>
            <a:endParaRPr lang="en-GB" sz="3600" b="1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8478" y="1570384"/>
            <a:ext cx="2425148" cy="53671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>
            <a:off x="2673626" y="1838741"/>
            <a:ext cx="2662061" cy="126981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3"/>
          </p:cNvCxnSpPr>
          <p:nvPr/>
        </p:nvCxnSpPr>
        <p:spPr>
          <a:xfrm>
            <a:off x="2673626" y="1838741"/>
            <a:ext cx="1459663" cy="12771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32191" y="2753854"/>
            <a:ext cx="1881800" cy="53671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613991" y="3037119"/>
            <a:ext cx="2132242" cy="878324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397825" y="5602176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 visage</a:t>
            </a:r>
            <a:endParaRPr lang="en-GB" sz="3600" b="1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50461" y="1057879"/>
            <a:ext cx="2683565" cy="53671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88843" y="3990131"/>
            <a:ext cx="2425148" cy="5367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59426" y="107244"/>
            <a:ext cx="2425148" cy="53671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648777" y="4000855"/>
            <a:ext cx="3497263" cy="23775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2618960" y="3964111"/>
            <a:ext cx="521805" cy="29437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706235" y="1397969"/>
            <a:ext cx="725556" cy="11955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9322" y="5691674"/>
            <a:ext cx="292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les </a:t>
            </a:r>
            <a:r>
              <a:rPr lang="en-GB" sz="3600" b="1" dirty="0" err="1" smtClean="0">
                <a:solidFill>
                  <a:prstClr val="black"/>
                </a:solidFill>
              </a:rPr>
              <a:t>cheveux</a:t>
            </a:r>
            <a:endParaRPr lang="en-GB" sz="3600" b="1" dirty="0">
              <a:solidFill>
                <a:prstClr val="black"/>
              </a:solidFill>
            </a:endParaRPr>
          </a:p>
        </p:txBody>
      </p:sp>
      <p:cxnSp>
        <p:nvCxnSpPr>
          <p:cNvPr id="36" name="Straight Arrow Connector 35"/>
          <p:cNvCxnSpPr>
            <a:stCxn id="35" idx="1"/>
          </p:cNvCxnSpPr>
          <p:nvPr/>
        </p:nvCxnSpPr>
        <p:spPr>
          <a:xfrm flipH="1">
            <a:off x="4634056" y="2909410"/>
            <a:ext cx="1994863" cy="158859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568488" y="5030619"/>
            <a:ext cx="2425148" cy="53671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4572000" y="4561774"/>
            <a:ext cx="1984064" cy="69900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50165" y="5026349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les dents</a:t>
            </a:r>
            <a:endParaRPr lang="en-GB" sz="3600" b="1" dirty="0">
              <a:solidFill>
                <a:prstClr val="black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96468" y="836232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1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97207" y="2011982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2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495" y="3191777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3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328246" y="270120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4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679018" y="1906905"/>
            <a:ext cx="646710" cy="9182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5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485930" y="4234384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6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628919" y="2641053"/>
            <a:ext cx="2425148" cy="5367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14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85185E-6 L -0.40972 -0.586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86" y="-2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11111E-6 L -0.26875 -0.4932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38" y="-24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-4.44444E-6 L -0.5882 -0.3201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253" y="-16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49 -0.0044 L 0.69184 -0.6863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767" y="-34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07407E-6 L 0.69202 -0.5252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01" y="-2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11111E-6 L 0.59896 -0.0069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48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89 0.01319 L -0.35486 -0.8113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57" y="-4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8" grpId="0"/>
      <p:bldP spid="18" grpId="0"/>
      <p:bldP spid="7" grpId="0"/>
      <p:bldP spid="19" grpId="0"/>
      <p:bldP spid="34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 txBox="1">
            <a:spLocks/>
          </p:cNvSpPr>
          <p:nvPr/>
        </p:nvSpPr>
        <p:spPr bwMode="auto">
          <a:xfrm>
            <a:off x="439738" y="8302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200" dirty="0" err="1">
                <a:latin typeface="Arial" panose="020B0604020202020204" pitchFamily="34" charset="0"/>
              </a:rPr>
              <a:t>J’ai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deux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Arial" panose="020B0604020202020204" pitchFamily="34" charset="0"/>
              </a:rPr>
              <a:t>yeux</a:t>
            </a:r>
            <a:endParaRPr lang="en-US" altLang="en-US" sz="3200" dirty="0">
              <a:latin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200" dirty="0">
                <a:latin typeface="Arial" panose="020B0604020202020204" pitchFamily="34" charset="0"/>
              </a:rPr>
              <a:t>Et un </a:t>
            </a:r>
            <a:r>
              <a:rPr lang="en-US" altLang="en-US" sz="3200" b="1" dirty="0" err="1">
                <a:solidFill>
                  <a:srgbClr val="FF0000"/>
                </a:solidFill>
                <a:latin typeface="Arial" panose="020B0604020202020204" pitchFamily="34" charset="0"/>
              </a:rPr>
              <a:t>nez</a:t>
            </a:r>
            <a:endParaRPr lang="en-US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200" dirty="0" err="1">
                <a:latin typeface="Arial" panose="020B0604020202020204" pitchFamily="34" charset="0"/>
              </a:rPr>
              <a:t>Deux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Arial" panose="020B0604020202020204" pitchFamily="34" charset="0"/>
              </a:rPr>
              <a:t>oreilles</a:t>
            </a:r>
            <a:r>
              <a:rPr lang="en-US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200" dirty="0">
                <a:latin typeface="Arial" panose="020B0604020202020204" pitchFamily="34" charset="0"/>
              </a:rPr>
              <a:t>Et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une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bouche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200" dirty="0" err="1">
                <a:latin typeface="Arial" panose="020B0604020202020204" pitchFamily="34" charset="0"/>
              </a:rPr>
              <a:t>Pleine</a:t>
            </a:r>
            <a:r>
              <a:rPr lang="en-US" altLang="en-US" sz="3200" dirty="0">
                <a:latin typeface="Arial" panose="020B0604020202020204" pitchFamily="34" charset="0"/>
              </a:rPr>
              <a:t> de </a:t>
            </a:r>
            <a:r>
              <a:rPr lang="en-US" altLang="en-US" sz="3200" b="1" dirty="0">
                <a:solidFill>
                  <a:srgbClr val="0070C0"/>
                </a:solidFill>
                <a:latin typeface="Arial" panose="020B0604020202020204" pitchFamily="34" charset="0"/>
              </a:rPr>
              <a:t>dents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200" dirty="0">
                <a:latin typeface="Arial" panose="020B0604020202020204" pitchFamily="34" charset="0"/>
              </a:rPr>
              <a:t>Pour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mâcher</a:t>
            </a:r>
            <a:endParaRPr lang="en-US" altLang="en-US" sz="3200" dirty="0">
              <a:latin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200" dirty="0">
                <a:latin typeface="Arial" panose="020B0604020202020204" pitchFamily="34" charset="0"/>
              </a:rPr>
              <a:t>Et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une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langue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buNone/>
            </a:pPr>
            <a:r>
              <a:rPr lang="en-US" altLang="en-US" sz="3200" dirty="0">
                <a:latin typeface="Arial" panose="020B0604020202020204" pitchFamily="34" charset="0"/>
              </a:rPr>
              <a:t>Pour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parler</a:t>
            </a:r>
            <a:r>
              <a:rPr lang="en-US" altLang="en-US" sz="3200" dirty="0" smtClean="0">
                <a:latin typeface="Arial" panose="020B0604020202020204" pitchFamily="34" charset="0"/>
              </a:rPr>
              <a:t/>
            </a:r>
            <a:br>
              <a:rPr lang="en-US" altLang="en-US" sz="3200" dirty="0" smtClean="0">
                <a:latin typeface="Arial" panose="020B0604020202020204" pitchFamily="34" charset="0"/>
              </a:rPr>
            </a:br>
            <a:r>
              <a:rPr lang="en-US" altLang="en-US" sz="3200" dirty="0" err="1" smtClean="0">
                <a:latin typeface="Arial" panose="020B0604020202020204" pitchFamily="34" charset="0"/>
              </a:rPr>
              <a:t>Bla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bla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bla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bla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bla</a:t>
            </a:r>
            <a:r>
              <a:rPr lang="en-US" altLang="en-US" sz="3200" dirty="0" smtClean="0">
                <a:latin typeface="Arial" panose="020B0604020202020204" pitchFamily="34" charset="0"/>
              </a:rPr>
              <a:t>!.</a:t>
            </a:r>
            <a:endParaRPr lang="en-US" altLang="en-US" sz="3200" dirty="0">
              <a:latin typeface="Arial" panose="020B0604020202020204" pitchFamily="34" charset="0"/>
            </a:endParaRPr>
          </a:p>
        </p:txBody>
      </p:sp>
      <p:pic>
        <p:nvPicPr>
          <p:cNvPr id="2" name="J'ai_deux_yeux_chanson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620000" y="525463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45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 txBox="1">
            <a:spLocks/>
          </p:cNvSpPr>
          <p:nvPr/>
        </p:nvSpPr>
        <p:spPr bwMode="auto">
          <a:xfrm>
            <a:off x="296863" y="159702"/>
            <a:ext cx="8229600" cy="6698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en-US" sz="3200" dirty="0" err="1">
                <a:latin typeface="Arial" panose="020B0604020202020204" pitchFamily="34" charset="0"/>
              </a:rPr>
              <a:t>J’ai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deux</a:t>
            </a:r>
            <a:endParaRPr lang="en-US" altLang="en-US" sz="32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en-US" sz="3200" dirty="0">
                <a:latin typeface="Arial" panose="020B0604020202020204" pitchFamily="34" charset="0"/>
              </a:rPr>
              <a:t>Et </a:t>
            </a:r>
            <a:r>
              <a:rPr lang="en-US" altLang="en-US" sz="3200" dirty="0" smtClean="0">
                <a:latin typeface="Arial" panose="020B0604020202020204" pitchFamily="34" charset="0"/>
              </a:rPr>
              <a:t>un </a:t>
            </a:r>
            <a:endParaRPr lang="en-US" altLang="en-US" sz="32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en-US" sz="3200" dirty="0" err="1">
                <a:latin typeface="Arial" panose="020B0604020202020204" pitchFamily="34" charset="0"/>
              </a:rPr>
              <a:t>Deux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en-US" sz="3200" dirty="0">
                <a:latin typeface="Arial" panose="020B0604020202020204" pitchFamily="34" charset="0"/>
              </a:rPr>
              <a:t>Et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une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endParaRPr lang="en-US" altLang="en-US" sz="32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en-US" sz="3200" dirty="0" err="1">
                <a:latin typeface="Arial" panose="020B0604020202020204" pitchFamily="34" charset="0"/>
              </a:rPr>
              <a:t>Pleine</a:t>
            </a:r>
            <a:r>
              <a:rPr lang="en-US" altLang="en-US" sz="3200" dirty="0">
                <a:latin typeface="Arial" panose="020B0604020202020204" pitchFamily="34" charset="0"/>
              </a:rPr>
              <a:t> de 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en-US" sz="3200" dirty="0">
                <a:latin typeface="Arial" panose="020B0604020202020204" pitchFamily="34" charset="0"/>
              </a:rPr>
              <a:t>Pour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mâcher</a:t>
            </a:r>
            <a:endParaRPr lang="en-US" altLang="en-US" sz="32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en-US" sz="3200" dirty="0">
                <a:latin typeface="Arial" panose="020B0604020202020204" pitchFamily="34" charset="0"/>
              </a:rPr>
              <a:t>Et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une</a:t>
            </a:r>
            <a:r>
              <a:rPr lang="en-US" altLang="en-US" sz="3200" dirty="0" smtClean="0">
                <a:latin typeface="Arial" panose="020B0604020202020204" pitchFamily="34" charset="0"/>
              </a:rPr>
              <a:t>           pour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parler</a:t>
            </a:r>
            <a:r>
              <a:rPr lang="en-US" altLang="en-US" sz="3200" dirty="0">
                <a:latin typeface="Arial" panose="020B0604020202020204" pitchFamily="34" charset="0"/>
              </a:rPr>
              <a:t/>
            </a:r>
            <a:br>
              <a:rPr lang="en-US" altLang="en-US" sz="3200" dirty="0">
                <a:latin typeface="Arial" panose="020B0604020202020204" pitchFamily="34" charset="0"/>
              </a:rPr>
            </a:br>
            <a:r>
              <a:rPr lang="en-US" altLang="en-US" sz="3200" dirty="0" err="1" smtClean="0">
                <a:latin typeface="Arial" panose="020B0604020202020204" pitchFamily="34" charset="0"/>
              </a:rPr>
              <a:t>Bla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bla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bla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bla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bla</a:t>
            </a:r>
            <a:r>
              <a:rPr lang="en-US" altLang="en-US" sz="3200" dirty="0" smtClean="0">
                <a:latin typeface="Arial" panose="020B0604020202020204" pitchFamily="34" charset="0"/>
              </a:rPr>
              <a:t>!.</a:t>
            </a:r>
            <a:endParaRPr lang="en-US" altLang="en-US" sz="3200" dirty="0">
              <a:latin typeface="Arial" panose="020B0604020202020204" pitchFamily="34" charset="0"/>
            </a:endParaRPr>
          </a:p>
        </p:txBody>
      </p:sp>
      <p:pic>
        <p:nvPicPr>
          <p:cNvPr id="9219" name="Picture 2" descr="ey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025" y="-56197"/>
            <a:ext cx="923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2" descr="ey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-56197"/>
            <a:ext cx="923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3" descr="nose_small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838" y="867728"/>
            <a:ext cx="646112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4" descr="earsb_smal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655128"/>
            <a:ext cx="1147763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5" descr="mouth_small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013" y="2580640"/>
            <a:ext cx="874712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6" descr="teeth_small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647" y="3577590"/>
            <a:ext cx="7239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7" descr="tongue_small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5174615"/>
            <a:ext cx="825500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J'ai_deux_yeux_chanson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7620000" y="525463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459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513" y="3981450"/>
            <a:ext cx="2005012" cy="257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4297363"/>
            <a:ext cx="2484437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963" y="668338"/>
            <a:ext cx="11652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668338"/>
            <a:ext cx="2619375" cy="217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Box 7"/>
          <p:cNvSpPr txBox="1">
            <a:spLocks noChangeArrowheads="1"/>
          </p:cNvSpPr>
          <p:nvPr/>
        </p:nvSpPr>
        <p:spPr bwMode="auto">
          <a:xfrm>
            <a:off x="3438525" y="100013"/>
            <a:ext cx="3062288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latin typeface="Arial" panose="020B0604020202020204" pitchFamily="34" charset="0"/>
              </a:rPr>
              <a:t>1</a:t>
            </a:r>
            <a:r>
              <a:rPr lang="en-GB" altLang="en-US" sz="2000" dirty="0">
                <a:latin typeface="Arial" panose="020B0604020202020204" pitchFamily="34" charset="0"/>
              </a:rPr>
              <a:t>  </a:t>
            </a:r>
            <a:r>
              <a:rPr lang="en-GB" altLang="en-US" sz="2000" dirty="0" err="1">
                <a:latin typeface="Arial" panose="020B0604020202020204" pitchFamily="34" charset="0"/>
              </a:rPr>
              <a:t>J’ai</a:t>
            </a:r>
            <a:r>
              <a:rPr lang="en-GB" altLang="en-US" sz="2000" dirty="0">
                <a:latin typeface="Arial" panose="020B0604020202020204" pitchFamily="34" charset="0"/>
              </a:rPr>
              <a:t> un visage </a:t>
            </a:r>
            <a:r>
              <a:rPr lang="en-GB" altLang="en-US" sz="2000" dirty="0" err="1">
                <a:latin typeface="Arial" panose="020B0604020202020204" pitchFamily="34" charset="0"/>
              </a:rPr>
              <a:t>rond</a:t>
            </a:r>
            <a:r>
              <a:rPr lang="en-GB" altLang="en-US" sz="2000" dirty="0">
                <a:latin typeface="Arial" panose="020B0604020202020204" pitchFamily="34" charset="0"/>
              </a:rPr>
              <a:t>. </a:t>
            </a:r>
            <a:r>
              <a:rPr lang="en-GB" altLang="en-US" sz="2000" dirty="0" err="1">
                <a:latin typeface="Arial" panose="020B0604020202020204" pitchFamily="34" charset="0"/>
              </a:rPr>
              <a:t>J’ai</a:t>
            </a:r>
            <a:r>
              <a:rPr lang="en-GB" altLang="en-US" sz="2000" dirty="0">
                <a:latin typeface="Arial" panose="020B0604020202020204" pitchFamily="34" charset="0"/>
              </a:rPr>
              <a:t> les </a:t>
            </a:r>
            <a:r>
              <a:rPr lang="en-GB" altLang="en-US" sz="2000" dirty="0" err="1">
                <a:latin typeface="Arial" panose="020B0604020202020204" pitchFamily="34" charset="0"/>
              </a:rPr>
              <a:t>yeux</a:t>
            </a:r>
            <a:r>
              <a:rPr lang="en-GB" altLang="en-US" sz="2000" dirty="0">
                <a:latin typeface="Arial" panose="020B0604020202020204" pitchFamily="34" charset="0"/>
              </a:rPr>
              <a:t> grands.  Je </a:t>
            </a:r>
            <a:r>
              <a:rPr lang="en-GB" altLang="en-US" sz="2000" dirty="0" err="1">
                <a:latin typeface="Arial" panose="020B0604020202020204" pitchFamily="34" charset="0"/>
              </a:rPr>
              <a:t>suis</a:t>
            </a:r>
            <a:r>
              <a:rPr lang="en-GB" altLang="en-US" sz="2000" dirty="0">
                <a:latin typeface="Arial" panose="020B0604020202020204" pitchFamily="34" charset="0"/>
              </a:rPr>
              <a:t> triste!</a:t>
            </a:r>
          </a:p>
        </p:txBody>
      </p:sp>
      <p:sp>
        <p:nvSpPr>
          <p:cNvPr id="11271" name="TextBox 8"/>
          <p:cNvSpPr txBox="1">
            <a:spLocks noChangeArrowheads="1"/>
          </p:cNvSpPr>
          <p:nvPr/>
        </p:nvSpPr>
        <p:spPr bwMode="auto">
          <a:xfrm>
            <a:off x="3438525" y="1573213"/>
            <a:ext cx="3062288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latin typeface="Arial" panose="020B0604020202020204" pitchFamily="34" charset="0"/>
              </a:rPr>
              <a:t>2</a:t>
            </a:r>
            <a:r>
              <a:rPr lang="en-GB" altLang="en-US" sz="2000" dirty="0">
                <a:latin typeface="Arial" panose="020B0604020202020204" pitchFamily="34" charset="0"/>
              </a:rPr>
              <a:t>  </a:t>
            </a:r>
            <a:r>
              <a:rPr lang="en-GB" altLang="en-US" sz="2000" dirty="0" err="1">
                <a:latin typeface="Arial" panose="020B0604020202020204" pitchFamily="34" charset="0"/>
              </a:rPr>
              <a:t>J’ai</a:t>
            </a:r>
            <a:r>
              <a:rPr lang="en-GB" altLang="en-US" sz="2000" dirty="0">
                <a:latin typeface="Arial" panose="020B0604020202020204" pitchFamily="34" charset="0"/>
              </a:rPr>
              <a:t> un visage grand. </a:t>
            </a:r>
            <a:r>
              <a:rPr lang="en-GB" altLang="en-US" sz="2000" dirty="0" err="1">
                <a:latin typeface="Arial" panose="020B0604020202020204" pitchFamily="34" charset="0"/>
              </a:rPr>
              <a:t>J’ai</a:t>
            </a:r>
            <a:r>
              <a:rPr lang="en-GB" altLang="en-US" sz="2000" dirty="0">
                <a:latin typeface="Arial" panose="020B0604020202020204" pitchFamily="34" charset="0"/>
              </a:rPr>
              <a:t> les </a:t>
            </a:r>
            <a:r>
              <a:rPr lang="en-GB" altLang="en-US" sz="2000" dirty="0" err="1">
                <a:latin typeface="Arial" panose="020B0604020202020204" pitchFamily="34" charset="0"/>
              </a:rPr>
              <a:t>cheveux</a:t>
            </a:r>
            <a:r>
              <a:rPr lang="en-GB" altLang="en-US" sz="2000" dirty="0">
                <a:latin typeface="Arial" panose="020B0604020202020204" pitchFamily="34" charset="0"/>
              </a:rPr>
              <a:t> roux et longs. Je </a:t>
            </a:r>
            <a:r>
              <a:rPr lang="en-GB" altLang="en-US" sz="2000" dirty="0" err="1">
                <a:latin typeface="Arial" panose="020B0604020202020204" pitchFamily="34" charset="0"/>
              </a:rPr>
              <a:t>suis</a:t>
            </a:r>
            <a:r>
              <a:rPr lang="en-GB" altLang="en-US" sz="2000" dirty="0">
                <a:latin typeface="Arial" panose="020B0604020202020204" pitchFamily="34" charset="0"/>
              </a:rPr>
              <a:t> </a:t>
            </a:r>
            <a:r>
              <a:rPr lang="en-GB" altLang="en-US" sz="2000" dirty="0" err="1">
                <a:latin typeface="Arial" panose="020B0604020202020204" pitchFamily="34" charset="0"/>
              </a:rPr>
              <a:t>contente</a:t>
            </a:r>
            <a:r>
              <a:rPr lang="en-GB" altLang="en-US" sz="2000" dirty="0">
                <a:latin typeface="Arial" panose="020B0604020202020204" pitchFamily="34" charset="0"/>
              </a:rPr>
              <a:t>!</a:t>
            </a:r>
          </a:p>
        </p:txBody>
      </p:sp>
      <p:sp>
        <p:nvSpPr>
          <p:cNvPr id="11272" name="TextBox 9"/>
          <p:cNvSpPr txBox="1">
            <a:spLocks noChangeArrowheads="1"/>
          </p:cNvSpPr>
          <p:nvPr/>
        </p:nvSpPr>
        <p:spPr bwMode="auto">
          <a:xfrm>
            <a:off x="3438525" y="3413125"/>
            <a:ext cx="327342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latin typeface="Arial" panose="020B0604020202020204" pitchFamily="34" charset="0"/>
              </a:rPr>
              <a:t>3</a:t>
            </a:r>
            <a:r>
              <a:rPr lang="en-GB" altLang="en-US" sz="2000" dirty="0">
                <a:latin typeface="Arial" panose="020B0604020202020204" pitchFamily="34" charset="0"/>
              </a:rPr>
              <a:t>  </a:t>
            </a:r>
            <a:r>
              <a:rPr lang="en-GB" altLang="en-US" sz="2000" dirty="0" err="1">
                <a:latin typeface="Arial" panose="020B0604020202020204" pitchFamily="34" charset="0"/>
              </a:rPr>
              <a:t>J’ai</a:t>
            </a:r>
            <a:r>
              <a:rPr lang="en-GB" altLang="en-US" sz="2000" dirty="0">
                <a:latin typeface="Arial" panose="020B0604020202020204" pitchFamily="34" charset="0"/>
              </a:rPr>
              <a:t> un visage </a:t>
            </a:r>
            <a:r>
              <a:rPr lang="en-GB" altLang="en-US" sz="2000" dirty="0" err="1">
                <a:latin typeface="Arial" panose="020B0604020202020204" pitchFamily="34" charset="0"/>
              </a:rPr>
              <a:t>rond</a:t>
            </a:r>
            <a:r>
              <a:rPr lang="en-GB" altLang="en-US" sz="2000" dirty="0">
                <a:latin typeface="Arial" panose="020B0604020202020204" pitchFamily="34" charset="0"/>
              </a:rPr>
              <a:t>. Je </a:t>
            </a:r>
            <a:r>
              <a:rPr lang="en-GB" altLang="en-US" sz="2000" dirty="0" err="1">
                <a:latin typeface="Arial" panose="020B0604020202020204" pitchFamily="34" charset="0"/>
              </a:rPr>
              <a:t>n’ai</a:t>
            </a:r>
            <a:r>
              <a:rPr lang="en-GB" altLang="en-US" sz="2000" dirty="0">
                <a:latin typeface="Arial" panose="020B0604020202020204" pitchFamily="34" charset="0"/>
              </a:rPr>
              <a:t> pas beaucoup de </a:t>
            </a:r>
            <a:r>
              <a:rPr lang="en-GB" altLang="en-US" sz="2000" dirty="0" err="1">
                <a:latin typeface="Arial" panose="020B0604020202020204" pitchFamily="34" charset="0"/>
              </a:rPr>
              <a:t>cheveux</a:t>
            </a:r>
            <a:r>
              <a:rPr lang="en-GB" altLang="en-US" sz="2000" dirty="0">
                <a:latin typeface="Arial" panose="020B0604020202020204" pitchFamily="34" charset="0"/>
              </a:rPr>
              <a:t>. Je </a:t>
            </a:r>
            <a:r>
              <a:rPr lang="en-GB" altLang="en-US" sz="2000" dirty="0" err="1">
                <a:latin typeface="Arial" panose="020B0604020202020204" pitchFamily="34" charset="0"/>
              </a:rPr>
              <a:t>suis</a:t>
            </a:r>
            <a:r>
              <a:rPr lang="en-GB" altLang="en-US" sz="2000" dirty="0">
                <a:latin typeface="Arial" panose="020B0604020202020204" pitchFamily="34" charset="0"/>
              </a:rPr>
              <a:t> </a:t>
            </a:r>
            <a:r>
              <a:rPr lang="en-GB" altLang="en-US" sz="2000" dirty="0" smtClean="0">
                <a:latin typeface="Arial" panose="020B0604020202020204" pitchFamily="34" charset="0"/>
              </a:rPr>
              <a:t>content!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11273" name="TextBox 10"/>
          <p:cNvSpPr txBox="1">
            <a:spLocks noChangeArrowheads="1"/>
          </p:cNvSpPr>
          <p:nvPr/>
        </p:nvSpPr>
        <p:spPr bwMode="auto">
          <a:xfrm>
            <a:off x="3438525" y="5168900"/>
            <a:ext cx="3062288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latin typeface="Arial" panose="020B0604020202020204" pitchFamily="34" charset="0"/>
              </a:rPr>
              <a:t>4</a:t>
            </a:r>
            <a:r>
              <a:rPr lang="en-GB" altLang="en-US" sz="2000" dirty="0">
                <a:latin typeface="Arial" panose="020B0604020202020204" pitchFamily="34" charset="0"/>
              </a:rPr>
              <a:t>  </a:t>
            </a:r>
            <a:r>
              <a:rPr lang="en-GB" altLang="en-US" sz="2000" dirty="0" err="1">
                <a:latin typeface="Arial" panose="020B0604020202020204" pitchFamily="34" charset="0"/>
              </a:rPr>
              <a:t>J’ai</a:t>
            </a:r>
            <a:r>
              <a:rPr lang="en-GB" altLang="en-US" sz="2000" dirty="0">
                <a:latin typeface="Arial" panose="020B0604020202020204" pitchFamily="34" charset="0"/>
              </a:rPr>
              <a:t> un visage long. </a:t>
            </a:r>
            <a:r>
              <a:rPr lang="en-GB" altLang="en-US" sz="2000" dirty="0" err="1">
                <a:latin typeface="Arial" panose="020B0604020202020204" pitchFamily="34" charset="0"/>
              </a:rPr>
              <a:t>J’ai</a:t>
            </a:r>
            <a:r>
              <a:rPr lang="en-GB" altLang="en-US" sz="2000" dirty="0">
                <a:latin typeface="Arial" panose="020B0604020202020204" pitchFamily="34" charset="0"/>
              </a:rPr>
              <a:t> les </a:t>
            </a:r>
            <a:r>
              <a:rPr lang="en-GB" altLang="en-US" sz="2000" dirty="0" err="1">
                <a:latin typeface="Arial" panose="020B0604020202020204" pitchFamily="34" charset="0"/>
              </a:rPr>
              <a:t>cheveux</a:t>
            </a:r>
            <a:r>
              <a:rPr lang="en-GB" altLang="en-US" sz="2000" dirty="0">
                <a:latin typeface="Arial" panose="020B0604020202020204" pitchFamily="34" charset="0"/>
              </a:rPr>
              <a:t> roux.  Je </a:t>
            </a:r>
            <a:r>
              <a:rPr lang="en-GB" altLang="en-US" sz="2000" dirty="0" err="1">
                <a:latin typeface="Arial" panose="020B0604020202020204" pitchFamily="34" charset="0"/>
              </a:rPr>
              <a:t>suis</a:t>
            </a:r>
            <a:r>
              <a:rPr lang="en-GB" altLang="en-US" sz="2000" dirty="0">
                <a:latin typeface="Arial" panose="020B0604020202020204" pitchFamily="34" charset="0"/>
              </a:rPr>
              <a:t> </a:t>
            </a:r>
            <a:r>
              <a:rPr lang="en-GB" altLang="en-US" sz="2000" dirty="0" smtClean="0">
                <a:latin typeface="Arial" panose="020B0604020202020204" pitchFamily="34" charset="0"/>
              </a:rPr>
              <a:t>content!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988" y="100013"/>
            <a:ext cx="1265237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+mn-cs"/>
              </a:rPr>
              <a:t>Anna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5563" y="3738563"/>
            <a:ext cx="1598612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+mn-cs"/>
              </a:rPr>
              <a:t>Michel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623050" y="38100"/>
            <a:ext cx="106997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+mn-cs"/>
              </a:rPr>
              <a:t>Paul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772275" y="3430588"/>
            <a:ext cx="1117600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+mn-cs"/>
              </a:rPr>
              <a:t>Jean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CFEFB"/>
              </a:clrFrom>
              <a:clrTo>
                <a:srgbClr val="FCFE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511175"/>
            <a:ext cx="4154487" cy="599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ular Callout 8"/>
          <p:cNvSpPr/>
          <p:nvPr/>
        </p:nvSpPr>
        <p:spPr>
          <a:xfrm>
            <a:off x="4370388" y="277813"/>
            <a:ext cx="4572000" cy="6229350"/>
          </a:xfrm>
          <a:prstGeom prst="wedgeRoundRectCallout">
            <a:avLst>
              <a:gd name="adj1" fmla="val -62352"/>
              <a:gd name="adj2" fmla="val 18849"/>
              <a:gd name="adj3" fmla="val 16667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Salut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 Je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m’appelle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Louise. 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J’ai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neuf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ans. 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J’ai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yeux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bleus et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grands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les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cheveux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marron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J’ai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fin. 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Aussi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j’ai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petite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bouche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163" y="279400"/>
            <a:ext cx="4202112" cy="598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196850" y="430213"/>
            <a:ext cx="4637088" cy="6229350"/>
          </a:xfrm>
          <a:prstGeom prst="wedgeRoundRectCallout">
            <a:avLst>
              <a:gd name="adj1" fmla="val 63977"/>
              <a:gd name="adj2" fmla="val 19406"/>
              <a:gd name="adj3" fmla="val 16667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Salut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 Je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m’appelle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Marc. 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J’ai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dix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ans.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J’ai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yeux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gris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les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cheveux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blonds.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J’ai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grand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Aussi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j’ai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bouche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très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grande</a:t>
            </a:r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avec beaucoup de dents.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</TotalTime>
  <Words>293</Words>
  <Application>Microsoft Office PowerPoint</Application>
  <PresentationFormat>On-screen Show (4:3)</PresentationFormat>
  <Paragraphs>65</Paragraphs>
  <Slides>7</Slides>
  <Notes>7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Study</cp:lastModifiedBy>
  <cp:revision>24</cp:revision>
  <dcterms:created xsi:type="dcterms:W3CDTF">2014-08-13T06:54:33Z</dcterms:created>
  <dcterms:modified xsi:type="dcterms:W3CDTF">2018-12-09T18:02:14Z</dcterms:modified>
</cp:coreProperties>
</file>