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6" r:id="rId2"/>
    <p:sldId id="268" r:id="rId3"/>
    <p:sldId id="258" r:id="rId4"/>
    <p:sldId id="259" r:id="rId5"/>
    <p:sldId id="260" r:id="rId6"/>
    <p:sldId id="275" r:id="rId7"/>
    <p:sldId id="276" r:id="rId8"/>
    <p:sldId id="279" r:id="rId9"/>
    <p:sldId id="262" r:id="rId10"/>
    <p:sldId id="277" r:id="rId11"/>
    <p:sldId id="264" r:id="rId12"/>
    <p:sldId id="278" r:id="rId13"/>
    <p:sldId id="281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56" autoAdjust="0"/>
    <p:restoredTop sz="65017" autoAdjust="0"/>
  </p:normalViewPr>
  <p:slideViewPr>
    <p:cSldViewPr>
      <p:cViewPr varScale="1">
        <p:scale>
          <a:sx n="72" d="100"/>
          <a:sy n="72" d="100"/>
        </p:scale>
        <p:origin x="3048" y="60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049B47C-7743-42E8-9AF5-F722B7AA2DC3}" type="datetimeFigureOut">
              <a:rPr lang="en-US"/>
              <a:pPr>
                <a:defRPr/>
              </a:pPr>
              <a:t>12/9/2018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71EED87-7C47-4444-8DD9-F5BB2AD8CB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04160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1D78E10-8BB0-4B60-B7B6-DC4AEC81AE7B}" type="slidenum">
              <a:rPr lang="en-GB" altLang="en-US" smtClean="0"/>
              <a:pPr>
                <a:spcBef>
                  <a:spcPct val="0"/>
                </a:spcBef>
              </a:pPr>
              <a:t>1</a:t>
            </a:fld>
            <a:endParaRPr lang="en-GB" altLang="en-US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75960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There is no audio for this slide.  It is just to capture a few pupils’ suggestions – </a:t>
            </a:r>
          </a:p>
          <a:p>
            <a:r>
              <a:rPr lang="en-GB" dirty="0" smtClean="0"/>
              <a:t>Essentially all the shapes</a:t>
            </a:r>
            <a:r>
              <a:rPr lang="en-GB" baseline="0" dirty="0" smtClean="0"/>
              <a:t> are rectangles of different colours, so variations on the theme of ‘</a:t>
            </a:r>
            <a:r>
              <a:rPr lang="en-GB" baseline="0" dirty="0" err="1" smtClean="0"/>
              <a:t>il</a:t>
            </a:r>
            <a:r>
              <a:rPr lang="en-GB" baseline="0" dirty="0" smtClean="0"/>
              <a:t> y a un rectangle bleu’ with different colours is what is anticipated here.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1EED87-7C47-4444-8DD9-F5BB2AD8CBA4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1187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next five slides just</a:t>
            </a:r>
            <a:r>
              <a:rPr lang="en-GB" baseline="0" dirty="0" smtClean="0"/>
              <a:t> allow pupils to see large versions of the 5 Matisse paintings which they are going to work with this lesson.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1EED87-7C47-4444-8DD9-F5BB2AD8CBA4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6359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a sheet that pupils should have on their tables, one copy between two.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1EED87-7C47-4444-8DD9-F5BB2AD8CBA4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8675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a sheet to be copied / cut in half so pupils can</a:t>
            </a:r>
            <a:r>
              <a:rPr lang="en-GB" baseline="0" dirty="0" smtClean="0"/>
              <a:t> read the sentences and decide which of the five pictures they apply to.</a:t>
            </a:r>
            <a:br>
              <a:rPr lang="en-GB" baseline="0" dirty="0" smtClean="0"/>
            </a:br>
            <a:r>
              <a:rPr lang="en-GB" baseline="0" dirty="0" smtClean="0"/>
              <a:t>NB: some of the sentences apply to more than one picture and pupils need to be told this.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1EED87-7C47-4444-8DD9-F5BB2AD8CBA4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2059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Click on each sentence to hear the audio.</a:t>
            </a:r>
          </a:p>
          <a:p>
            <a:r>
              <a:rPr lang="en-GB" dirty="0" smtClean="0"/>
              <a:t>Pupils should volunteer</a:t>
            </a:r>
            <a:r>
              <a:rPr lang="en-GB" baseline="0" dirty="0" smtClean="0"/>
              <a:t> the number (I French) of the matching picture or pictures.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1EED87-7C47-4444-8DD9-F5BB2AD8CBA4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0216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>
              <a:spcBef>
                <a:spcPct val="20000"/>
              </a:spcBef>
            </a:pPr>
            <a:r>
              <a:rPr lang="en-GB" altLang="en-US" sz="2000" b="1" dirty="0" smtClean="0">
                <a:latin typeface="Arial" panose="020B0604020202020204" pitchFamily="34" charset="0"/>
              </a:rPr>
              <a:t>This version of the sheet</a:t>
            </a:r>
            <a:r>
              <a:rPr lang="en-GB" altLang="en-US" sz="2000" b="1" baseline="0" dirty="0" smtClean="0">
                <a:latin typeface="Arial" panose="020B0604020202020204" pitchFamily="34" charset="0"/>
              </a:rPr>
              <a:t> has audio attached for every French word.</a:t>
            </a:r>
          </a:p>
          <a:p>
            <a:pPr eaLnBrk="1" hangingPunct="1">
              <a:spcBef>
                <a:spcPct val="20000"/>
              </a:spcBef>
            </a:pPr>
            <a:r>
              <a:rPr lang="en-GB" altLang="en-US" sz="2000" b="1" baseline="0" dirty="0" smtClean="0">
                <a:latin typeface="Arial" panose="020B0604020202020204" pitchFamily="34" charset="0"/>
              </a:rPr>
              <a:t>This slide lends itself to practising simple sentence building, paying attention to which form of the adjective you need with masculine/feminine nouns and noting whether it makes a difference to pronunciation.</a:t>
            </a:r>
            <a:br>
              <a:rPr lang="en-GB" altLang="en-US" sz="2000" b="1" baseline="0" dirty="0" smtClean="0">
                <a:latin typeface="Arial" panose="020B0604020202020204" pitchFamily="34" charset="0"/>
              </a:rPr>
            </a:br>
            <a:r>
              <a:rPr lang="en-GB" altLang="en-US" sz="2000" b="1" baseline="0" dirty="0" smtClean="0">
                <a:latin typeface="Arial" panose="020B0604020202020204" pitchFamily="34" charset="0"/>
              </a:rPr>
              <a:t>Some extended practice could take place, and this lesson extended into next lesson, if additional time is needed </a:t>
            </a:r>
            <a:r>
              <a:rPr lang="en-GB" altLang="en-US" sz="2000" b="1" baseline="0" smtClean="0">
                <a:latin typeface="Arial" panose="020B0604020202020204" pitchFamily="34" charset="0"/>
              </a:rPr>
              <a:t>for practice.</a:t>
            </a:r>
            <a:endParaRPr lang="en-GB" altLang="en-US" sz="2000" b="1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en-GB" altLang="en-US" b="1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GB" altLang="en-US" b="1" dirty="0" smtClean="0">
                <a:latin typeface="Arial" panose="020B0604020202020204" pitchFamily="34" charset="0"/>
              </a:rPr>
              <a:t>un </a:t>
            </a:r>
            <a:r>
              <a:rPr lang="en-GB" altLang="en-US" b="1" dirty="0" err="1" smtClean="0">
                <a:latin typeface="Arial" panose="020B0604020202020204" pitchFamily="34" charset="0"/>
              </a:rPr>
              <a:t>arbre</a:t>
            </a:r>
            <a:r>
              <a:rPr lang="en-GB" altLang="en-US" b="1" dirty="0" smtClean="0">
                <a:latin typeface="Arial" panose="020B0604020202020204" pitchFamily="34" charset="0"/>
              </a:rPr>
              <a:t> – a tree</a:t>
            </a:r>
          </a:p>
          <a:p>
            <a:pPr eaLnBrk="1" hangingPunct="1">
              <a:spcBef>
                <a:spcPct val="20000"/>
              </a:spcBef>
            </a:pP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un homme – a man</a:t>
            </a:r>
          </a:p>
          <a:p>
            <a:pPr eaLnBrk="1" hangingPunct="1">
              <a:spcBef>
                <a:spcPct val="20000"/>
              </a:spcBef>
            </a:pPr>
            <a:r>
              <a:rPr lang="en-GB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algue</a:t>
            </a: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an </a:t>
            </a:r>
            <a:r>
              <a:rPr lang="en-GB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algua</a:t>
            </a: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/ seaweed</a:t>
            </a:r>
          </a:p>
          <a:p>
            <a:pPr eaLnBrk="1" hangingPunct="1">
              <a:spcBef>
                <a:spcPct val="20000"/>
              </a:spcBef>
            </a:pP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un fond- a background</a:t>
            </a:r>
          </a:p>
          <a:p>
            <a:pPr eaLnBrk="1" hangingPunct="1">
              <a:spcBef>
                <a:spcPct val="20000"/>
              </a:spcBef>
            </a:pPr>
            <a:endParaRPr lang="en-GB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GB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Épais</a:t>
            </a: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thick</a:t>
            </a:r>
          </a:p>
          <a:p>
            <a:pPr eaLnBrk="1" hangingPunct="1">
              <a:spcBef>
                <a:spcPct val="20000"/>
              </a:spcBef>
            </a:pPr>
            <a:r>
              <a:rPr lang="en-GB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Courbé</a:t>
            </a: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–curved</a:t>
            </a:r>
          </a:p>
          <a:p>
            <a:pPr eaLnBrk="1" hangingPunct="1">
              <a:spcBef>
                <a:spcPct val="20000"/>
              </a:spcBef>
            </a:pP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Droit - straight</a:t>
            </a:r>
          </a:p>
          <a:p>
            <a:endParaRPr lang="en-GB" altLang="en-US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27F49F2-EFB6-4F6E-88B7-F9C40A8BC2B5}" type="slidenum">
              <a:rPr lang="en-US" altLang="en-US" smtClean="0">
                <a:latin typeface="Calibri" panose="020F0502020204030204" pitchFamily="34" charset="0"/>
              </a:rPr>
              <a:pPr/>
              <a:t>12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237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b="1" dirty="0" smtClean="0">
                <a:latin typeface="Arial" panose="020B0604020202020204" pitchFamily="34" charset="0"/>
              </a:rPr>
              <a:t>COPY THIS SHEET FOR PUPILS TO USE.</a:t>
            </a:r>
          </a:p>
          <a:p>
            <a:pPr eaLnBrk="1" hangingPunct="1">
              <a:spcBef>
                <a:spcPct val="20000"/>
              </a:spcBef>
            </a:pPr>
            <a:r>
              <a:rPr lang="en-GB" altLang="en-US" b="1" dirty="0" smtClean="0">
                <a:latin typeface="Arial" panose="020B0604020202020204" pitchFamily="34" charset="0"/>
              </a:rPr>
              <a:t>un </a:t>
            </a:r>
            <a:r>
              <a:rPr lang="en-GB" altLang="en-US" b="1" dirty="0" err="1" smtClean="0">
                <a:latin typeface="Arial" panose="020B0604020202020204" pitchFamily="34" charset="0"/>
              </a:rPr>
              <a:t>arbre</a:t>
            </a:r>
            <a:r>
              <a:rPr lang="en-GB" altLang="en-US" b="1" dirty="0" smtClean="0">
                <a:latin typeface="Arial" panose="020B0604020202020204" pitchFamily="34" charset="0"/>
              </a:rPr>
              <a:t> – a tree</a:t>
            </a:r>
          </a:p>
          <a:p>
            <a:pPr eaLnBrk="1" hangingPunct="1">
              <a:spcBef>
                <a:spcPct val="20000"/>
              </a:spcBef>
            </a:pP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un homme – a man</a:t>
            </a:r>
          </a:p>
          <a:p>
            <a:pPr eaLnBrk="1" hangingPunct="1">
              <a:spcBef>
                <a:spcPct val="20000"/>
              </a:spcBef>
            </a:pPr>
            <a:r>
              <a:rPr lang="en-GB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algue</a:t>
            </a: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an </a:t>
            </a:r>
            <a:r>
              <a:rPr lang="en-GB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algua</a:t>
            </a: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/ seaweed</a:t>
            </a:r>
          </a:p>
          <a:p>
            <a:pPr eaLnBrk="1" hangingPunct="1">
              <a:spcBef>
                <a:spcPct val="20000"/>
              </a:spcBef>
            </a:pP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un fond- a background</a:t>
            </a:r>
          </a:p>
          <a:p>
            <a:pPr eaLnBrk="1" hangingPunct="1">
              <a:spcBef>
                <a:spcPct val="20000"/>
              </a:spcBef>
            </a:pPr>
            <a:endParaRPr lang="en-GB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GB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Épais</a:t>
            </a: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thick</a:t>
            </a:r>
          </a:p>
          <a:p>
            <a:pPr eaLnBrk="1" hangingPunct="1">
              <a:spcBef>
                <a:spcPct val="20000"/>
              </a:spcBef>
            </a:pPr>
            <a:r>
              <a:rPr lang="en-GB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Courbé</a:t>
            </a: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–curved</a:t>
            </a:r>
          </a:p>
          <a:p>
            <a:pPr eaLnBrk="1" hangingPunct="1">
              <a:spcBef>
                <a:spcPct val="20000"/>
              </a:spcBef>
            </a:pP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Droit - straight</a:t>
            </a:r>
          </a:p>
          <a:p>
            <a:endParaRPr lang="en-GB" altLang="en-US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27F49F2-EFB6-4F6E-88B7-F9C40A8BC2B5}" type="slidenum">
              <a:rPr lang="en-US" altLang="en-US" smtClean="0">
                <a:latin typeface="Calibri" panose="020F0502020204030204" pitchFamily="34" charset="0"/>
              </a:rPr>
              <a:pPr/>
              <a:t>13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135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A2E54-C1F1-4BC1-A497-0283E273FCA0}" type="datetimeFigureOut">
              <a:rPr lang="en-US"/>
              <a:pPr>
                <a:defRPr/>
              </a:pPr>
              <a:t>12/9/2018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4098E-AF47-4142-BD23-0883590312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021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481EB-CB1D-49F4-85D7-5FF28A638FA3}" type="datetimeFigureOut">
              <a:rPr lang="en-US"/>
              <a:pPr>
                <a:defRPr/>
              </a:pPr>
              <a:t>12/9/2018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F8409-F4AD-4364-8A24-6D2F036FA0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1156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8ED35-EFB8-4280-821E-36AFD3929933}" type="datetimeFigureOut">
              <a:rPr lang="en-US"/>
              <a:pPr>
                <a:defRPr/>
              </a:pPr>
              <a:t>12/9/2018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10B58-DF82-40F6-8AB0-D551514707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5649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1B76D-D333-4B75-8202-64A45E931BE7}" type="datetimeFigureOut">
              <a:rPr lang="en-US"/>
              <a:pPr>
                <a:defRPr/>
              </a:pPr>
              <a:t>12/9/2018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A2AB1-CA12-4815-BAF9-30F1847628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7002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0DB11-E9B0-447B-92B9-83BD04E349AD}" type="datetimeFigureOut">
              <a:rPr lang="en-US"/>
              <a:pPr>
                <a:defRPr/>
              </a:pPr>
              <a:t>12/9/2018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CD7A7-04F1-420F-93A5-0D91556CA4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5652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909D0-DFDC-4CE4-8BD2-62C0CDD9DB12}" type="datetimeFigureOut">
              <a:rPr lang="en-US"/>
              <a:pPr>
                <a:defRPr/>
              </a:pPr>
              <a:t>12/9/2018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26F71-483A-444C-B590-A76AAC907B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6737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31075-63CE-4281-A3AA-B1BCFFE35517}" type="datetimeFigureOut">
              <a:rPr lang="en-US"/>
              <a:pPr>
                <a:defRPr/>
              </a:pPr>
              <a:t>12/9/2018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D1FF2-9FA8-4B78-9084-7EA941647C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412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FE647-545F-4EA2-AED3-F4AA370CBE9C}" type="datetimeFigureOut">
              <a:rPr lang="en-US"/>
              <a:pPr>
                <a:defRPr/>
              </a:pPr>
              <a:t>12/9/2018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B1917-16FD-4603-BA13-0D29153F03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5331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119C5-B5BD-4B40-9E85-F065A49DDFA8}" type="datetimeFigureOut">
              <a:rPr lang="en-US"/>
              <a:pPr>
                <a:defRPr/>
              </a:pPr>
              <a:t>12/9/2018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674B4-77E9-4E13-B7CC-9C35A263C1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8805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C33B4-0D7B-4B24-AF05-01A0D38AC081}" type="datetimeFigureOut">
              <a:rPr lang="en-US"/>
              <a:pPr>
                <a:defRPr/>
              </a:pPr>
              <a:t>12/9/2018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4B2B6-4CD0-4B37-80DB-E69C6636F5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250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ED5A2-F470-43A1-A9A2-A3E9A087BE9A}" type="datetimeFigureOut">
              <a:rPr lang="en-US"/>
              <a:pPr>
                <a:defRPr/>
              </a:pPr>
              <a:t>12/9/2018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B310D-FF09-4C3D-AAA2-4462D594BB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2560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5BD37C-1B1E-423F-B83D-B2E6EAA2AC92}" type="datetimeFigureOut">
              <a:rPr lang="en-US"/>
              <a:pPr>
                <a:defRPr/>
              </a:pPr>
              <a:t>12/9/2018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D19DC21-6AE6-4052-8AA6-8CBA8EDA33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11" Type="http://schemas.openxmlformats.org/officeDocument/2006/relationships/audio" Target="../media/audio9.wav"/><Relationship Id="rId5" Type="http://schemas.openxmlformats.org/officeDocument/2006/relationships/audio" Target="../media/audio3.wav"/><Relationship Id="rId10" Type="http://schemas.openxmlformats.org/officeDocument/2006/relationships/audio" Target="../media/audio8.wav"/><Relationship Id="rId4" Type="http://schemas.openxmlformats.org/officeDocument/2006/relationships/audio" Target="../media/audio2.wav"/><Relationship Id="rId9" Type="http://schemas.openxmlformats.org/officeDocument/2006/relationships/audio" Target="../media/audio7.wav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audio" Target="../media/audio20.wav"/><Relationship Id="rId18" Type="http://schemas.openxmlformats.org/officeDocument/2006/relationships/audio" Target="../media/audio25.wav"/><Relationship Id="rId26" Type="http://schemas.openxmlformats.org/officeDocument/2006/relationships/audio" Target="../media/audio33.wav"/><Relationship Id="rId39" Type="http://schemas.openxmlformats.org/officeDocument/2006/relationships/audio" Target="../media/audio46.wav"/><Relationship Id="rId3" Type="http://schemas.openxmlformats.org/officeDocument/2006/relationships/audio" Target="../media/audio10.wav"/><Relationship Id="rId21" Type="http://schemas.openxmlformats.org/officeDocument/2006/relationships/audio" Target="../media/audio28.wav"/><Relationship Id="rId34" Type="http://schemas.openxmlformats.org/officeDocument/2006/relationships/audio" Target="../media/audio41.wav"/><Relationship Id="rId42" Type="http://schemas.openxmlformats.org/officeDocument/2006/relationships/audio" Target="../media/audio49.wav"/><Relationship Id="rId47" Type="http://schemas.openxmlformats.org/officeDocument/2006/relationships/audio" Target="../media/audio54.wav"/><Relationship Id="rId50" Type="http://schemas.openxmlformats.org/officeDocument/2006/relationships/audio" Target="../media/audio57.wav"/><Relationship Id="rId7" Type="http://schemas.openxmlformats.org/officeDocument/2006/relationships/audio" Target="../media/audio14.wav"/><Relationship Id="rId12" Type="http://schemas.openxmlformats.org/officeDocument/2006/relationships/audio" Target="../media/audio19.wav"/><Relationship Id="rId17" Type="http://schemas.openxmlformats.org/officeDocument/2006/relationships/audio" Target="../media/audio24.wav"/><Relationship Id="rId25" Type="http://schemas.openxmlformats.org/officeDocument/2006/relationships/audio" Target="../media/audio32.wav"/><Relationship Id="rId33" Type="http://schemas.openxmlformats.org/officeDocument/2006/relationships/audio" Target="../media/audio40.wav"/><Relationship Id="rId38" Type="http://schemas.openxmlformats.org/officeDocument/2006/relationships/audio" Target="../media/audio45.wav"/><Relationship Id="rId46" Type="http://schemas.openxmlformats.org/officeDocument/2006/relationships/audio" Target="../media/audio53.wav"/><Relationship Id="rId2" Type="http://schemas.openxmlformats.org/officeDocument/2006/relationships/notesSlide" Target="../notesSlides/notesSlide7.xml"/><Relationship Id="rId16" Type="http://schemas.openxmlformats.org/officeDocument/2006/relationships/audio" Target="../media/audio23.wav"/><Relationship Id="rId20" Type="http://schemas.openxmlformats.org/officeDocument/2006/relationships/audio" Target="../media/audio27.wav"/><Relationship Id="rId29" Type="http://schemas.openxmlformats.org/officeDocument/2006/relationships/audio" Target="../media/audio36.wav"/><Relationship Id="rId41" Type="http://schemas.openxmlformats.org/officeDocument/2006/relationships/audio" Target="../media/audio4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3.wav"/><Relationship Id="rId11" Type="http://schemas.openxmlformats.org/officeDocument/2006/relationships/audio" Target="../media/audio18.wav"/><Relationship Id="rId24" Type="http://schemas.openxmlformats.org/officeDocument/2006/relationships/audio" Target="../media/audio31.wav"/><Relationship Id="rId32" Type="http://schemas.openxmlformats.org/officeDocument/2006/relationships/audio" Target="../media/audio39.wav"/><Relationship Id="rId37" Type="http://schemas.openxmlformats.org/officeDocument/2006/relationships/audio" Target="../media/audio44.wav"/><Relationship Id="rId40" Type="http://schemas.openxmlformats.org/officeDocument/2006/relationships/audio" Target="../media/audio47.wav"/><Relationship Id="rId45" Type="http://schemas.openxmlformats.org/officeDocument/2006/relationships/audio" Target="../media/audio52.wav"/><Relationship Id="rId5" Type="http://schemas.openxmlformats.org/officeDocument/2006/relationships/audio" Target="../media/audio12.wav"/><Relationship Id="rId15" Type="http://schemas.openxmlformats.org/officeDocument/2006/relationships/audio" Target="../media/audio22.wav"/><Relationship Id="rId23" Type="http://schemas.openxmlformats.org/officeDocument/2006/relationships/audio" Target="../media/audio30.wav"/><Relationship Id="rId28" Type="http://schemas.openxmlformats.org/officeDocument/2006/relationships/audio" Target="../media/audio35.wav"/><Relationship Id="rId36" Type="http://schemas.openxmlformats.org/officeDocument/2006/relationships/audio" Target="../media/audio43.wav"/><Relationship Id="rId49" Type="http://schemas.openxmlformats.org/officeDocument/2006/relationships/audio" Target="../media/audio56.wav"/><Relationship Id="rId10" Type="http://schemas.openxmlformats.org/officeDocument/2006/relationships/audio" Target="../media/audio17.wav"/><Relationship Id="rId19" Type="http://schemas.openxmlformats.org/officeDocument/2006/relationships/audio" Target="../media/audio26.wav"/><Relationship Id="rId31" Type="http://schemas.openxmlformats.org/officeDocument/2006/relationships/audio" Target="../media/audio38.wav"/><Relationship Id="rId44" Type="http://schemas.openxmlformats.org/officeDocument/2006/relationships/audio" Target="../media/audio51.wav"/><Relationship Id="rId4" Type="http://schemas.openxmlformats.org/officeDocument/2006/relationships/audio" Target="../media/audio11.wav"/><Relationship Id="rId9" Type="http://schemas.openxmlformats.org/officeDocument/2006/relationships/audio" Target="../media/audio16.wav"/><Relationship Id="rId14" Type="http://schemas.openxmlformats.org/officeDocument/2006/relationships/audio" Target="../media/audio21.wav"/><Relationship Id="rId22" Type="http://schemas.openxmlformats.org/officeDocument/2006/relationships/audio" Target="../media/audio29.wav"/><Relationship Id="rId27" Type="http://schemas.openxmlformats.org/officeDocument/2006/relationships/audio" Target="../media/audio34.wav"/><Relationship Id="rId30" Type="http://schemas.openxmlformats.org/officeDocument/2006/relationships/audio" Target="../media/audio37.wav"/><Relationship Id="rId35" Type="http://schemas.openxmlformats.org/officeDocument/2006/relationships/audio" Target="../media/audio42.wav"/><Relationship Id="rId43" Type="http://schemas.openxmlformats.org/officeDocument/2006/relationships/audio" Target="../media/audio50.wav"/><Relationship Id="rId48" Type="http://schemas.openxmlformats.org/officeDocument/2006/relationships/audio" Target="../media/audio55.wav"/><Relationship Id="rId8" Type="http://schemas.openxmlformats.org/officeDocument/2006/relationships/audio" Target="../media/audio15.wav"/><Relationship Id="rId51" Type="http://schemas.openxmlformats.org/officeDocument/2006/relationships/audio" Target="../media/audio58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3.wav"/><Relationship Id="rId5" Type="http://schemas.openxmlformats.org/officeDocument/2006/relationships/audio" Target="../media/audio12.wav"/><Relationship Id="rId4" Type="http://schemas.openxmlformats.org/officeDocument/2006/relationships/audio" Target="../media/audio1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28813" y="2500313"/>
            <a:ext cx="142875" cy="214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075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62025"/>
            <a:ext cx="5113337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523994"/>
            <a:ext cx="918777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600" b="1" dirty="0">
                <a:latin typeface="Tw Cen MT" panose="020B0602020104020603" pitchFamily="34" charset="0"/>
              </a:rPr>
              <a:t>Les </a:t>
            </a:r>
            <a:r>
              <a:rPr lang="en-US" sz="6600" b="1" dirty="0" err="1">
                <a:latin typeface="Tw Cen MT" panose="020B0602020104020603" pitchFamily="34" charset="0"/>
              </a:rPr>
              <a:t>formes</a:t>
            </a:r>
            <a:r>
              <a:rPr lang="en-US" sz="6600" b="1" dirty="0">
                <a:latin typeface="Tw Cen MT" panose="020B0602020104020603" pitchFamily="34" charset="0"/>
              </a:rPr>
              <a:t> et les </a:t>
            </a:r>
            <a:r>
              <a:rPr lang="en-US" sz="6600" b="1" dirty="0" err="1">
                <a:latin typeface="Tw Cen MT" panose="020B0602020104020603" pitchFamily="34" charset="0"/>
              </a:rPr>
              <a:t>couleurs</a:t>
            </a:r>
            <a:endParaRPr lang="en-US" sz="4800" b="1" dirty="0">
              <a:latin typeface="Tw Cen MT" panose="020B0602020104020603" pitchFamily="34" charset="0"/>
            </a:endParaRPr>
          </a:p>
        </p:txBody>
      </p:sp>
      <p:pic>
        <p:nvPicPr>
          <p:cNvPr id="7" name="13.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28674" y="77319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>
            <a:hlinkClick r:id="" action="ppaction://noaction">
              <a:snd r:embed="rId3" name="16.10.1.wav"/>
            </a:hlinkClick>
          </p:cNvPr>
          <p:cNvSpPr txBox="1">
            <a:spLocks noChangeArrowheads="1"/>
          </p:cNvSpPr>
          <p:nvPr/>
        </p:nvSpPr>
        <p:spPr bwMode="auto">
          <a:xfrm>
            <a:off x="214313" y="71438"/>
            <a:ext cx="8715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/>
              <a:t>1.  Il y a un rectangle vert.</a:t>
            </a:r>
            <a:endParaRPr lang="en-US" altLang="en-US" sz="2800" dirty="0"/>
          </a:p>
        </p:txBody>
      </p:sp>
      <p:sp>
        <p:nvSpPr>
          <p:cNvPr id="13315" name="TextBox 2">
            <a:hlinkClick r:id="" action="ppaction://noaction">
              <a:snd r:embed="rId4" name="16.10.2.wav"/>
            </a:hlinkClick>
          </p:cNvPr>
          <p:cNvSpPr txBox="1">
            <a:spLocks noChangeArrowheads="1"/>
          </p:cNvSpPr>
          <p:nvPr/>
        </p:nvSpPr>
        <p:spPr bwMode="auto">
          <a:xfrm>
            <a:off x="214313" y="690563"/>
            <a:ext cx="8715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/>
              <a:t>2.  Il y a un fond bleu .</a:t>
            </a:r>
            <a:endParaRPr lang="en-US" altLang="en-US" sz="2800" dirty="0"/>
          </a:p>
        </p:txBody>
      </p:sp>
      <p:sp>
        <p:nvSpPr>
          <p:cNvPr id="13316" name="TextBox 3">
            <a:hlinkClick r:id="" action="ppaction://noaction">
              <a:snd r:embed="rId5" name="16.10.3.wav"/>
            </a:hlinkClick>
          </p:cNvPr>
          <p:cNvSpPr txBox="1">
            <a:spLocks noChangeArrowheads="1"/>
          </p:cNvSpPr>
          <p:nvPr/>
        </p:nvSpPr>
        <p:spPr bwMode="auto">
          <a:xfrm>
            <a:off x="214313" y="1357313"/>
            <a:ext cx="8715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3.  Il y a des formes vertes.</a:t>
            </a:r>
            <a:endParaRPr lang="en-US" altLang="en-US" sz="2800"/>
          </a:p>
        </p:txBody>
      </p:sp>
      <p:sp>
        <p:nvSpPr>
          <p:cNvPr id="13317" name="TextBox 4">
            <a:hlinkClick r:id="" action="ppaction://noaction">
              <a:snd r:embed="rId6" name="16.10.4.wav"/>
            </a:hlinkClick>
          </p:cNvPr>
          <p:cNvSpPr txBox="1">
            <a:spLocks noChangeArrowheads="1"/>
          </p:cNvSpPr>
          <p:nvPr/>
        </p:nvSpPr>
        <p:spPr bwMode="auto">
          <a:xfrm>
            <a:off x="214313" y="2047875"/>
            <a:ext cx="8715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/>
              <a:t>4.  Il y a des </a:t>
            </a:r>
            <a:r>
              <a:rPr lang="en-GB" altLang="en-US" sz="2800" dirty="0" err="1" smtClean="0"/>
              <a:t>formes</a:t>
            </a:r>
            <a:r>
              <a:rPr lang="en-GB" altLang="en-US" sz="2800" dirty="0" smtClean="0"/>
              <a:t> </a:t>
            </a:r>
            <a:r>
              <a:rPr lang="en-GB" altLang="en-US" sz="2800" dirty="0" err="1"/>
              <a:t>jaunes</a:t>
            </a:r>
            <a:r>
              <a:rPr lang="en-GB" altLang="en-US" sz="2800" dirty="0"/>
              <a:t>.</a:t>
            </a:r>
            <a:endParaRPr lang="en-US" altLang="en-US" sz="2800" dirty="0"/>
          </a:p>
        </p:txBody>
      </p:sp>
      <p:sp>
        <p:nvSpPr>
          <p:cNvPr id="13318" name="TextBox 5">
            <a:hlinkClick r:id="" action="ppaction://noaction">
              <a:snd r:embed="rId7" name="16.10.5.wav"/>
            </a:hlinkClick>
          </p:cNvPr>
          <p:cNvSpPr txBox="1">
            <a:spLocks noChangeArrowheads="1"/>
          </p:cNvSpPr>
          <p:nvPr/>
        </p:nvSpPr>
        <p:spPr bwMode="auto">
          <a:xfrm>
            <a:off x="214313" y="2833688"/>
            <a:ext cx="8715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/>
              <a:t>5.  Il y a </a:t>
            </a:r>
            <a:r>
              <a:rPr lang="en-GB" altLang="en-US" sz="2800" dirty="0" err="1"/>
              <a:t>une</a:t>
            </a:r>
            <a:r>
              <a:rPr lang="en-GB" altLang="en-US" sz="2800" dirty="0"/>
              <a:t> </a:t>
            </a:r>
            <a:r>
              <a:rPr lang="en-GB" altLang="en-US" sz="2800" dirty="0" err="1"/>
              <a:t>spirale</a:t>
            </a:r>
            <a:r>
              <a:rPr lang="en-GB" altLang="en-US" sz="2800" dirty="0"/>
              <a:t>.</a:t>
            </a:r>
            <a:endParaRPr lang="en-US" altLang="en-US" sz="2800" dirty="0"/>
          </a:p>
        </p:txBody>
      </p:sp>
      <p:sp>
        <p:nvSpPr>
          <p:cNvPr id="13319" name="TextBox 6">
            <a:hlinkClick r:id="" action="ppaction://noaction">
              <a:snd r:embed="rId8" name="16.10.6.wav"/>
            </a:hlinkClick>
          </p:cNvPr>
          <p:cNvSpPr txBox="1">
            <a:spLocks noChangeArrowheads="1"/>
          </p:cNvSpPr>
          <p:nvPr/>
        </p:nvSpPr>
        <p:spPr bwMode="auto">
          <a:xfrm>
            <a:off x="214313" y="3500438"/>
            <a:ext cx="8715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/>
              <a:t>6.  Il y a </a:t>
            </a:r>
            <a:r>
              <a:rPr lang="en-GB" altLang="en-US" sz="2800" dirty="0" err="1"/>
              <a:t>une</a:t>
            </a:r>
            <a:r>
              <a:rPr lang="en-GB" altLang="en-US" sz="2800" dirty="0"/>
              <a:t> </a:t>
            </a:r>
            <a:r>
              <a:rPr lang="en-GB" altLang="en-US" sz="2800" dirty="0" err="1"/>
              <a:t>personne</a:t>
            </a:r>
            <a:r>
              <a:rPr lang="en-GB" altLang="en-US" sz="2800" dirty="0"/>
              <a:t>. </a:t>
            </a:r>
            <a:endParaRPr lang="en-US" altLang="en-US" sz="2800" dirty="0"/>
          </a:p>
        </p:txBody>
      </p:sp>
      <p:sp>
        <p:nvSpPr>
          <p:cNvPr id="13320" name="TextBox 7">
            <a:hlinkClick r:id="" action="ppaction://noaction">
              <a:snd r:embed="rId9" name="16.10.7.wav"/>
            </a:hlinkClick>
          </p:cNvPr>
          <p:cNvSpPr txBox="1">
            <a:spLocks noChangeArrowheads="1"/>
          </p:cNvSpPr>
          <p:nvPr/>
        </p:nvSpPr>
        <p:spPr bwMode="auto">
          <a:xfrm>
            <a:off x="214313" y="4214813"/>
            <a:ext cx="8715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/>
              <a:t>7.  Il y a </a:t>
            </a:r>
            <a:r>
              <a:rPr lang="en-GB" altLang="en-US" sz="2800" dirty="0" smtClean="0"/>
              <a:t>des </a:t>
            </a:r>
            <a:r>
              <a:rPr lang="en-GB" altLang="en-US" sz="2800" dirty="0" err="1"/>
              <a:t>étoiles</a:t>
            </a:r>
            <a:r>
              <a:rPr lang="en-GB" altLang="en-US" sz="2800" dirty="0"/>
              <a:t>.</a:t>
            </a:r>
            <a:endParaRPr lang="en-US" altLang="en-US" sz="2800" dirty="0"/>
          </a:p>
        </p:txBody>
      </p:sp>
      <p:sp>
        <p:nvSpPr>
          <p:cNvPr id="13321" name="TextBox 8">
            <a:hlinkClick r:id="" action="ppaction://noaction">
              <a:snd r:embed="rId10" name="16.10.8.wav"/>
            </a:hlinkClick>
          </p:cNvPr>
          <p:cNvSpPr txBox="1">
            <a:spLocks noChangeArrowheads="1"/>
          </p:cNvSpPr>
          <p:nvPr/>
        </p:nvSpPr>
        <p:spPr bwMode="auto">
          <a:xfrm>
            <a:off x="214313" y="4929188"/>
            <a:ext cx="8715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/>
              <a:t>8.  Il y a des </a:t>
            </a:r>
            <a:r>
              <a:rPr lang="en-GB" altLang="en-US" sz="2800" dirty="0" err="1"/>
              <a:t>lignes</a:t>
            </a:r>
            <a:r>
              <a:rPr lang="en-GB" altLang="en-US" sz="2800" dirty="0"/>
              <a:t> </a:t>
            </a:r>
            <a:r>
              <a:rPr lang="en-GB" altLang="en-US" sz="2800" dirty="0" err="1"/>
              <a:t>jaunes</a:t>
            </a:r>
            <a:r>
              <a:rPr lang="en-GB" altLang="en-US" sz="2800" dirty="0"/>
              <a:t>.</a:t>
            </a:r>
            <a:endParaRPr lang="en-US" altLang="en-US" sz="2800" dirty="0"/>
          </a:p>
        </p:txBody>
      </p:sp>
      <p:sp>
        <p:nvSpPr>
          <p:cNvPr id="13322" name="TextBox 9">
            <a:hlinkClick r:id="" action="ppaction://noaction">
              <a:snd r:embed="rId11" name="16.10.9.wav"/>
            </a:hlinkClick>
          </p:cNvPr>
          <p:cNvSpPr txBox="1">
            <a:spLocks noChangeArrowheads="1"/>
          </p:cNvSpPr>
          <p:nvPr/>
        </p:nvSpPr>
        <p:spPr bwMode="auto">
          <a:xfrm>
            <a:off x="214313" y="5548313"/>
            <a:ext cx="8715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/>
              <a:t>9.  Il y a des </a:t>
            </a:r>
            <a:r>
              <a:rPr lang="en-GB" altLang="en-US" sz="2800" dirty="0" err="1"/>
              <a:t>formes</a:t>
            </a:r>
            <a:r>
              <a:rPr lang="en-GB" altLang="en-US" sz="2800" dirty="0"/>
              <a:t> blanches.  </a:t>
            </a:r>
            <a:endParaRPr lang="en-US" altLang="en-US" sz="2800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286375" y="130175"/>
            <a:ext cx="1928813" cy="5842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bg1"/>
                </a:solidFill>
              </a:rPr>
              <a:t>2</a:t>
            </a:r>
            <a:endParaRPr lang="en-US" altLang="en-US" b="1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286375" y="773113"/>
            <a:ext cx="1928813" cy="5842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bg1"/>
                </a:solidFill>
              </a:rPr>
              <a:t>4 &amp; 5</a:t>
            </a:r>
            <a:endParaRPr lang="en-US" altLang="en-US" b="1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286375" y="1416050"/>
            <a:ext cx="1928813" cy="5842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2 &amp; 3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286375" y="2058988"/>
            <a:ext cx="1928813" cy="5842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bg1"/>
                </a:solidFill>
              </a:rPr>
              <a:t>5,4,3,2,1</a:t>
            </a:r>
            <a:endParaRPr lang="en-US" altLang="en-US" b="1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286375" y="2701925"/>
            <a:ext cx="1928813" cy="5842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286375" y="3357563"/>
            <a:ext cx="1928813" cy="5842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bg1"/>
                </a:solidFill>
              </a:rPr>
              <a:t>4 &amp; 5</a:t>
            </a:r>
            <a:endParaRPr lang="en-US" altLang="en-US" b="1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286375" y="4071938"/>
            <a:ext cx="1928813" cy="5842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bg1"/>
                </a:solidFill>
              </a:rPr>
              <a:t>4 &amp; 1 (?)</a:t>
            </a:r>
            <a:endParaRPr lang="en-US" altLang="en-US" b="1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286375" y="4786313"/>
            <a:ext cx="1928813" cy="5842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bg1"/>
                </a:solidFill>
              </a:rPr>
              <a:t>1</a:t>
            </a:r>
            <a:endParaRPr lang="en-US" altLang="en-US" b="1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286375" y="5487988"/>
            <a:ext cx="1928813" cy="5842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bg1"/>
                </a:solidFill>
              </a:rPr>
              <a:t>5 &amp; 2</a:t>
            </a:r>
            <a:endParaRPr lang="en-US" alt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214313" y="285750"/>
            <a:ext cx="8715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/>
              <a:t>Maintenant écris 4 phrases pour décrire les images 2 et 3.</a:t>
            </a:r>
            <a:endParaRPr lang="en-US" altLang="en-US" sz="3600"/>
          </a:p>
        </p:txBody>
      </p:sp>
      <p:sp>
        <p:nvSpPr>
          <p:cNvPr id="3" name="Rectangle 2"/>
          <p:cNvSpPr/>
          <p:nvPr/>
        </p:nvSpPr>
        <p:spPr>
          <a:xfrm>
            <a:off x="285750" y="1714500"/>
            <a:ext cx="8572500" cy="9286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tx1"/>
                </a:solidFill>
              </a:rPr>
              <a:t>1. 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750" y="3000375"/>
            <a:ext cx="8572500" cy="9286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tx1"/>
                </a:solidFill>
              </a:rPr>
              <a:t>2. 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50" y="4214813"/>
            <a:ext cx="8572500" cy="9286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tx1"/>
                </a:solidFill>
              </a:rPr>
              <a:t>3. 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50" y="5500688"/>
            <a:ext cx="8572500" cy="9286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tx1"/>
                </a:solidFill>
              </a:rPr>
              <a:t>4. 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81844"/>
              </p:ext>
            </p:extLst>
          </p:nvPr>
        </p:nvGraphicFramePr>
        <p:xfrm>
          <a:off x="374725" y="171194"/>
          <a:ext cx="4895850" cy="6550660"/>
        </p:xfrm>
        <a:graphic>
          <a:graphicData uri="http://schemas.openxmlformats.org/drawingml/2006/table">
            <a:tbl>
              <a:tblPr/>
              <a:tblGrid>
                <a:gridCol w="1266172"/>
                <a:gridCol w="1712111"/>
                <a:gridCol w="1917567"/>
              </a:tblGrid>
              <a:tr h="589499">
                <a:tc rowSpan="1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There 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is/ are</a:t>
                      </a:r>
                      <a:b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 has</a:t>
                      </a:r>
                      <a:b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 is</a:t>
                      </a:r>
                      <a:b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7" marR="91427"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endParaRPr kumimoji="0" lang="en-GB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7" marR="91427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1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7" marR="91427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25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7" marR="91427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7" marR="91427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4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7" marR="91427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7" marR="91427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8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7" marR="91427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6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7" marR="91427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33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7" marR="91427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113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7" marR="91427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7" marR="91427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78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7" marR="91427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857875" y="4786313"/>
          <a:ext cx="2690814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5407"/>
                <a:gridCol w="1345407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and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but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also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404" name="WordArt 5">
            <a:hlinkClick r:id="" action="ppaction://noaction">
              <a:snd r:embed="rId3" name="15_sur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6661150" y="614363"/>
            <a:ext cx="1198563" cy="333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 panose="020B0A04020102020204" pitchFamily="34" charset="0"/>
              </a:rPr>
              <a:t>sur</a:t>
            </a:r>
          </a:p>
        </p:txBody>
      </p:sp>
      <p:sp>
        <p:nvSpPr>
          <p:cNvPr id="15405" name="WordArt 6">
            <a:hlinkClick r:id="" action="ppaction://noaction">
              <a:snd r:embed="rId4" name="15_sous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6715125" y="3738563"/>
            <a:ext cx="1198563" cy="333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 panose="020B0A04020102020204" pitchFamily="34" charset="0"/>
              </a:rPr>
              <a:t>sous</a:t>
            </a:r>
          </a:p>
        </p:txBody>
      </p:sp>
      <p:sp>
        <p:nvSpPr>
          <p:cNvPr id="15406" name="WordArt 7">
            <a:hlinkClick r:id="" action="ppaction://noaction">
              <a:snd r:embed="rId5" name="15_a_droite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7668344" y="2204836"/>
            <a:ext cx="1406525" cy="388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 panose="020B0A04020102020204" pitchFamily="34" charset="0"/>
              </a:rPr>
              <a:t>à </a:t>
            </a:r>
            <a:r>
              <a:rPr lang="en-GB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 panose="020B0A04020102020204" pitchFamily="34" charset="0"/>
              </a:rPr>
              <a:t>droite</a:t>
            </a:r>
            <a:endParaRPr lang="en-GB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 panose="020B0A04020102020204" pitchFamily="34" charset="0"/>
            </a:endParaRPr>
          </a:p>
        </p:txBody>
      </p:sp>
      <p:sp>
        <p:nvSpPr>
          <p:cNvPr id="15407" name="WordArt 7">
            <a:hlinkClick r:id="" action="ppaction://noaction">
              <a:snd r:embed="rId6" name="15_a_gauche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5572125" y="2214563"/>
            <a:ext cx="1406525" cy="388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 panose="020B0A04020102020204" pitchFamily="34" charset="0"/>
              </a:rPr>
              <a:t>à gauche</a:t>
            </a:r>
            <a:endParaRPr lang="en-GB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 panose="020B0A04020102020204" pitchFamily="34" charset="0"/>
            </a:endParaRPr>
          </a:p>
        </p:txBody>
      </p:sp>
      <p:sp>
        <p:nvSpPr>
          <p:cNvPr id="2" name="Rectangle 1">
            <a:hlinkClick r:id="" action="ppaction://noaction">
              <a:snd r:embed="rId7" name="une_ligne.wav"/>
            </a:hlinkClick>
          </p:cNvPr>
          <p:cNvSpPr/>
          <p:nvPr/>
        </p:nvSpPr>
        <p:spPr>
          <a:xfrm>
            <a:off x="1659369" y="268235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>
                <a:latin typeface="Arial" charset="0"/>
              </a:rPr>
              <a:t>une</a:t>
            </a:r>
            <a:r>
              <a:rPr lang="en-GB" b="1" dirty="0">
                <a:latin typeface="Arial" charset="0"/>
              </a:rPr>
              <a:t> </a:t>
            </a:r>
            <a:r>
              <a:rPr lang="en-GB" b="1" dirty="0" err="1">
                <a:latin typeface="Arial" charset="0"/>
              </a:rPr>
              <a:t>l</a:t>
            </a:r>
            <a:r>
              <a:rPr lang="en-GB" b="1" dirty="0" err="1">
                <a:latin typeface="Arial" charset="0"/>
                <a:cs typeface="Arial" charset="0"/>
              </a:rPr>
              <a:t>igne</a:t>
            </a:r>
            <a:endParaRPr lang="en-GB" dirty="0"/>
          </a:p>
        </p:txBody>
      </p:sp>
      <p:sp>
        <p:nvSpPr>
          <p:cNvPr id="3" name="Rectangle 2">
            <a:hlinkClick r:id="" action="ppaction://noaction">
              <a:snd r:embed="rId8" name="une_spirale.wav"/>
            </a:hlinkClick>
          </p:cNvPr>
          <p:cNvSpPr/>
          <p:nvPr/>
        </p:nvSpPr>
        <p:spPr>
          <a:xfrm>
            <a:off x="1659369" y="837169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</a:pPr>
            <a:r>
              <a:rPr lang="en-GB" b="1" dirty="0" err="1">
                <a:latin typeface="Arial" charset="0"/>
              </a:rPr>
              <a:t>une</a:t>
            </a:r>
            <a:r>
              <a:rPr lang="en-GB" b="1" dirty="0">
                <a:latin typeface="Arial" charset="0"/>
              </a:rPr>
              <a:t> </a:t>
            </a:r>
            <a:r>
              <a:rPr lang="en-GB" b="1" dirty="0" err="1">
                <a:latin typeface="Arial" charset="0"/>
              </a:rPr>
              <a:t>spirale</a:t>
            </a:r>
            <a:endParaRPr lang="en-GB" sz="1400" dirty="0">
              <a:latin typeface="Arial" charset="0"/>
              <a:cs typeface="Arial" charset="0"/>
            </a:endParaRPr>
          </a:p>
        </p:txBody>
      </p:sp>
      <p:sp>
        <p:nvSpPr>
          <p:cNvPr id="5" name="Rectangle 4">
            <a:hlinkClick r:id="" action="ppaction://noaction">
              <a:snd r:embed="rId9" name="une_etoile.wav"/>
            </a:hlinkClick>
          </p:cNvPr>
          <p:cNvSpPr/>
          <p:nvPr/>
        </p:nvSpPr>
        <p:spPr>
          <a:xfrm>
            <a:off x="1659369" y="1407308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>
                <a:latin typeface="Arial" charset="0"/>
              </a:rPr>
              <a:t>une</a:t>
            </a:r>
            <a:r>
              <a:rPr lang="en-GB" b="1" dirty="0">
                <a:latin typeface="Arial" charset="0"/>
              </a:rPr>
              <a:t> </a:t>
            </a:r>
            <a:r>
              <a:rPr lang="en-GB" b="1" dirty="0" err="1">
                <a:latin typeface="Arial" charset="0"/>
              </a:rPr>
              <a:t>étoile</a:t>
            </a:r>
            <a:endParaRPr lang="en-GB" dirty="0"/>
          </a:p>
        </p:txBody>
      </p:sp>
      <p:sp>
        <p:nvSpPr>
          <p:cNvPr id="6" name="Rectangle 5">
            <a:hlinkClick r:id="" action="ppaction://noaction">
              <a:snd r:embed="rId10" name="un_cercle.wav"/>
            </a:hlinkClick>
          </p:cNvPr>
          <p:cNvSpPr/>
          <p:nvPr/>
        </p:nvSpPr>
        <p:spPr>
          <a:xfrm>
            <a:off x="1620013" y="2561575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Arial" charset="0"/>
              </a:rPr>
              <a:t>un </a:t>
            </a:r>
            <a:r>
              <a:rPr lang="en-GB" b="1" dirty="0" err="1">
                <a:latin typeface="Arial" charset="0"/>
              </a:rPr>
              <a:t>c</a:t>
            </a:r>
            <a:r>
              <a:rPr lang="en-GB" b="1" dirty="0" err="1">
                <a:latin typeface="Arial" charset="0"/>
                <a:cs typeface="Arial" charset="0"/>
              </a:rPr>
              <a:t>ercle</a:t>
            </a:r>
            <a:endParaRPr lang="en-GB" dirty="0"/>
          </a:p>
        </p:txBody>
      </p:sp>
      <p:sp>
        <p:nvSpPr>
          <p:cNvPr id="7" name="Rectangle 6">
            <a:hlinkClick r:id="" action="ppaction://noaction">
              <a:snd r:embed="rId11" name="un_carre.wav"/>
            </a:hlinkClick>
          </p:cNvPr>
          <p:cNvSpPr/>
          <p:nvPr/>
        </p:nvSpPr>
        <p:spPr>
          <a:xfrm>
            <a:off x="1632538" y="3079225"/>
            <a:ext cx="1296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spcBef>
                <a:spcPct val="20000"/>
              </a:spcBef>
            </a:pPr>
            <a:r>
              <a:rPr lang="en-GB" b="1" dirty="0">
                <a:latin typeface="Arial" charset="0"/>
              </a:rPr>
              <a:t>un </a:t>
            </a:r>
            <a:r>
              <a:rPr lang="en-GB" b="1" dirty="0" err="1" smtClean="0">
                <a:latin typeface="Arial" charset="0"/>
              </a:rPr>
              <a:t>carré</a:t>
            </a:r>
            <a:endParaRPr lang="en-GB" sz="1050" dirty="0">
              <a:latin typeface="Arial" charset="0"/>
            </a:endParaRPr>
          </a:p>
        </p:txBody>
      </p:sp>
      <p:sp>
        <p:nvSpPr>
          <p:cNvPr id="9" name="Rectangle 8">
            <a:hlinkClick r:id="" action="ppaction://noaction">
              <a:snd r:embed="rId12" name="un_triangle.wav"/>
            </a:hlinkClick>
          </p:cNvPr>
          <p:cNvSpPr/>
          <p:nvPr/>
        </p:nvSpPr>
        <p:spPr>
          <a:xfrm>
            <a:off x="1620013" y="3534990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Arial" charset="0"/>
              </a:rPr>
              <a:t>un tri</a:t>
            </a:r>
            <a:r>
              <a:rPr lang="en-GB" b="1" dirty="0">
                <a:latin typeface="Arial" charset="0"/>
                <a:cs typeface="Arial" charset="0"/>
              </a:rPr>
              <a:t>angle</a:t>
            </a:r>
            <a:endParaRPr lang="en-GB" dirty="0"/>
          </a:p>
        </p:txBody>
      </p:sp>
      <p:sp>
        <p:nvSpPr>
          <p:cNvPr id="10" name="Rectangle 9">
            <a:hlinkClick r:id="" action="ppaction://noaction">
              <a:snd r:embed="rId13" name="un_point.wav"/>
            </a:hlinkClick>
          </p:cNvPr>
          <p:cNvSpPr/>
          <p:nvPr/>
        </p:nvSpPr>
        <p:spPr>
          <a:xfrm>
            <a:off x="1633365" y="3955110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Arial" charset="0"/>
              </a:rPr>
              <a:t>un point</a:t>
            </a:r>
            <a:endParaRPr lang="en-GB" dirty="0"/>
          </a:p>
        </p:txBody>
      </p:sp>
      <p:sp>
        <p:nvSpPr>
          <p:cNvPr id="11" name="Rectangle 10">
            <a:hlinkClick r:id="" action="ppaction://noaction">
              <a:snd r:embed="rId14" name="une_forme.wav"/>
            </a:hlinkClick>
          </p:cNvPr>
          <p:cNvSpPr/>
          <p:nvPr/>
        </p:nvSpPr>
        <p:spPr>
          <a:xfrm>
            <a:off x="1622721" y="1992400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>
                <a:latin typeface="Arial" charset="0"/>
                <a:cs typeface="Arial" charset="0"/>
              </a:rPr>
              <a:t>une</a:t>
            </a:r>
            <a:r>
              <a:rPr lang="en-GB" b="1" dirty="0">
                <a:latin typeface="Arial" charset="0"/>
                <a:cs typeface="Arial" charset="0"/>
              </a:rPr>
              <a:t> </a:t>
            </a:r>
            <a:r>
              <a:rPr lang="en-GB" b="1" dirty="0" err="1">
                <a:latin typeface="Arial" charset="0"/>
                <a:cs typeface="Arial" charset="0"/>
              </a:rPr>
              <a:t>forme</a:t>
            </a:r>
            <a:endParaRPr lang="en-GB" dirty="0"/>
          </a:p>
        </p:txBody>
      </p:sp>
      <p:sp>
        <p:nvSpPr>
          <p:cNvPr id="12" name="Rectangle 11">
            <a:hlinkClick r:id="" action="ppaction://noaction">
              <a:snd r:embed="rId15" name="un_ovale.wav"/>
            </a:hlinkClick>
          </p:cNvPr>
          <p:cNvSpPr/>
          <p:nvPr/>
        </p:nvSpPr>
        <p:spPr>
          <a:xfrm>
            <a:off x="1633868" y="4309527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</a:pPr>
            <a:r>
              <a:rPr lang="en-GB" b="1" dirty="0">
                <a:latin typeface="Arial" charset="0"/>
              </a:rPr>
              <a:t>un </a:t>
            </a:r>
            <a:r>
              <a:rPr lang="en-GB" b="1" dirty="0" err="1">
                <a:latin typeface="Arial" charset="0"/>
              </a:rPr>
              <a:t>ovale</a:t>
            </a:r>
            <a:endParaRPr lang="en-GB" sz="1400" dirty="0">
              <a:latin typeface="Arial" charset="0"/>
            </a:endParaRPr>
          </a:p>
        </p:txBody>
      </p:sp>
      <p:sp>
        <p:nvSpPr>
          <p:cNvPr id="13" name="Rectangle 12">
            <a:hlinkClick r:id="" action="ppaction://noaction">
              <a:snd r:embed="rId16" name="un_rectangle.wav"/>
            </a:hlinkClick>
          </p:cNvPr>
          <p:cNvSpPr/>
          <p:nvPr/>
        </p:nvSpPr>
        <p:spPr>
          <a:xfrm>
            <a:off x="1613511" y="4756711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</a:pPr>
            <a:r>
              <a:rPr lang="en-GB" b="1" dirty="0">
                <a:latin typeface="Arial" charset="0"/>
              </a:rPr>
              <a:t>un rect</a:t>
            </a:r>
            <a:r>
              <a:rPr lang="en-GB" b="1" dirty="0">
                <a:latin typeface="Arial" charset="0"/>
                <a:cs typeface="Arial" charset="0"/>
              </a:rPr>
              <a:t>angle</a:t>
            </a:r>
            <a:endParaRPr lang="en-GB" dirty="0">
              <a:latin typeface="Arial" charset="0"/>
            </a:endParaRPr>
          </a:p>
        </p:txBody>
      </p:sp>
      <p:sp>
        <p:nvSpPr>
          <p:cNvPr id="14" name="Rectangle 13">
            <a:hlinkClick r:id="" action="ppaction://noaction">
              <a:snd r:embed="rId17" name="un_arbre.wav"/>
            </a:hlinkClick>
          </p:cNvPr>
          <p:cNvSpPr/>
          <p:nvPr/>
        </p:nvSpPr>
        <p:spPr>
          <a:xfrm>
            <a:off x="1620891" y="5521455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</a:pPr>
            <a:r>
              <a:rPr lang="en-GB" b="1" dirty="0">
                <a:latin typeface="Arial" charset="0"/>
              </a:rPr>
              <a:t>un </a:t>
            </a:r>
            <a:r>
              <a:rPr lang="en-GB" b="1" dirty="0" err="1">
                <a:latin typeface="Arial" charset="0"/>
              </a:rPr>
              <a:t>arbre</a:t>
            </a:r>
            <a:endParaRPr lang="en-GB" b="1" dirty="0">
              <a:latin typeface="Arial" charset="0"/>
            </a:endParaRPr>
          </a:p>
        </p:txBody>
      </p:sp>
      <p:sp>
        <p:nvSpPr>
          <p:cNvPr id="15" name="Rectangle 14">
            <a:hlinkClick r:id="" action="ppaction://noaction">
              <a:snd r:embed="rId18" name="un_homme.wav"/>
            </a:hlinkClick>
          </p:cNvPr>
          <p:cNvSpPr/>
          <p:nvPr/>
        </p:nvSpPr>
        <p:spPr>
          <a:xfrm>
            <a:off x="1620891" y="5842324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</a:pPr>
            <a:r>
              <a:rPr lang="en-GB" b="1" dirty="0">
                <a:latin typeface="Arial" charset="0"/>
                <a:cs typeface="Arial" charset="0"/>
              </a:rPr>
              <a:t>un homme</a:t>
            </a:r>
          </a:p>
        </p:txBody>
      </p:sp>
      <p:sp>
        <p:nvSpPr>
          <p:cNvPr id="16" name="Rectangle 15">
            <a:hlinkClick r:id="" action="ppaction://noaction">
              <a:snd r:embed="rId19" name="un_fond.wav"/>
            </a:hlinkClick>
          </p:cNvPr>
          <p:cNvSpPr/>
          <p:nvPr/>
        </p:nvSpPr>
        <p:spPr>
          <a:xfrm>
            <a:off x="1620891" y="5189608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</a:pPr>
            <a:r>
              <a:rPr lang="en-GB" b="1" dirty="0">
                <a:latin typeface="Arial" charset="0"/>
                <a:cs typeface="Arial" charset="0"/>
              </a:rPr>
              <a:t>un fond</a:t>
            </a:r>
          </a:p>
        </p:txBody>
      </p:sp>
      <p:sp>
        <p:nvSpPr>
          <p:cNvPr id="17" name="Rectangle 16">
            <a:hlinkClick r:id="" action="ppaction://noaction">
              <a:snd r:embed="rId20" name="une_algue.wav"/>
            </a:hlinkClick>
          </p:cNvPr>
          <p:cNvSpPr/>
          <p:nvPr/>
        </p:nvSpPr>
        <p:spPr>
          <a:xfrm>
            <a:off x="1620891" y="6187424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</a:pPr>
            <a:r>
              <a:rPr lang="en-GB" b="1" dirty="0" err="1">
                <a:latin typeface="Arial" charset="0"/>
                <a:cs typeface="Arial" charset="0"/>
              </a:rPr>
              <a:t>une</a:t>
            </a:r>
            <a:r>
              <a:rPr lang="en-GB" b="1" dirty="0">
                <a:latin typeface="Arial" charset="0"/>
                <a:cs typeface="Arial" charset="0"/>
              </a:rPr>
              <a:t> </a:t>
            </a:r>
            <a:r>
              <a:rPr lang="en-GB" b="1" dirty="0" err="1">
                <a:latin typeface="Arial" charset="0"/>
                <a:cs typeface="Arial" charset="0"/>
              </a:rPr>
              <a:t>algue</a:t>
            </a:r>
            <a:endParaRPr lang="en-GB" b="1" dirty="0">
              <a:latin typeface="Arial" charset="0"/>
              <a:cs typeface="Arial" charset="0"/>
            </a:endParaRPr>
          </a:p>
        </p:txBody>
      </p:sp>
      <p:sp>
        <p:nvSpPr>
          <p:cNvPr id="18" name="Rectangle 17">
            <a:hlinkClick r:id="" action="ppaction://noaction">
              <a:snd r:embed="rId21" name="Il_y_a.wav"/>
            </a:hlinkClick>
          </p:cNvPr>
          <p:cNvSpPr/>
          <p:nvPr/>
        </p:nvSpPr>
        <p:spPr>
          <a:xfrm>
            <a:off x="374725" y="1122594"/>
            <a:ext cx="10951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</a:pPr>
            <a:r>
              <a:rPr lang="en-GB" sz="3200" b="1" dirty="0">
                <a:latin typeface="Arial" charset="0"/>
              </a:rPr>
              <a:t>Il y a</a:t>
            </a:r>
          </a:p>
        </p:txBody>
      </p:sp>
      <p:sp>
        <p:nvSpPr>
          <p:cNvPr id="19" name="Rectangle 18">
            <a:hlinkClick r:id="" action="ppaction://noaction">
              <a:snd r:embed="rId22" name="Il_a.wav"/>
            </a:hlinkClick>
          </p:cNvPr>
          <p:cNvSpPr/>
          <p:nvPr/>
        </p:nvSpPr>
        <p:spPr>
          <a:xfrm>
            <a:off x="374725" y="2842131"/>
            <a:ext cx="8675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latin typeface="Arial" charset="0"/>
              </a:rPr>
              <a:t>Il a </a:t>
            </a:r>
            <a:endParaRPr lang="en-GB" sz="3200" dirty="0"/>
          </a:p>
        </p:txBody>
      </p:sp>
      <p:sp>
        <p:nvSpPr>
          <p:cNvPr id="20" name="Rectangle 19">
            <a:hlinkClick r:id="" action="ppaction://noaction">
              <a:snd r:embed="rId23" name="C'est.wav"/>
            </a:hlinkClick>
          </p:cNvPr>
          <p:cNvSpPr/>
          <p:nvPr/>
        </p:nvSpPr>
        <p:spPr>
          <a:xfrm>
            <a:off x="354811" y="4072486"/>
            <a:ext cx="10647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err="1">
                <a:latin typeface="Arial" charset="0"/>
              </a:rPr>
              <a:t>C’est</a:t>
            </a:r>
            <a:endParaRPr lang="en-GB" sz="2800" dirty="0"/>
          </a:p>
        </p:txBody>
      </p:sp>
      <p:sp>
        <p:nvSpPr>
          <p:cNvPr id="21" name="TextBox 20">
            <a:hlinkClick r:id="" action="ppaction://noaction">
              <a:snd r:embed="rId24" name="14_grand.wav"/>
            </a:hlinkClick>
          </p:cNvPr>
          <p:cNvSpPr txBox="1"/>
          <p:nvPr/>
        </p:nvSpPr>
        <p:spPr>
          <a:xfrm>
            <a:off x="3360867" y="153894"/>
            <a:ext cx="837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grand</a:t>
            </a:r>
            <a:endParaRPr lang="en-GB" b="1" dirty="0"/>
          </a:p>
        </p:txBody>
      </p:sp>
      <p:sp>
        <p:nvSpPr>
          <p:cNvPr id="26" name="TextBox 25">
            <a:hlinkClick r:id="" action="ppaction://noaction">
              <a:snd r:embed="rId25" name="grande.wav"/>
            </a:hlinkClick>
          </p:cNvPr>
          <p:cNvSpPr txBox="1"/>
          <p:nvPr/>
        </p:nvSpPr>
        <p:spPr>
          <a:xfrm>
            <a:off x="4225143" y="150169"/>
            <a:ext cx="1057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grande</a:t>
            </a:r>
            <a:endParaRPr lang="en-GB" b="1" dirty="0"/>
          </a:p>
        </p:txBody>
      </p:sp>
      <p:sp>
        <p:nvSpPr>
          <p:cNvPr id="27" name="TextBox 26">
            <a:hlinkClick r:id="" action="ppaction://noaction">
              <a:snd r:embed="rId26" name="14_petit.wav"/>
            </a:hlinkClick>
          </p:cNvPr>
          <p:cNvSpPr txBox="1"/>
          <p:nvPr/>
        </p:nvSpPr>
        <p:spPr>
          <a:xfrm>
            <a:off x="3376192" y="523226"/>
            <a:ext cx="837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petit</a:t>
            </a:r>
            <a:endParaRPr lang="en-GB" b="1" dirty="0"/>
          </a:p>
        </p:txBody>
      </p:sp>
      <p:sp>
        <p:nvSpPr>
          <p:cNvPr id="28" name="TextBox 27">
            <a:hlinkClick r:id="" action="ppaction://noaction">
              <a:snd r:embed="rId27" name="petite.wav"/>
            </a:hlinkClick>
          </p:cNvPr>
          <p:cNvSpPr txBox="1"/>
          <p:nvPr/>
        </p:nvSpPr>
        <p:spPr>
          <a:xfrm>
            <a:off x="4213539" y="503137"/>
            <a:ext cx="1057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petite</a:t>
            </a:r>
            <a:endParaRPr lang="en-GB" b="1" dirty="0"/>
          </a:p>
        </p:txBody>
      </p:sp>
      <p:sp>
        <p:nvSpPr>
          <p:cNvPr id="29" name="TextBox 28">
            <a:hlinkClick r:id="" action="ppaction://noaction">
              <a:snd r:embed="rId28" name="noir.wav"/>
            </a:hlinkClick>
          </p:cNvPr>
          <p:cNvSpPr txBox="1"/>
          <p:nvPr/>
        </p:nvSpPr>
        <p:spPr>
          <a:xfrm>
            <a:off x="3403950" y="895666"/>
            <a:ext cx="837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noir</a:t>
            </a:r>
            <a:endParaRPr lang="en-GB" b="1" dirty="0"/>
          </a:p>
        </p:txBody>
      </p:sp>
      <p:sp>
        <p:nvSpPr>
          <p:cNvPr id="30" name="TextBox 29">
            <a:hlinkClick r:id="" action="ppaction://noaction">
              <a:snd r:embed="rId28" name="noir.wav"/>
            </a:hlinkClick>
          </p:cNvPr>
          <p:cNvSpPr txBox="1"/>
          <p:nvPr/>
        </p:nvSpPr>
        <p:spPr>
          <a:xfrm>
            <a:off x="4283783" y="921759"/>
            <a:ext cx="1057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noire</a:t>
            </a:r>
            <a:endParaRPr lang="en-GB" b="1" dirty="0"/>
          </a:p>
        </p:txBody>
      </p:sp>
      <p:sp>
        <p:nvSpPr>
          <p:cNvPr id="32" name="TextBox 31">
            <a:hlinkClick r:id="" action="ppaction://noaction">
              <a:snd r:embed="rId29" name="bleu.wav"/>
            </a:hlinkClick>
          </p:cNvPr>
          <p:cNvSpPr txBox="1"/>
          <p:nvPr/>
        </p:nvSpPr>
        <p:spPr>
          <a:xfrm>
            <a:off x="3403951" y="1261756"/>
            <a:ext cx="837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bleu</a:t>
            </a:r>
            <a:endParaRPr lang="en-GB" b="1" dirty="0"/>
          </a:p>
        </p:txBody>
      </p:sp>
      <p:sp>
        <p:nvSpPr>
          <p:cNvPr id="33" name="TextBox 32">
            <a:hlinkClick r:id="" action="ppaction://noaction">
              <a:snd r:embed="rId29" name="bleu.wav"/>
            </a:hlinkClick>
          </p:cNvPr>
          <p:cNvSpPr txBox="1"/>
          <p:nvPr/>
        </p:nvSpPr>
        <p:spPr>
          <a:xfrm>
            <a:off x="4267396" y="1261756"/>
            <a:ext cx="1057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bleue</a:t>
            </a:r>
            <a:endParaRPr lang="en-GB" b="1" dirty="0"/>
          </a:p>
        </p:txBody>
      </p:sp>
      <p:sp>
        <p:nvSpPr>
          <p:cNvPr id="39" name="TextBox 38">
            <a:hlinkClick r:id="" action="ppaction://noaction">
              <a:snd r:embed="rId30" name="vert.wav"/>
            </a:hlinkClick>
          </p:cNvPr>
          <p:cNvSpPr txBox="1"/>
          <p:nvPr/>
        </p:nvSpPr>
        <p:spPr>
          <a:xfrm>
            <a:off x="3428014" y="1694772"/>
            <a:ext cx="837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vert</a:t>
            </a:r>
            <a:endParaRPr lang="en-GB" b="1" dirty="0"/>
          </a:p>
        </p:txBody>
      </p:sp>
      <p:sp>
        <p:nvSpPr>
          <p:cNvPr id="40" name="TextBox 39">
            <a:hlinkClick r:id="" action="ppaction://noaction">
              <a:snd r:embed="rId31" name="verte.wav"/>
            </a:hlinkClick>
          </p:cNvPr>
          <p:cNvSpPr txBox="1"/>
          <p:nvPr/>
        </p:nvSpPr>
        <p:spPr>
          <a:xfrm>
            <a:off x="4294797" y="1694772"/>
            <a:ext cx="1057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verte</a:t>
            </a:r>
            <a:endParaRPr lang="en-GB" b="1" dirty="0"/>
          </a:p>
        </p:txBody>
      </p:sp>
      <p:sp>
        <p:nvSpPr>
          <p:cNvPr id="41" name="TextBox 40">
            <a:hlinkClick r:id="" action="ppaction://noaction">
              <a:snd r:embed="rId32" name="gris.wav"/>
            </a:hlinkClick>
          </p:cNvPr>
          <p:cNvSpPr txBox="1"/>
          <p:nvPr/>
        </p:nvSpPr>
        <p:spPr>
          <a:xfrm>
            <a:off x="3414965" y="2034769"/>
            <a:ext cx="837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gris</a:t>
            </a:r>
            <a:endParaRPr lang="en-GB" b="1" dirty="0"/>
          </a:p>
        </p:txBody>
      </p:sp>
      <p:sp>
        <p:nvSpPr>
          <p:cNvPr id="42" name="TextBox 41">
            <a:hlinkClick r:id="" action="ppaction://noaction">
              <a:snd r:embed="rId33" name="grise.wav"/>
            </a:hlinkClick>
          </p:cNvPr>
          <p:cNvSpPr txBox="1"/>
          <p:nvPr/>
        </p:nvSpPr>
        <p:spPr>
          <a:xfrm>
            <a:off x="4278410" y="2034769"/>
            <a:ext cx="1057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grise</a:t>
            </a:r>
            <a:endParaRPr lang="en-GB" b="1" dirty="0"/>
          </a:p>
        </p:txBody>
      </p:sp>
      <p:sp>
        <p:nvSpPr>
          <p:cNvPr id="43" name="TextBox 42">
            <a:hlinkClick r:id="" action="ppaction://noaction">
              <a:snd r:embed="rId34" name="violet.wav"/>
            </a:hlinkClick>
          </p:cNvPr>
          <p:cNvSpPr txBox="1"/>
          <p:nvPr/>
        </p:nvSpPr>
        <p:spPr>
          <a:xfrm>
            <a:off x="3392086" y="2417072"/>
            <a:ext cx="837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violet</a:t>
            </a:r>
            <a:endParaRPr lang="en-GB" b="1" dirty="0"/>
          </a:p>
        </p:txBody>
      </p:sp>
      <p:sp>
        <p:nvSpPr>
          <p:cNvPr id="44" name="TextBox 43">
            <a:hlinkClick r:id="" action="ppaction://noaction">
              <a:snd r:embed="rId35" name="violette.wav"/>
            </a:hlinkClick>
          </p:cNvPr>
          <p:cNvSpPr txBox="1"/>
          <p:nvPr/>
        </p:nvSpPr>
        <p:spPr>
          <a:xfrm>
            <a:off x="4258869" y="2417072"/>
            <a:ext cx="1057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violette</a:t>
            </a:r>
            <a:endParaRPr lang="en-GB" b="1" dirty="0"/>
          </a:p>
        </p:txBody>
      </p:sp>
      <p:sp>
        <p:nvSpPr>
          <p:cNvPr id="45" name="TextBox 44">
            <a:hlinkClick r:id="" action="ppaction://noaction">
              <a:snd r:embed="rId36" name="blanc.wav"/>
            </a:hlinkClick>
          </p:cNvPr>
          <p:cNvSpPr txBox="1"/>
          <p:nvPr/>
        </p:nvSpPr>
        <p:spPr>
          <a:xfrm>
            <a:off x="3379037" y="2757069"/>
            <a:ext cx="837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blanc</a:t>
            </a:r>
            <a:endParaRPr lang="en-GB" b="1" dirty="0"/>
          </a:p>
        </p:txBody>
      </p:sp>
      <p:sp>
        <p:nvSpPr>
          <p:cNvPr id="46" name="TextBox 45">
            <a:hlinkClick r:id="" action="ppaction://noaction">
              <a:snd r:embed="rId37" name="blanche.wav"/>
            </a:hlinkClick>
          </p:cNvPr>
          <p:cNvSpPr txBox="1"/>
          <p:nvPr/>
        </p:nvSpPr>
        <p:spPr>
          <a:xfrm>
            <a:off x="4242482" y="2757069"/>
            <a:ext cx="1057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blanche</a:t>
            </a:r>
            <a:endParaRPr lang="en-GB" b="1" dirty="0"/>
          </a:p>
        </p:txBody>
      </p:sp>
      <p:sp>
        <p:nvSpPr>
          <p:cNvPr id="24" name="Rectangle 23">
            <a:hlinkClick r:id="" action="ppaction://noaction">
              <a:snd r:embed="rId38" name="orange.wav"/>
            </a:hlinkClick>
          </p:cNvPr>
          <p:cNvSpPr/>
          <p:nvPr/>
        </p:nvSpPr>
        <p:spPr>
          <a:xfrm>
            <a:off x="3376192" y="3215947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  <a:defRPr/>
            </a:pPr>
            <a:r>
              <a:rPr lang="en-GB" b="1" dirty="0">
                <a:latin typeface="Arial" charset="0"/>
                <a:cs typeface="Arial" charset="0"/>
              </a:rPr>
              <a:t>orange</a:t>
            </a:r>
            <a:endParaRPr lang="en-GB" b="1" dirty="0">
              <a:latin typeface="Arial" charset="0"/>
              <a:cs typeface="Arial" charset="0"/>
            </a:endParaRPr>
          </a:p>
        </p:txBody>
      </p:sp>
      <p:sp>
        <p:nvSpPr>
          <p:cNvPr id="25" name="Rectangle 24">
            <a:hlinkClick r:id="" action="ppaction://noaction">
              <a:snd r:embed="rId39" name="rose.wav"/>
            </a:hlinkClick>
          </p:cNvPr>
          <p:cNvSpPr/>
          <p:nvPr/>
        </p:nvSpPr>
        <p:spPr>
          <a:xfrm>
            <a:off x="3394663" y="3530891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Arial" charset="0"/>
                <a:cs typeface="Arial" charset="0"/>
              </a:rPr>
              <a:t>rose </a:t>
            </a:r>
            <a:endParaRPr lang="en-GB" dirty="0"/>
          </a:p>
        </p:txBody>
      </p:sp>
      <p:sp>
        <p:nvSpPr>
          <p:cNvPr id="31" name="Rectangle 30">
            <a:hlinkClick r:id="" action="ppaction://noaction">
              <a:snd r:embed="rId40" name="jaune.wav"/>
            </a:hlinkClick>
          </p:cNvPr>
          <p:cNvSpPr/>
          <p:nvPr/>
        </p:nvSpPr>
        <p:spPr>
          <a:xfrm>
            <a:off x="3421425" y="3833629"/>
            <a:ext cx="8145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err="1" smtClean="0">
                <a:latin typeface="Arial" charset="0"/>
                <a:cs typeface="Arial" charset="0"/>
              </a:rPr>
              <a:t>jaune</a:t>
            </a:r>
            <a:endParaRPr lang="en-GB" dirty="0"/>
          </a:p>
        </p:txBody>
      </p:sp>
      <p:sp>
        <p:nvSpPr>
          <p:cNvPr id="47" name="Rectangle 46">
            <a:hlinkClick r:id="" action="ppaction://noaction">
              <a:snd r:embed="rId41" name="rouge.wav"/>
            </a:hlinkClick>
          </p:cNvPr>
          <p:cNvSpPr/>
          <p:nvPr/>
        </p:nvSpPr>
        <p:spPr>
          <a:xfrm>
            <a:off x="3413053" y="4196164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Arial" charset="0"/>
                <a:cs typeface="Arial" charset="0"/>
              </a:rPr>
              <a:t>rouge</a:t>
            </a:r>
            <a:endParaRPr lang="en-GB" dirty="0"/>
          </a:p>
        </p:txBody>
      </p:sp>
      <p:sp>
        <p:nvSpPr>
          <p:cNvPr id="53" name="TextBox 52">
            <a:hlinkClick r:id="" action="ppaction://noaction">
              <a:snd r:embed="rId42" name="14_epais.wav"/>
            </a:hlinkClick>
          </p:cNvPr>
          <p:cNvSpPr txBox="1"/>
          <p:nvPr/>
        </p:nvSpPr>
        <p:spPr>
          <a:xfrm>
            <a:off x="3334769" y="5274691"/>
            <a:ext cx="837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épais</a:t>
            </a:r>
            <a:endParaRPr lang="en-GB" b="1" dirty="0"/>
          </a:p>
        </p:txBody>
      </p:sp>
      <p:sp>
        <p:nvSpPr>
          <p:cNvPr id="54" name="TextBox 53">
            <a:hlinkClick r:id="" action="ppaction://noaction">
              <a:snd r:embed="rId43" name="epaisse.wav"/>
            </a:hlinkClick>
          </p:cNvPr>
          <p:cNvSpPr txBox="1"/>
          <p:nvPr/>
        </p:nvSpPr>
        <p:spPr>
          <a:xfrm>
            <a:off x="4198214" y="5274691"/>
            <a:ext cx="1057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épaisse</a:t>
            </a:r>
            <a:endParaRPr lang="en-GB" b="1" dirty="0"/>
          </a:p>
        </p:txBody>
      </p:sp>
      <p:sp>
        <p:nvSpPr>
          <p:cNvPr id="55" name="TextBox 54">
            <a:hlinkClick r:id="" action="ppaction://noaction">
              <a:snd r:embed="rId44" name="14_courbe.wav"/>
            </a:hlinkClick>
          </p:cNvPr>
          <p:cNvSpPr txBox="1"/>
          <p:nvPr/>
        </p:nvSpPr>
        <p:spPr>
          <a:xfrm>
            <a:off x="3287452" y="5650373"/>
            <a:ext cx="977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courbé</a:t>
            </a:r>
            <a:endParaRPr lang="en-GB" b="1" dirty="0"/>
          </a:p>
        </p:txBody>
      </p:sp>
      <p:sp>
        <p:nvSpPr>
          <p:cNvPr id="56" name="TextBox 55">
            <a:hlinkClick r:id="" action="ppaction://noaction">
              <a:snd r:embed="rId44" name="14_courbe.wav"/>
            </a:hlinkClick>
          </p:cNvPr>
          <p:cNvSpPr txBox="1"/>
          <p:nvPr/>
        </p:nvSpPr>
        <p:spPr>
          <a:xfrm>
            <a:off x="4154235" y="5650373"/>
            <a:ext cx="134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courbée</a:t>
            </a:r>
            <a:endParaRPr lang="en-GB" b="1" dirty="0"/>
          </a:p>
        </p:txBody>
      </p:sp>
      <p:sp>
        <p:nvSpPr>
          <p:cNvPr id="57" name="TextBox 56">
            <a:hlinkClick r:id="" action="ppaction://noaction">
              <a:snd r:embed="rId45" name="14_droit.wav"/>
            </a:hlinkClick>
          </p:cNvPr>
          <p:cNvSpPr txBox="1"/>
          <p:nvPr/>
        </p:nvSpPr>
        <p:spPr>
          <a:xfrm>
            <a:off x="3308671" y="6325328"/>
            <a:ext cx="837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droit</a:t>
            </a:r>
            <a:endParaRPr lang="en-GB" b="1" dirty="0"/>
          </a:p>
        </p:txBody>
      </p:sp>
      <p:sp>
        <p:nvSpPr>
          <p:cNvPr id="58" name="TextBox 57">
            <a:hlinkClick r:id="" action="ppaction://noaction">
              <a:snd r:embed="rId46" name="droite.wav"/>
            </a:hlinkClick>
          </p:cNvPr>
          <p:cNvSpPr txBox="1"/>
          <p:nvPr/>
        </p:nvSpPr>
        <p:spPr>
          <a:xfrm>
            <a:off x="4172116" y="6325328"/>
            <a:ext cx="1057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droite</a:t>
            </a:r>
            <a:endParaRPr lang="en-GB" b="1" dirty="0"/>
          </a:p>
        </p:txBody>
      </p:sp>
      <p:sp>
        <p:nvSpPr>
          <p:cNvPr id="59" name="TextBox 58">
            <a:hlinkClick r:id="" action="ppaction://noaction">
              <a:snd r:embed="rId47" name="ondule.wav"/>
            </a:hlinkClick>
          </p:cNvPr>
          <p:cNvSpPr txBox="1"/>
          <p:nvPr/>
        </p:nvSpPr>
        <p:spPr>
          <a:xfrm>
            <a:off x="3287452" y="5990370"/>
            <a:ext cx="1013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ondulé</a:t>
            </a:r>
            <a:endParaRPr lang="en-GB" b="1" dirty="0"/>
          </a:p>
        </p:txBody>
      </p:sp>
      <p:sp>
        <p:nvSpPr>
          <p:cNvPr id="60" name="TextBox 59">
            <a:hlinkClick r:id="" action="ppaction://noaction">
              <a:snd r:embed="rId47" name="ondule.wav"/>
            </a:hlinkClick>
          </p:cNvPr>
          <p:cNvSpPr txBox="1"/>
          <p:nvPr/>
        </p:nvSpPr>
        <p:spPr>
          <a:xfrm>
            <a:off x="4154235" y="5990370"/>
            <a:ext cx="1393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ondulée</a:t>
            </a:r>
            <a:endParaRPr lang="en-GB" b="1" dirty="0"/>
          </a:p>
        </p:txBody>
      </p:sp>
      <p:sp>
        <p:nvSpPr>
          <p:cNvPr id="63" name="Rectangle 62">
            <a:hlinkClick r:id="" action="ppaction://noaction">
              <a:snd r:embed="rId48" name="14_fine.wav"/>
            </a:hlinkClick>
          </p:cNvPr>
          <p:cNvSpPr/>
          <p:nvPr/>
        </p:nvSpPr>
        <p:spPr>
          <a:xfrm>
            <a:off x="3352283" y="4957888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latin typeface="Arial" charset="0"/>
                <a:cs typeface="Arial" charset="0"/>
              </a:rPr>
              <a:t>fine </a:t>
            </a:r>
            <a:endParaRPr lang="en-GB" dirty="0"/>
          </a:p>
        </p:txBody>
      </p:sp>
      <p:sp>
        <p:nvSpPr>
          <p:cNvPr id="50" name="Rectangle 49">
            <a:hlinkClick r:id="" action="ppaction://noaction">
              <a:snd r:embed="rId49" name="et.wav"/>
            </a:hlinkClick>
          </p:cNvPr>
          <p:cNvSpPr/>
          <p:nvPr/>
        </p:nvSpPr>
        <p:spPr>
          <a:xfrm>
            <a:off x="6256727" y="4739794"/>
            <a:ext cx="5052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/>
              <a:t>et</a:t>
            </a:r>
            <a:endParaRPr lang="en-US" sz="2800" b="1" dirty="0"/>
          </a:p>
        </p:txBody>
      </p:sp>
      <p:sp>
        <p:nvSpPr>
          <p:cNvPr id="51" name="Rectangle 50">
            <a:hlinkClick r:id="" action="ppaction://noaction">
              <a:snd r:embed="rId50" name="mais.wav"/>
            </a:hlinkClick>
          </p:cNvPr>
          <p:cNvSpPr/>
          <p:nvPr/>
        </p:nvSpPr>
        <p:spPr>
          <a:xfrm>
            <a:off x="6098028" y="5248798"/>
            <a:ext cx="8867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 err="1"/>
              <a:t>mais</a:t>
            </a:r>
            <a:endParaRPr lang="en-US" sz="2400" b="1" dirty="0"/>
          </a:p>
        </p:txBody>
      </p:sp>
      <p:sp>
        <p:nvSpPr>
          <p:cNvPr id="52" name="Rectangle 51">
            <a:hlinkClick r:id="" action="ppaction://noaction">
              <a:snd r:embed="rId51" name="aussi.wav"/>
            </a:hlinkClick>
          </p:cNvPr>
          <p:cNvSpPr/>
          <p:nvPr/>
        </p:nvSpPr>
        <p:spPr>
          <a:xfrm>
            <a:off x="6055548" y="5658052"/>
            <a:ext cx="971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 err="1"/>
              <a:t>aussi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81844"/>
              </p:ext>
            </p:extLst>
          </p:nvPr>
        </p:nvGraphicFramePr>
        <p:xfrm>
          <a:off x="374725" y="171194"/>
          <a:ext cx="4895850" cy="6550660"/>
        </p:xfrm>
        <a:graphic>
          <a:graphicData uri="http://schemas.openxmlformats.org/drawingml/2006/table">
            <a:tbl>
              <a:tblPr/>
              <a:tblGrid>
                <a:gridCol w="1266172"/>
                <a:gridCol w="1712111"/>
                <a:gridCol w="1917567"/>
              </a:tblGrid>
              <a:tr h="589499">
                <a:tc rowSpan="1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There 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is/ are</a:t>
                      </a:r>
                      <a:b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 has</a:t>
                      </a:r>
                      <a:b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 is</a:t>
                      </a:r>
                      <a:b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7" marR="91427"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endParaRPr kumimoji="0" lang="en-GB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7" marR="91427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1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7" marR="91427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25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7" marR="91427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7" marR="91427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4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7" marR="91427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7" marR="91427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8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7" marR="91427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6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7" marR="91427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33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7" marR="91427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113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7" marR="91427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7" marR="91427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78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7" marR="91427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857875" y="4786313"/>
          <a:ext cx="2690814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5407"/>
                <a:gridCol w="134540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et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and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mais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but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aussi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also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404" name="WordArt 5">
            <a:hlinkClick r:id="" action="ppaction://noaction">
              <a:snd r:embed="rId3" name="15_sur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6661150" y="614363"/>
            <a:ext cx="1198563" cy="333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 panose="020B0A04020102020204" pitchFamily="34" charset="0"/>
              </a:rPr>
              <a:t>sur</a:t>
            </a:r>
          </a:p>
        </p:txBody>
      </p:sp>
      <p:sp>
        <p:nvSpPr>
          <p:cNvPr id="15405" name="WordArt 6">
            <a:hlinkClick r:id="" action="ppaction://noaction">
              <a:snd r:embed="rId4" name="15_sous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6715125" y="3738563"/>
            <a:ext cx="1198563" cy="333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 panose="020B0A04020102020204" pitchFamily="34" charset="0"/>
              </a:rPr>
              <a:t>sous</a:t>
            </a:r>
          </a:p>
        </p:txBody>
      </p:sp>
      <p:sp>
        <p:nvSpPr>
          <p:cNvPr id="15406" name="WordArt 7">
            <a:hlinkClick r:id="" action="ppaction://noaction">
              <a:snd r:embed="rId5" name="15_a_droite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7668344" y="2204836"/>
            <a:ext cx="1406525" cy="388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 panose="020B0A04020102020204" pitchFamily="34" charset="0"/>
              </a:rPr>
              <a:t>à </a:t>
            </a:r>
            <a:r>
              <a:rPr lang="en-GB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 panose="020B0A04020102020204" pitchFamily="34" charset="0"/>
              </a:rPr>
              <a:t>droite</a:t>
            </a:r>
            <a:endParaRPr lang="en-GB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 panose="020B0A04020102020204" pitchFamily="34" charset="0"/>
            </a:endParaRPr>
          </a:p>
        </p:txBody>
      </p:sp>
      <p:sp>
        <p:nvSpPr>
          <p:cNvPr id="15407" name="WordArt 7">
            <a:hlinkClick r:id="" action="ppaction://noaction">
              <a:snd r:embed="rId6" name="15_a_gauche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5572125" y="2214563"/>
            <a:ext cx="1406525" cy="388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 panose="020B0A04020102020204" pitchFamily="34" charset="0"/>
              </a:rPr>
              <a:t>à gauche</a:t>
            </a:r>
            <a:endParaRPr lang="en-GB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 panose="020B0A04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59369" y="268235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>
                <a:latin typeface="Arial" charset="0"/>
              </a:rPr>
              <a:t>une</a:t>
            </a:r>
            <a:r>
              <a:rPr lang="en-GB" b="1" dirty="0">
                <a:latin typeface="Arial" charset="0"/>
              </a:rPr>
              <a:t> </a:t>
            </a:r>
            <a:r>
              <a:rPr lang="en-GB" b="1" dirty="0" err="1">
                <a:latin typeface="Arial" charset="0"/>
              </a:rPr>
              <a:t>l</a:t>
            </a:r>
            <a:r>
              <a:rPr lang="en-GB" b="1" dirty="0" err="1">
                <a:latin typeface="Arial" charset="0"/>
                <a:cs typeface="Arial" charset="0"/>
              </a:rPr>
              <a:t>igne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659369" y="786276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</a:pPr>
            <a:r>
              <a:rPr lang="en-GB" b="1" dirty="0" err="1">
                <a:latin typeface="Arial" charset="0"/>
              </a:rPr>
              <a:t>une</a:t>
            </a:r>
            <a:r>
              <a:rPr lang="en-GB" b="1" dirty="0">
                <a:latin typeface="Arial" charset="0"/>
              </a:rPr>
              <a:t> </a:t>
            </a:r>
            <a:r>
              <a:rPr lang="en-GB" b="1" dirty="0" err="1">
                <a:latin typeface="Arial" charset="0"/>
              </a:rPr>
              <a:t>spirale</a:t>
            </a:r>
            <a:endParaRPr lang="en-GB" sz="1400" dirty="0"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59369" y="1407308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>
                <a:latin typeface="Arial" charset="0"/>
              </a:rPr>
              <a:t>une</a:t>
            </a:r>
            <a:r>
              <a:rPr lang="en-GB" b="1" dirty="0">
                <a:latin typeface="Arial" charset="0"/>
              </a:rPr>
              <a:t> </a:t>
            </a:r>
            <a:r>
              <a:rPr lang="en-GB" b="1" dirty="0" err="1">
                <a:latin typeface="Arial" charset="0"/>
              </a:rPr>
              <a:t>étoile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659770" y="2563849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Arial" charset="0"/>
              </a:rPr>
              <a:t>un </a:t>
            </a:r>
            <a:r>
              <a:rPr lang="en-GB" b="1" dirty="0" err="1">
                <a:latin typeface="Arial" charset="0"/>
              </a:rPr>
              <a:t>c</a:t>
            </a:r>
            <a:r>
              <a:rPr lang="en-GB" b="1" dirty="0" err="1">
                <a:latin typeface="Arial" charset="0"/>
                <a:cs typeface="Arial" charset="0"/>
              </a:rPr>
              <a:t>ercle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665326" y="3133784"/>
            <a:ext cx="1296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spcBef>
                <a:spcPct val="20000"/>
              </a:spcBef>
            </a:pPr>
            <a:r>
              <a:rPr lang="en-GB" b="1" dirty="0">
                <a:latin typeface="Arial" charset="0"/>
              </a:rPr>
              <a:t>un </a:t>
            </a:r>
            <a:r>
              <a:rPr lang="en-GB" b="1" dirty="0" err="1" smtClean="0">
                <a:latin typeface="Arial" charset="0"/>
              </a:rPr>
              <a:t>carré</a:t>
            </a:r>
            <a:endParaRPr lang="en-GB" sz="1050" dirty="0"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20013" y="3534990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Arial" charset="0"/>
              </a:rPr>
              <a:t>un tri</a:t>
            </a:r>
            <a:r>
              <a:rPr lang="en-GB" b="1" dirty="0">
                <a:latin typeface="Arial" charset="0"/>
                <a:cs typeface="Arial" charset="0"/>
              </a:rPr>
              <a:t>angle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1633365" y="3955110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Arial" charset="0"/>
              </a:rPr>
              <a:t>un point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1622721" y="1992400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>
                <a:latin typeface="Arial" charset="0"/>
                <a:cs typeface="Arial" charset="0"/>
              </a:rPr>
              <a:t>une</a:t>
            </a:r>
            <a:r>
              <a:rPr lang="en-GB" b="1" dirty="0">
                <a:latin typeface="Arial" charset="0"/>
                <a:cs typeface="Arial" charset="0"/>
              </a:rPr>
              <a:t> </a:t>
            </a:r>
            <a:r>
              <a:rPr lang="en-GB" b="1" dirty="0" err="1">
                <a:latin typeface="Arial" charset="0"/>
                <a:cs typeface="Arial" charset="0"/>
              </a:rPr>
              <a:t>forme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1633868" y="4309527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</a:pPr>
            <a:r>
              <a:rPr lang="en-GB" b="1" dirty="0">
                <a:latin typeface="Arial" charset="0"/>
              </a:rPr>
              <a:t>un </a:t>
            </a:r>
            <a:r>
              <a:rPr lang="en-GB" b="1" dirty="0" err="1">
                <a:latin typeface="Arial" charset="0"/>
              </a:rPr>
              <a:t>ovale</a:t>
            </a:r>
            <a:endParaRPr lang="en-GB" sz="1400" dirty="0"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13511" y="4756711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</a:pPr>
            <a:r>
              <a:rPr lang="en-GB" b="1" dirty="0">
                <a:latin typeface="Arial" charset="0"/>
              </a:rPr>
              <a:t>un rect</a:t>
            </a:r>
            <a:r>
              <a:rPr lang="en-GB" b="1" dirty="0">
                <a:latin typeface="Arial" charset="0"/>
                <a:cs typeface="Arial" charset="0"/>
              </a:rPr>
              <a:t>angle</a:t>
            </a:r>
            <a:endParaRPr lang="en-GB" dirty="0"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20891" y="5521455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</a:pPr>
            <a:r>
              <a:rPr lang="en-GB" b="1" dirty="0">
                <a:latin typeface="Arial" charset="0"/>
              </a:rPr>
              <a:t>un </a:t>
            </a:r>
            <a:r>
              <a:rPr lang="en-GB" b="1" dirty="0" err="1">
                <a:latin typeface="Arial" charset="0"/>
              </a:rPr>
              <a:t>arbre</a:t>
            </a:r>
            <a:endParaRPr lang="en-GB" b="1" dirty="0"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20891" y="5842324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</a:pPr>
            <a:r>
              <a:rPr lang="en-GB" b="1" dirty="0">
                <a:latin typeface="Arial" charset="0"/>
                <a:cs typeface="Arial" charset="0"/>
              </a:rPr>
              <a:t>un homme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620891" y="5189608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</a:pPr>
            <a:r>
              <a:rPr lang="en-GB" b="1" dirty="0">
                <a:latin typeface="Arial" charset="0"/>
                <a:cs typeface="Arial" charset="0"/>
              </a:rPr>
              <a:t>un fond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20891" y="6187424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</a:pPr>
            <a:r>
              <a:rPr lang="en-GB" b="1" dirty="0" err="1">
                <a:latin typeface="Arial" charset="0"/>
                <a:cs typeface="Arial" charset="0"/>
              </a:rPr>
              <a:t>une</a:t>
            </a:r>
            <a:r>
              <a:rPr lang="en-GB" b="1" dirty="0">
                <a:latin typeface="Arial" charset="0"/>
                <a:cs typeface="Arial" charset="0"/>
              </a:rPr>
              <a:t> </a:t>
            </a:r>
            <a:r>
              <a:rPr lang="en-GB" b="1" dirty="0" err="1">
                <a:latin typeface="Arial" charset="0"/>
                <a:cs typeface="Arial" charset="0"/>
              </a:rPr>
              <a:t>algue</a:t>
            </a:r>
            <a:endParaRPr lang="en-GB" b="1" dirty="0">
              <a:latin typeface="Arial" charset="0"/>
              <a:cs typeface="Arial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4725" y="1122594"/>
            <a:ext cx="10951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</a:pPr>
            <a:r>
              <a:rPr lang="en-GB" sz="3200" b="1" dirty="0">
                <a:latin typeface="Arial" charset="0"/>
              </a:rPr>
              <a:t>Il y 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74725" y="2842131"/>
            <a:ext cx="8675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latin typeface="Arial" charset="0"/>
              </a:rPr>
              <a:t>Il a </a:t>
            </a:r>
            <a:endParaRPr lang="en-GB" sz="3200" dirty="0"/>
          </a:p>
        </p:txBody>
      </p:sp>
      <p:sp>
        <p:nvSpPr>
          <p:cNvPr id="20" name="Rectangle 19"/>
          <p:cNvSpPr/>
          <p:nvPr/>
        </p:nvSpPr>
        <p:spPr>
          <a:xfrm>
            <a:off x="354811" y="4072486"/>
            <a:ext cx="10647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err="1">
                <a:latin typeface="Arial" charset="0"/>
              </a:rPr>
              <a:t>C’est</a:t>
            </a:r>
            <a:endParaRPr lang="en-GB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3360867" y="153894"/>
            <a:ext cx="837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grand</a:t>
            </a:r>
            <a:endParaRPr lang="en-GB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225143" y="150169"/>
            <a:ext cx="1057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grande</a:t>
            </a:r>
            <a:endParaRPr lang="en-GB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376192" y="523226"/>
            <a:ext cx="837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petit</a:t>
            </a:r>
            <a:endParaRPr lang="en-GB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213539" y="503137"/>
            <a:ext cx="1057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petite</a:t>
            </a:r>
            <a:endParaRPr lang="en-GB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417000" y="921759"/>
            <a:ext cx="837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noir</a:t>
            </a:r>
            <a:endParaRPr lang="en-GB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283783" y="921759"/>
            <a:ext cx="1057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noire</a:t>
            </a:r>
            <a:endParaRPr lang="en-GB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403951" y="1261756"/>
            <a:ext cx="837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bleu</a:t>
            </a:r>
            <a:endParaRPr lang="en-GB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4267396" y="1261756"/>
            <a:ext cx="1057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bleue</a:t>
            </a:r>
            <a:endParaRPr lang="en-GB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3428014" y="1694772"/>
            <a:ext cx="837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vert</a:t>
            </a:r>
            <a:endParaRPr lang="en-GB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4294797" y="1694772"/>
            <a:ext cx="1057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verte</a:t>
            </a:r>
            <a:endParaRPr lang="en-GB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3414965" y="2034769"/>
            <a:ext cx="837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gris</a:t>
            </a:r>
            <a:endParaRPr lang="en-GB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4278410" y="2034769"/>
            <a:ext cx="1057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grise</a:t>
            </a:r>
            <a:endParaRPr lang="en-GB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3392086" y="2417072"/>
            <a:ext cx="837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violet</a:t>
            </a:r>
            <a:endParaRPr lang="en-GB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4258869" y="2417072"/>
            <a:ext cx="1057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violette</a:t>
            </a:r>
            <a:endParaRPr lang="en-GB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3379037" y="2757069"/>
            <a:ext cx="837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blanc</a:t>
            </a:r>
            <a:endParaRPr lang="en-GB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4242482" y="2757069"/>
            <a:ext cx="1057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blanche</a:t>
            </a:r>
            <a:endParaRPr lang="en-GB" b="1" dirty="0"/>
          </a:p>
        </p:txBody>
      </p:sp>
      <p:sp>
        <p:nvSpPr>
          <p:cNvPr id="23" name="Rectangle 22"/>
          <p:cNvSpPr/>
          <p:nvPr/>
        </p:nvSpPr>
        <p:spPr>
          <a:xfrm>
            <a:off x="-4886969" y="252319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1" hangingPunct="1">
              <a:spcBef>
                <a:spcPct val="20000"/>
              </a:spcBef>
              <a:defRPr/>
            </a:pPr>
            <a:r>
              <a:rPr lang="en-GB" b="1" dirty="0">
                <a:latin typeface="Arial" charset="0"/>
                <a:cs typeface="Arial" charset="0"/>
              </a:rPr>
              <a:t/>
            </a:r>
            <a:br>
              <a:rPr lang="en-GB" b="1" dirty="0">
                <a:latin typeface="Arial" charset="0"/>
                <a:cs typeface="Arial" charset="0"/>
              </a:rPr>
            </a:br>
            <a:r>
              <a:rPr lang="en-GB" b="1" dirty="0">
                <a:latin typeface="Arial" charset="0"/>
                <a:cs typeface="Arial" charset="0"/>
              </a:rPr>
              <a:t/>
            </a:r>
            <a:br>
              <a:rPr lang="en-GB" b="1" dirty="0">
                <a:latin typeface="Arial" charset="0"/>
                <a:cs typeface="Arial" charset="0"/>
              </a:rPr>
            </a:br>
            <a:r>
              <a:rPr lang="en-GB" b="1" dirty="0" smtClean="0">
                <a:latin typeface="Arial" charset="0"/>
                <a:cs typeface="Arial" charset="0"/>
              </a:rPr>
              <a:t>            </a:t>
            </a:r>
            <a:endParaRPr lang="en-GB" b="1" dirty="0">
              <a:latin typeface="Arial" charset="0"/>
              <a:cs typeface="Arial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76192" y="3215947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  <a:defRPr/>
            </a:pPr>
            <a:r>
              <a:rPr lang="en-GB" b="1" dirty="0">
                <a:latin typeface="Arial" charset="0"/>
                <a:cs typeface="Arial" charset="0"/>
              </a:rPr>
              <a:t>orange</a:t>
            </a:r>
            <a:endParaRPr lang="en-GB" b="1" dirty="0">
              <a:latin typeface="Arial" charset="0"/>
              <a:cs typeface="Arial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394663" y="3530891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Arial" charset="0"/>
                <a:cs typeface="Arial" charset="0"/>
              </a:rPr>
              <a:t>rose </a:t>
            </a:r>
            <a:endParaRPr lang="en-GB" dirty="0"/>
          </a:p>
        </p:txBody>
      </p:sp>
      <p:sp>
        <p:nvSpPr>
          <p:cNvPr id="31" name="Rectangle 30"/>
          <p:cNvSpPr/>
          <p:nvPr/>
        </p:nvSpPr>
        <p:spPr>
          <a:xfrm>
            <a:off x="3421425" y="3833629"/>
            <a:ext cx="8145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err="1" smtClean="0">
                <a:latin typeface="Arial" charset="0"/>
                <a:cs typeface="Arial" charset="0"/>
              </a:rPr>
              <a:t>jaune</a:t>
            </a:r>
            <a:endParaRPr lang="en-GB" dirty="0"/>
          </a:p>
        </p:txBody>
      </p:sp>
      <p:sp>
        <p:nvSpPr>
          <p:cNvPr id="47" name="Rectangle 46"/>
          <p:cNvSpPr/>
          <p:nvPr/>
        </p:nvSpPr>
        <p:spPr>
          <a:xfrm>
            <a:off x="3412518" y="4182055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Arial" charset="0"/>
                <a:cs typeface="Arial" charset="0"/>
              </a:rPr>
              <a:t>rouge</a:t>
            </a:r>
            <a:endParaRPr lang="en-GB" dirty="0"/>
          </a:p>
        </p:txBody>
      </p:sp>
      <p:sp>
        <p:nvSpPr>
          <p:cNvPr id="53" name="TextBox 52"/>
          <p:cNvSpPr txBox="1"/>
          <p:nvPr/>
        </p:nvSpPr>
        <p:spPr>
          <a:xfrm>
            <a:off x="3334769" y="5274691"/>
            <a:ext cx="837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épais</a:t>
            </a:r>
            <a:endParaRPr lang="en-GB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4198214" y="5274691"/>
            <a:ext cx="1057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épaisse</a:t>
            </a:r>
            <a:endParaRPr lang="en-GB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3287452" y="5650373"/>
            <a:ext cx="977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courbé</a:t>
            </a:r>
            <a:endParaRPr lang="en-GB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4154235" y="5650373"/>
            <a:ext cx="134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courbée</a:t>
            </a:r>
            <a:endParaRPr lang="en-GB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3308671" y="6325328"/>
            <a:ext cx="837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droit</a:t>
            </a:r>
            <a:endParaRPr lang="en-GB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4172116" y="6325328"/>
            <a:ext cx="1057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droite</a:t>
            </a:r>
            <a:endParaRPr lang="en-GB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3287452" y="5990370"/>
            <a:ext cx="1013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ondulé</a:t>
            </a:r>
            <a:endParaRPr lang="en-GB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4154235" y="5990370"/>
            <a:ext cx="1393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ondulée</a:t>
            </a:r>
            <a:endParaRPr lang="en-GB" b="1" dirty="0"/>
          </a:p>
        </p:txBody>
      </p:sp>
      <p:sp>
        <p:nvSpPr>
          <p:cNvPr id="63" name="Rectangle 62"/>
          <p:cNvSpPr/>
          <p:nvPr/>
        </p:nvSpPr>
        <p:spPr>
          <a:xfrm>
            <a:off x="3352283" y="4957888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latin typeface="Arial" charset="0"/>
                <a:cs typeface="Arial" charset="0"/>
              </a:rPr>
              <a:t>fine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387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matisse cut ou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836712"/>
            <a:ext cx="571500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251520" y="1268760"/>
            <a:ext cx="208756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 smtClean="0">
                <a:latin typeface="Tw Cen MT" panose="020B0602020104020603" pitchFamily="34" charset="0"/>
              </a:rPr>
              <a:t>Henri </a:t>
            </a:r>
            <a:r>
              <a:rPr lang="en-GB" altLang="en-US" sz="2400" b="1" dirty="0">
                <a:latin typeface="Tw Cen MT" panose="020B0602020104020603" pitchFamily="34" charset="0"/>
              </a:rPr>
              <a:t>Matisse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 dirty="0">
              <a:latin typeface="Tw Cen MT" panose="020B0602020104020603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 Cen MT" panose="020B0602020104020603" pitchFamily="34" charset="0"/>
              </a:rPr>
              <a:t>The snail/ </a:t>
            </a:r>
            <a:r>
              <a:rPr lang="en-GB" altLang="en-US" sz="2400" b="1" dirty="0" err="1">
                <a:latin typeface="Tw Cen MT" panose="020B0602020104020603" pitchFamily="34" charset="0"/>
              </a:rPr>
              <a:t>L’escargot</a:t>
            </a:r>
            <a:r>
              <a:rPr lang="en-GB" altLang="en-US" sz="2400" b="1" dirty="0">
                <a:latin typeface="Tw Cen MT" panose="020B0602020104020603" pitchFamily="34" charset="0"/>
              </a:rPr>
              <a:t> 1953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504" y="0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 smtClean="0">
                <a:latin typeface="Tw Cen MT" panose="020B0602020104020603" pitchFamily="34" charset="0"/>
              </a:rPr>
              <a:t>Qu’est-ce</a:t>
            </a:r>
            <a:r>
              <a:rPr lang="en-GB" sz="3200" b="1" dirty="0" smtClean="0">
                <a:latin typeface="Tw Cen MT" panose="020B0602020104020603" pitchFamily="34" charset="0"/>
              </a:rPr>
              <a:t> </a:t>
            </a:r>
            <a:r>
              <a:rPr lang="en-GB" sz="3200" b="1" dirty="0" err="1" smtClean="0">
                <a:latin typeface="Tw Cen MT" panose="020B0602020104020603" pitchFamily="34" charset="0"/>
              </a:rPr>
              <a:t>qu’il</a:t>
            </a:r>
            <a:r>
              <a:rPr lang="en-GB" sz="3200" b="1" dirty="0" smtClean="0">
                <a:latin typeface="Tw Cen MT" panose="020B0602020104020603" pitchFamily="34" charset="0"/>
              </a:rPr>
              <a:t> y a </a:t>
            </a:r>
            <a:r>
              <a:rPr lang="en-GB" sz="3200" b="1" dirty="0" err="1" smtClean="0">
                <a:latin typeface="Tw Cen MT" panose="020B0602020104020603" pitchFamily="34" charset="0"/>
              </a:rPr>
              <a:t>dans</a:t>
            </a:r>
            <a:r>
              <a:rPr lang="en-GB" sz="3200" b="1" dirty="0" smtClean="0">
                <a:latin typeface="Tw Cen MT" panose="020B0602020104020603" pitchFamily="34" charset="0"/>
              </a:rPr>
              <a:t> le tableau?</a:t>
            </a:r>
            <a:endParaRPr lang="en-GB" sz="3200" b="1" dirty="0">
              <a:latin typeface="Tw Cen MT" panose="020B0602020104020603" pitchFamily="34" charset="0"/>
            </a:endParaRPr>
          </a:p>
        </p:txBody>
      </p:sp>
      <p:pic>
        <p:nvPicPr>
          <p:cNvPr id="3" name="16.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44624" y="-9939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7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4214813" y="5786438"/>
            <a:ext cx="6429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7200">
                <a:latin typeface="AntigoniBd"/>
              </a:rPr>
              <a:t>1</a:t>
            </a:r>
            <a:endParaRPr lang="en-US" altLang="en-US" sz="7200">
              <a:latin typeface="AntigoniBd"/>
            </a:endParaRPr>
          </a:p>
        </p:txBody>
      </p:sp>
      <p:pic>
        <p:nvPicPr>
          <p:cNvPr id="6147" name="Picture 5" descr="matisse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15888"/>
            <a:ext cx="2233613" cy="586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2"/>
          <p:cNvSpPr txBox="1">
            <a:spLocks noChangeArrowheads="1"/>
          </p:cNvSpPr>
          <p:nvPr/>
        </p:nvSpPr>
        <p:spPr bwMode="auto">
          <a:xfrm>
            <a:off x="4214813" y="5214938"/>
            <a:ext cx="6429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0">
                <a:latin typeface="AntigoniBd"/>
              </a:rPr>
              <a:t>2</a:t>
            </a:r>
            <a:endParaRPr lang="en-US" altLang="en-US" sz="8000">
              <a:latin typeface="AntigoniBd"/>
            </a:endParaRPr>
          </a:p>
        </p:txBody>
      </p:sp>
      <p:pic>
        <p:nvPicPr>
          <p:cNvPr id="7171" name="Picture 5" descr="matisse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60350"/>
            <a:ext cx="5197475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/>
          <p:cNvSpPr txBox="1">
            <a:spLocks noChangeArrowheads="1"/>
          </p:cNvSpPr>
          <p:nvPr/>
        </p:nvSpPr>
        <p:spPr bwMode="auto">
          <a:xfrm>
            <a:off x="4143375" y="5214938"/>
            <a:ext cx="642938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800">
                <a:latin typeface="AntigoniBd"/>
              </a:rPr>
              <a:t>3</a:t>
            </a:r>
            <a:endParaRPr lang="en-US" altLang="en-US" sz="8800">
              <a:latin typeface="AntigoniBd"/>
            </a:endParaRPr>
          </a:p>
        </p:txBody>
      </p:sp>
      <p:pic>
        <p:nvPicPr>
          <p:cNvPr id="8195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88913"/>
            <a:ext cx="2352675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Image result for the fall of icarus matis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2700"/>
            <a:ext cx="4248150" cy="566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4359275" y="5403850"/>
            <a:ext cx="64293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800">
                <a:latin typeface="AntigoniBd"/>
              </a:rPr>
              <a:t>4</a:t>
            </a:r>
            <a:endParaRPr lang="en-US" altLang="en-US" sz="8800">
              <a:latin typeface="AntigoniB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matiss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88913"/>
            <a:ext cx="426085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4359275" y="5403850"/>
            <a:ext cx="64293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800">
                <a:latin typeface="AntigoniBd"/>
              </a:rPr>
              <a:t>5</a:t>
            </a:r>
            <a:endParaRPr lang="en-US" altLang="en-US" sz="8800">
              <a:latin typeface="AntigoniB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matisse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87313"/>
            <a:ext cx="1325562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5" descr="matisse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96850"/>
            <a:ext cx="287972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363" y="39688"/>
            <a:ext cx="1711325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7" descr="Image result for the fall of icarus matis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3705225"/>
            <a:ext cx="2352675" cy="31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5" descr="matisse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8" y="3341688"/>
            <a:ext cx="2660650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Box 4"/>
          <p:cNvSpPr txBox="1">
            <a:spLocks noChangeArrowheads="1"/>
          </p:cNvSpPr>
          <p:nvPr/>
        </p:nvSpPr>
        <p:spPr bwMode="auto">
          <a:xfrm>
            <a:off x="1444625" y="2224088"/>
            <a:ext cx="6429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7200">
                <a:latin typeface="AntigoniBd"/>
              </a:rPr>
              <a:t>1</a:t>
            </a:r>
            <a:endParaRPr lang="en-US" altLang="en-US" sz="7200">
              <a:latin typeface="AntigoniBd"/>
            </a:endParaRPr>
          </a:p>
        </p:txBody>
      </p:sp>
      <p:sp>
        <p:nvSpPr>
          <p:cNvPr id="11272" name="TextBox 4"/>
          <p:cNvSpPr txBox="1">
            <a:spLocks noChangeArrowheads="1"/>
          </p:cNvSpPr>
          <p:nvPr/>
        </p:nvSpPr>
        <p:spPr bwMode="auto">
          <a:xfrm>
            <a:off x="5580063" y="2012950"/>
            <a:ext cx="6429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7200">
                <a:latin typeface="AntigoniBd"/>
              </a:rPr>
              <a:t>2</a:t>
            </a:r>
            <a:endParaRPr lang="en-US" altLang="en-US" sz="7200">
              <a:latin typeface="AntigoniBd"/>
            </a:endParaRPr>
          </a:p>
        </p:txBody>
      </p:sp>
      <p:sp>
        <p:nvSpPr>
          <p:cNvPr id="11273" name="TextBox 4"/>
          <p:cNvSpPr txBox="1">
            <a:spLocks noChangeArrowheads="1"/>
          </p:cNvSpPr>
          <p:nvPr/>
        </p:nvSpPr>
        <p:spPr bwMode="auto">
          <a:xfrm>
            <a:off x="8555038" y="3705225"/>
            <a:ext cx="6429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7200">
                <a:latin typeface="AntigoniBd"/>
              </a:rPr>
              <a:t>3</a:t>
            </a:r>
            <a:endParaRPr lang="en-US" altLang="en-US" sz="7200">
              <a:latin typeface="AntigoniBd"/>
            </a:endParaRPr>
          </a:p>
        </p:txBody>
      </p:sp>
      <p:sp>
        <p:nvSpPr>
          <p:cNvPr id="11274" name="TextBox 4"/>
          <p:cNvSpPr txBox="1">
            <a:spLocks noChangeArrowheads="1"/>
          </p:cNvSpPr>
          <p:nvPr/>
        </p:nvSpPr>
        <p:spPr bwMode="auto">
          <a:xfrm>
            <a:off x="2603500" y="3844925"/>
            <a:ext cx="6429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7200">
                <a:latin typeface="AntigoniBd"/>
              </a:rPr>
              <a:t>4</a:t>
            </a:r>
            <a:endParaRPr lang="en-US" altLang="en-US" sz="7200">
              <a:latin typeface="AntigoniBd"/>
            </a:endParaRPr>
          </a:p>
        </p:txBody>
      </p:sp>
      <p:sp>
        <p:nvSpPr>
          <p:cNvPr id="11275" name="TextBox 4"/>
          <p:cNvSpPr txBox="1">
            <a:spLocks noChangeArrowheads="1"/>
          </p:cNvSpPr>
          <p:nvPr/>
        </p:nvSpPr>
        <p:spPr bwMode="auto">
          <a:xfrm>
            <a:off x="6696075" y="5737225"/>
            <a:ext cx="6429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7200">
                <a:latin typeface="AntigoniBd"/>
              </a:rPr>
              <a:t>5</a:t>
            </a:r>
            <a:endParaRPr lang="en-US" altLang="en-US" sz="7200">
              <a:latin typeface="AntigoniB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214313" y="71438"/>
            <a:ext cx="3997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/>
              <a:t>1.  Il y a un rectangle vert.</a:t>
            </a:r>
            <a:endParaRPr lang="en-US" altLang="en-US" sz="2800" dirty="0"/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214313" y="690563"/>
            <a:ext cx="3997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/>
              <a:t>2.  Il y a un fond </a:t>
            </a:r>
            <a:r>
              <a:rPr lang="en-GB" altLang="en-US" sz="2800" dirty="0" smtClean="0"/>
              <a:t>bleu.</a:t>
            </a:r>
            <a:endParaRPr lang="en-US" altLang="en-US" sz="2800" dirty="0"/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214313" y="1357313"/>
            <a:ext cx="4213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/>
              <a:t>3.  Il y a des </a:t>
            </a:r>
            <a:r>
              <a:rPr lang="en-GB" altLang="en-US" sz="2800" dirty="0" err="1"/>
              <a:t>formes</a:t>
            </a:r>
            <a:r>
              <a:rPr lang="en-GB" altLang="en-US" sz="2800" dirty="0"/>
              <a:t> </a:t>
            </a:r>
            <a:r>
              <a:rPr lang="en-GB" altLang="en-US" sz="2800" dirty="0" err="1"/>
              <a:t>vertes</a:t>
            </a:r>
            <a:r>
              <a:rPr lang="en-GB" altLang="en-US" sz="2800" dirty="0"/>
              <a:t>.</a:t>
            </a:r>
            <a:endParaRPr lang="en-US" altLang="en-US" sz="2800" dirty="0"/>
          </a:p>
        </p:txBody>
      </p:sp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214313" y="2047875"/>
            <a:ext cx="44296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/>
              <a:t>4.  Il y a des </a:t>
            </a:r>
            <a:r>
              <a:rPr lang="en-GB" altLang="en-US" sz="2800" dirty="0" err="1" smtClean="0"/>
              <a:t>formes</a:t>
            </a:r>
            <a:r>
              <a:rPr lang="en-GB" altLang="en-US" sz="2800" dirty="0" smtClean="0"/>
              <a:t> </a:t>
            </a:r>
            <a:r>
              <a:rPr lang="en-GB" altLang="en-US" sz="2800" dirty="0" err="1"/>
              <a:t>jaunes</a:t>
            </a:r>
            <a:r>
              <a:rPr lang="en-GB" altLang="en-US" sz="2800" dirty="0"/>
              <a:t>.</a:t>
            </a:r>
            <a:endParaRPr lang="en-US" altLang="en-US" sz="2800" dirty="0"/>
          </a:p>
        </p:txBody>
      </p:sp>
      <p:sp>
        <p:nvSpPr>
          <p:cNvPr id="12294" name="TextBox 5"/>
          <p:cNvSpPr txBox="1">
            <a:spLocks noChangeArrowheads="1"/>
          </p:cNvSpPr>
          <p:nvPr/>
        </p:nvSpPr>
        <p:spPr bwMode="auto">
          <a:xfrm>
            <a:off x="214313" y="2833688"/>
            <a:ext cx="3997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/>
              <a:t>5.  Il y a </a:t>
            </a:r>
            <a:r>
              <a:rPr lang="en-GB" altLang="en-US" sz="2800" dirty="0" err="1"/>
              <a:t>une</a:t>
            </a:r>
            <a:r>
              <a:rPr lang="en-GB" altLang="en-US" sz="2800" dirty="0"/>
              <a:t> </a:t>
            </a:r>
            <a:r>
              <a:rPr lang="en-GB" altLang="en-US" sz="2800" dirty="0" err="1"/>
              <a:t>spirale</a:t>
            </a:r>
            <a:r>
              <a:rPr lang="en-GB" altLang="en-US" sz="2800" dirty="0"/>
              <a:t>.</a:t>
            </a:r>
            <a:endParaRPr lang="en-US" altLang="en-US" sz="2800" dirty="0"/>
          </a:p>
        </p:txBody>
      </p:sp>
      <p:sp>
        <p:nvSpPr>
          <p:cNvPr id="12295" name="TextBox 6"/>
          <p:cNvSpPr txBox="1">
            <a:spLocks noChangeArrowheads="1"/>
          </p:cNvSpPr>
          <p:nvPr/>
        </p:nvSpPr>
        <p:spPr bwMode="auto">
          <a:xfrm>
            <a:off x="214313" y="3500438"/>
            <a:ext cx="3997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/>
              <a:t>6.  Il y a </a:t>
            </a:r>
            <a:r>
              <a:rPr lang="en-GB" altLang="en-US" sz="2800" dirty="0" err="1"/>
              <a:t>une</a:t>
            </a:r>
            <a:r>
              <a:rPr lang="en-GB" altLang="en-US" sz="2800" dirty="0"/>
              <a:t> </a:t>
            </a:r>
            <a:r>
              <a:rPr lang="en-GB" altLang="en-US" sz="2800" dirty="0" err="1"/>
              <a:t>personne</a:t>
            </a:r>
            <a:r>
              <a:rPr lang="en-GB" altLang="en-US" sz="2800" dirty="0"/>
              <a:t>. </a:t>
            </a:r>
            <a:endParaRPr lang="en-US" altLang="en-US" sz="2800" dirty="0"/>
          </a:p>
        </p:txBody>
      </p:sp>
      <p:sp>
        <p:nvSpPr>
          <p:cNvPr id="12296" name="TextBox 7"/>
          <p:cNvSpPr txBox="1">
            <a:spLocks noChangeArrowheads="1"/>
          </p:cNvSpPr>
          <p:nvPr/>
        </p:nvSpPr>
        <p:spPr bwMode="auto">
          <a:xfrm>
            <a:off x="214313" y="4214813"/>
            <a:ext cx="3997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/>
              <a:t>7.  Il y a des </a:t>
            </a:r>
            <a:r>
              <a:rPr lang="en-GB" altLang="en-US" sz="2800" dirty="0" err="1"/>
              <a:t>étoiles</a:t>
            </a:r>
            <a:r>
              <a:rPr lang="en-GB" altLang="en-US" sz="2800" dirty="0"/>
              <a:t>.</a:t>
            </a:r>
            <a:endParaRPr lang="en-US" altLang="en-US" sz="2800" dirty="0"/>
          </a:p>
        </p:txBody>
      </p:sp>
      <p:sp>
        <p:nvSpPr>
          <p:cNvPr id="12297" name="TextBox 8"/>
          <p:cNvSpPr txBox="1">
            <a:spLocks noChangeArrowheads="1"/>
          </p:cNvSpPr>
          <p:nvPr/>
        </p:nvSpPr>
        <p:spPr bwMode="auto">
          <a:xfrm>
            <a:off x="214313" y="4929188"/>
            <a:ext cx="3997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/>
              <a:t>8.  Il y a des </a:t>
            </a:r>
            <a:r>
              <a:rPr lang="en-GB" altLang="en-US" sz="2800" dirty="0" err="1"/>
              <a:t>lignes</a:t>
            </a:r>
            <a:r>
              <a:rPr lang="en-GB" altLang="en-US" sz="2800" dirty="0"/>
              <a:t> </a:t>
            </a:r>
            <a:r>
              <a:rPr lang="en-GB" altLang="en-US" sz="2800" dirty="0" err="1"/>
              <a:t>jaunes</a:t>
            </a:r>
            <a:r>
              <a:rPr lang="en-GB" altLang="en-US" sz="2800" dirty="0"/>
              <a:t>.</a:t>
            </a:r>
            <a:endParaRPr lang="en-US" altLang="en-US" sz="2800" dirty="0"/>
          </a:p>
        </p:txBody>
      </p:sp>
      <p:sp>
        <p:nvSpPr>
          <p:cNvPr id="12298" name="TextBox 9"/>
          <p:cNvSpPr txBox="1">
            <a:spLocks noChangeArrowheads="1"/>
          </p:cNvSpPr>
          <p:nvPr/>
        </p:nvSpPr>
        <p:spPr bwMode="auto">
          <a:xfrm>
            <a:off x="214313" y="5548313"/>
            <a:ext cx="39973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/>
              <a:t>9.  Il y a des </a:t>
            </a:r>
            <a:r>
              <a:rPr lang="en-GB" altLang="en-US" sz="2800" dirty="0" err="1"/>
              <a:t>formes</a:t>
            </a:r>
            <a:r>
              <a:rPr lang="en-GB" altLang="en-US" sz="2800" dirty="0"/>
              <a:t> blanches.  </a:t>
            </a:r>
            <a:endParaRPr lang="en-US" altLang="en-US" sz="2800" dirty="0"/>
          </a:p>
        </p:txBody>
      </p:sp>
      <p:sp>
        <p:nvSpPr>
          <p:cNvPr id="12299" name="TextBox 1"/>
          <p:cNvSpPr txBox="1">
            <a:spLocks noChangeArrowheads="1"/>
          </p:cNvSpPr>
          <p:nvPr/>
        </p:nvSpPr>
        <p:spPr bwMode="auto">
          <a:xfrm>
            <a:off x="4859338" y="92075"/>
            <a:ext cx="3998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1.  Il y a un rectangle vert.</a:t>
            </a:r>
            <a:endParaRPr lang="en-US" altLang="en-US" sz="2800"/>
          </a:p>
        </p:txBody>
      </p:sp>
      <p:sp>
        <p:nvSpPr>
          <p:cNvPr id="12300" name="TextBox 2"/>
          <p:cNvSpPr txBox="1">
            <a:spLocks noChangeArrowheads="1"/>
          </p:cNvSpPr>
          <p:nvPr/>
        </p:nvSpPr>
        <p:spPr bwMode="auto">
          <a:xfrm>
            <a:off x="4859338" y="711200"/>
            <a:ext cx="3998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2.  Il y a un fond bleu .</a:t>
            </a:r>
            <a:endParaRPr lang="en-US" altLang="en-US" sz="2800"/>
          </a:p>
        </p:txBody>
      </p:sp>
      <p:sp>
        <p:nvSpPr>
          <p:cNvPr id="12301" name="TextBox 3"/>
          <p:cNvSpPr txBox="1">
            <a:spLocks noChangeArrowheads="1"/>
          </p:cNvSpPr>
          <p:nvPr/>
        </p:nvSpPr>
        <p:spPr bwMode="auto">
          <a:xfrm>
            <a:off x="4859338" y="1377950"/>
            <a:ext cx="4284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3.  Il y a des formes vertes.</a:t>
            </a:r>
            <a:endParaRPr lang="en-US" altLang="en-US" sz="2800"/>
          </a:p>
        </p:txBody>
      </p:sp>
      <p:sp>
        <p:nvSpPr>
          <p:cNvPr id="12302" name="TextBox 4"/>
          <p:cNvSpPr txBox="1">
            <a:spLocks noChangeArrowheads="1"/>
          </p:cNvSpPr>
          <p:nvPr/>
        </p:nvSpPr>
        <p:spPr bwMode="auto">
          <a:xfrm>
            <a:off x="4859338" y="2068513"/>
            <a:ext cx="43931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/>
              <a:t>4.  Il y a des </a:t>
            </a:r>
            <a:r>
              <a:rPr lang="en-GB" altLang="en-US" sz="2800" dirty="0" err="1" smtClean="0"/>
              <a:t>formes</a:t>
            </a:r>
            <a:r>
              <a:rPr lang="en-GB" altLang="en-US" sz="2800" dirty="0" smtClean="0"/>
              <a:t> </a:t>
            </a:r>
            <a:r>
              <a:rPr lang="en-GB" altLang="en-US" sz="2800" dirty="0" err="1"/>
              <a:t>jaunes</a:t>
            </a:r>
            <a:r>
              <a:rPr lang="en-GB" altLang="en-US" sz="2800" dirty="0"/>
              <a:t>.</a:t>
            </a:r>
            <a:endParaRPr lang="en-US" altLang="en-US" sz="2800" dirty="0"/>
          </a:p>
        </p:txBody>
      </p:sp>
      <p:sp>
        <p:nvSpPr>
          <p:cNvPr id="12303" name="TextBox 5"/>
          <p:cNvSpPr txBox="1">
            <a:spLocks noChangeArrowheads="1"/>
          </p:cNvSpPr>
          <p:nvPr/>
        </p:nvSpPr>
        <p:spPr bwMode="auto">
          <a:xfrm>
            <a:off x="4859338" y="2854325"/>
            <a:ext cx="3998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5.  Il y a une spirale.</a:t>
            </a:r>
            <a:endParaRPr lang="en-US" altLang="en-US" sz="2800"/>
          </a:p>
        </p:txBody>
      </p:sp>
      <p:sp>
        <p:nvSpPr>
          <p:cNvPr id="12304" name="TextBox 6"/>
          <p:cNvSpPr txBox="1">
            <a:spLocks noChangeArrowheads="1"/>
          </p:cNvSpPr>
          <p:nvPr/>
        </p:nvSpPr>
        <p:spPr bwMode="auto">
          <a:xfrm>
            <a:off x="4859338" y="3521075"/>
            <a:ext cx="3998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6.  Il y a une personne. </a:t>
            </a:r>
            <a:endParaRPr lang="en-US" altLang="en-US" sz="2800"/>
          </a:p>
        </p:txBody>
      </p:sp>
      <p:sp>
        <p:nvSpPr>
          <p:cNvPr id="12305" name="TextBox 7"/>
          <p:cNvSpPr txBox="1">
            <a:spLocks noChangeArrowheads="1"/>
          </p:cNvSpPr>
          <p:nvPr/>
        </p:nvSpPr>
        <p:spPr bwMode="auto">
          <a:xfrm>
            <a:off x="4859338" y="4235450"/>
            <a:ext cx="3998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7.  Il y a des étoiles.</a:t>
            </a:r>
            <a:endParaRPr lang="en-US" altLang="en-US" sz="2800"/>
          </a:p>
        </p:txBody>
      </p:sp>
      <p:sp>
        <p:nvSpPr>
          <p:cNvPr id="12306" name="TextBox 8"/>
          <p:cNvSpPr txBox="1">
            <a:spLocks noChangeArrowheads="1"/>
          </p:cNvSpPr>
          <p:nvPr/>
        </p:nvSpPr>
        <p:spPr bwMode="auto">
          <a:xfrm>
            <a:off x="4859338" y="4949825"/>
            <a:ext cx="3998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8.  Il y a des lignes jaunes.</a:t>
            </a:r>
            <a:endParaRPr lang="en-US" altLang="en-US" sz="2800"/>
          </a:p>
        </p:txBody>
      </p:sp>
      <p:sp>
        <p:nvSpPr>
          <p:cNvPr id="12307" name="TextBox 9"/>
          <p:cNvSpPr txBox="1">
            <a:spLocks noChangeArrowheads="1"/>
          </p:cNvSpPr>
          <p:nvPr/>
        </p:nvSpPr>
        <p:spPr bwMode="auto">
          <a:xfrm>
            <a:off x="4859338" y="5568950"/>
            <a:ext cx="39989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9.  Il y a des formes blanches.  </a:t>
            </a:r>
            <a:endParaRPr lang="en-US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702</Words>
  <Application>Microsoft Office PowerPoint</Application>
  <PresentationFormat>On-screen Show (4:3)</PresentationFormat>
  <Paragraphs>222</Paragraphs>
  <Slides>13</Slides>
  <Notes>8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AntigoniBd</vt:lpstr>
      <vt:lpstr>Arial</vt:lpstr>
      <vt:lpstr>Arial Black</vt:lpstr>
      <vt:lpstr>Calibri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Español</dc:title>
  <dc:creator>55WD</dc:creator>
  <cp:lastModifiedBy>Study</cp:lastModifiedBy>
  <cp:revision>30</cp:revision>
  <dcterms:created xsi:type="dcterms:W3CDTF">2010-07-22T14:02:08Z</dcterms:created>
  <dcterms:modified xsi:type="dcterms:W3CDTF">2018-12-09T17:05:23Z</dcterms:modified>
</cp:coreProperties>
</file>