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8" r:id="rId3"/>
    <p:sldId id="258" r:id="rId4"/>
    <p:sldId id="259" r:id="rId5"/>
    <p:sldId id="260" r:id="rId6"/>
    <p:sldId id="275" r:id="rId7"/>
    <p:sldId id="276" r:id="rId8"/>
    <p:sldId id="279" r:id="rId9"/>
    <p:sldId id="262" r:id="rId10"/>
    <p:sldId id="277" r:id="rId11"/>
    <p:sldId id="264" r:id="rId12"/>
    <p:sldId id="28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6" autoAdjust="0"/>
    <p:restoredTop sz="80790" autoAdjust="0"/>
  </p:normalViewPr>
  <p:slideViewPr>
    <p:cSldViewPr>
      <p:cViewPr varScale="1">
        <p:scale>
          <a:sx n="90" d="100"/>
          <a:sy n="90" d="100"/>
        </p:scale>
        <p:origin x="2820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49B47C-7743-42E8-9AF5-F722B7AA2DC3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1EED87-7C47-4444-8DD9-F5BB2AD8C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416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D78E10-8BB0-4B60-B7B6-DC4AEC81AE7B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596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en-GB" altLang="en-US" b="1" smtClean="0">
                <a:latin typeface="Arial" panose="020B0604020202020204" pitchFamily="34" charset="0"/>
              </a:rPr>
              <a:t>un arbre – a tree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un homme – a man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une algue – an algua/ seaweed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un fond- a background</a:t>
            </a:r>
          </a:p>
          <a:p>
            <a:pPr eaLnBrk="1" hangingPunct="1">
              <a:spcBef>
                <a:spcPct val="20000"/>
              </a:spcBef>
            </a:pPr>
            <a:endParaRPr lang="en-GB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Épais – thick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Courbé –curved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Droit - straight</a:t>
            </a:r>
          </a:p>
          <a:p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7F49F2-EFB6-4F6E-88B7-F9C40A8BC2B5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0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2E54-C1F1-4BC1-A497-0283E273FCA0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098E-AF47-4142-BD23-088359031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2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81EB-CB1D-49F4-85D7-5FF28A638FA3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8409-F4AD-4364-8A24-6D2F036FA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15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ED35-EFB8-4280-821E-36AFD3929933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0B58-DF82-40F6-8AB0-D55151470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64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B76D-D333-4B75-8202-64A45E931BE7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2AB1-CA12-4815-BAF9-30F184762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0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DB11-E9B0-447B-92B9-83BD04E349AD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7A7-04F1-420F-93A5-0D91556CA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65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09D0-DFDC-4CE4-8BD2-62C0CDD9DB12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6F71-483A-444C-B590-A76AAC907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3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1075-63CE-4281-A3AA-B1BCFFE35517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1FF2-9FA8-4B78-9084-7EA941647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E647-545F-4EA2-AED3-F4AA370CBE9C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1917-16FD-4603-BA13-0D29153F0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33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19C5-B5BD-4B40-9E85-F065A49DDFA8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74B4-77E9-4E13-B7CC-9C35A263C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80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33B4-0D7B-4B24-AF05-01A0D38AC081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B2B6-4CD0-4B37-80DB-E69C6636F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50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D5A2-F470-43A1-A9A2-A3E9A087BE9A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310D-FF09-4C3D-AAA2-4462D594B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6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5BD37C-1B1E-423F-B83D-B2E6EAA2AC92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19DC21-6AE6-4052-8AA6-8CBA8EDA3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813" y="2500313"/>
            <a:ext cx="14287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62025"/>
            <a:ext cx="51133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3832" y="85725"/>
            <a:ext cx="7666038" cy="1752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chemeClr val="tx1"/>
                </a:solidFill>
                <a:latin typeface="Tw Cen MT" panose="020B0602020104020603" pitchFamily="34" charset="0"/>
                <a:cs typeface="Times New Roman" pitchFamily="18" charset="0"/>
              </a:rPr>
              <a:t>Les </a:t>
            </a:r>
            <a:r>
              <a:rPr lang="en-US" sz="5400" b="1" dirty="0" err="1" smtClean="0">
                <a:solidFill>
                  <a:schemeClr val="tx1"/>
                </a:solidFill>
                <a:latin typeface="Tw Cen MT" panose="020B0602020104020603" pitchFamily="34" charset="0"/>
                <a:cs typeface="Times New Roman" pitchFamily="18" charset="0"/>
              </a:rPr>
              <a:t>f</a:t>
            </a:r>
            <a:r>
              <a:rPr lang="en-US" sz="5400" b="1" dirty="0" err="1" smtClean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ormes</a:t>
            </a:r>
            <a:r>
              <a:rPr lang="en-US" sz="5400" b="1" dirty="0" smtClean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et les </a:t>
            </a:r>
            <a:r>
              <a:rPr lang="en-US" sz="5400" b="1" dirty="0" err="1" smtClean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couleurs</a:t>
            </a:r>
            <a:endParaRPr lang="en-US" sz="4000" b="1" dirty="0" smtClean="0">
              <a:solidFill>
                <a:schemeClr val="tx1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14313" y="71438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1.  Il y a un rectangle vert.</a:t>
            </a:r>
            <a:endParaRPr lang="en-US" altLang="en-US" sz="280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14313" y="690563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2.  Il y a un fond bleu .</a:t>
            </a:r>
            <a:endParaRPr lang="en-US" altLang="en-US" sz="280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14313" y="1357313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3.  Il y a des formes vertes.</a:t>
            </a:r>
            <a:endParaRPr lang="en-US" altLang="en-US" sz="280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14313" y="204787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4.  Il y a des </a:t>
            </a:r>
            <a:r>
              <a:rPr lang="en-GB" altLang="en-US" sz="2800" dirty="0" err="1" smtClean="0"/>
              <a:t>formes</a:t>
            </a:r>
            <a:r>
              <a:rPr lang="en-GB" altLang="en-US" sz="2800" dirty="0" smtClean="0"/>
              <a:t> </a:t>
            </a:r>
            <a:r>
              <a:rPr lang="en-GB" altLang="en-US" sz="2800" dirty="0" err="1"/>
              <a:t>jaunes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14313" y="2833688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5.  Il y a une spirale.</a:t>
            </a:r>
            <a:endParaRPr lang="en-US" altLang="en-US" sz="2800"/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214313" y="3500438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6.  Il y a une personne. </a:t>
            </a:r>
            <a:endParaRPr lang="en-US" altLang="en-US" sz="2800"/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214313" y="4214813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7.  Il y </a:t>
            </a:r>
            <a:r>
              <a:rPr lang="en-GB" altLang="en-US" sz="2800"/>
              <a:t>a </a:t>
            </a:r>
            <a:r>
              <a:rPr lang="en-GB" altLang="en-US" sz="2800" smtClean="0"/>
              <a:t>des </a:t>
            </a:r>
            <a:r>
              <a:rPr lang="en-GB" altLang="en-US" sz="2800" dirty="0" err="1"/>
              <a:t>étoiles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214313" y="4929188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8.  Il y a des lignes jaunes.</a:t>
            </a:r>
            <a:endParaRPr lang="en-US" altLang="en-US" sz="2800"/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214313" y="5548313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9.  Il y a des formes blanches.  </a:t>
            </a:r>
            <a:endParaRPr lang="en-US" altLang="en-US" sz="2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86375" y="130175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2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86375" y="773113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4 &amp; 5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86375" y="1416050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2 &amp; 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86375" y="2058988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5,4,3,2,1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86375" y="2701925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86375" y="3357563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4 &amp; 5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86375" y="4071938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4 &amp; 1 (?)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86375" y="4786313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1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86375" y="5487988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5 &amp; 2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/>
              <a:t>Maintenant écris 4 phrases pour décrire les images 2 et 3.</a:t>
            </a:r>
            <a:endParaRPr lang="en-US" altLang="en-US" sz="3600"/>
          </a:p>
        </p:txBody>
      </p:sp>
      <p:sp>
        <p:nvSpPr>
          <p:cNvPr id="3" name="Rectangle 2"/>
          <p:cNvSpPr/>
          <p:nvPr/>
        </p:nvSpPr>
        <p:spPr>
          <a:xfrm>
            <a:off x="285750" y="1714500"/>
            <a:ext cx="8572500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1.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0" y="3000375"/>
            <a:ext cx="8572500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2.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4214813"/>
            <a:ext cx="8572500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3.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" y="5500688"/>
            <a:ext cx="8572500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4.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59"/>
          <p:cNvGraphicFramePr>
            <a:graphicFrameLocks noGrp="1"/>
          </p:cNvGraphicFramePr>
          <p:nvPr>
            <p:extLst/>
          </p:nvPr>
        </p:nvGraphicFramePr>
        <p:xfrm>
          <a:off x="374725" y="171194"/>
          <a:ext cx="4895850" cy="6550660"/>
        </p:xfrm>
        <a:graphic>
          <a:graphicData uri="http://schemas.openxmlformats.org/drawingml/2006/table">
            <a:tbl>
              <a:tblPr/>
              <a:tblGrid>
                <a:gridCol w="1266172"/>
                <a:gridCol w="1712111"/>
                <a:gridCol w="1917567"/>
              </a:tblGrid>
              <a:tr h="589499"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There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is/ are</a:t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has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is</a:t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3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1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7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57875" y="4786313"/>
          <a:ext cx="269081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407"/>
                <a:gridCol w="1345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et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and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mais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but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aussi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also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04" name="WordArt 5">
            <a:hlinkClick r:id="" action="ppaction://noaction">
              <a:snd r:embed="rId3" name="15_su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661150" y="614363"/>
            <a:ext cx="1198563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sur</a:t>
            </a:r>
          </a:p>
        </p:txBody>
      </p:sp>
      <p:sp>
        <p:nvSpPr>
          <p:cNvPr id="15405" name="WordArt 6">
            <a:hlinkClick r:id="" action="ppaction://noaction">
              <a:snd r:embed="rId4" name="15_sou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715125" y="3738563"/>
            <a:ext cx="1198563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sous</a:t>
            </a:r>
          </a:p>
        </p:txBody>
      </p:sp>
      <p:sp>
        <p:nvSpPr>
          <p:cNvPr id="15406" name="WordArt 7">
            <a:hlinkClick r:id="" action="ppaction://noaction">
              <a:snd r:embed="rId5" name="15_a_droit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668344" y="2204836"/>
            <a:ext cx="1406525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à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droite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5407" name="WordArt 7">
            <a:hlinkClick r:id="" action="ppaction://noaction">
              <a:snd r:embed="rId6" name="15_a_gauch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572125" y="2214563"/>
            <a:ext cx="1406525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à gauche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hlinkClick r:id="" action="ppaction://noaction">
              <a:snd r:embed="rId7" name="une_ligne.wav"/>
            </a:hlinkClick>
          </p:cNvPr>
          <p:cNvSpPr/>
          <p:nvPr/>
        </p:nvSpPr>
        <p:spPr>
          <a:xfrm>
            <a:off x="1659369" y="268235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prstClr val="black"/>
                </a:solidFill>
                <a:latin typeface="Arial" charset="0"/>
              </a:rPr>
              <a:t>une</a:t>
            </a:r>
            <a:r>
              <a:rPr lang="en-GB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rial" charset="0"/>
              </a:rPr>
              <a:t>l</a:t>
            </a:r>
            <a:r>
              <a:rPr lang="en-GB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igne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9369" y="78627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b="1" dirty="0" err="1">
                <a:solidFill>
                  <a:prstClr val="black"/>
                </a:solidFill>
                <a:latin typeface="Arial" charset="0"/>
              </a:rPr>
              <a:t>une</a:t>
            </a:r>
            <a:r>
              <a:rPr lang="en-GB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rial" charset="0"/>
              </a:rPr>
              <a:t>spirale</a:t>
            </a:r>
            <a:endParaRPr lang="en-GB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9369" y="140730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prstClr val="black"/>
                </a:solidFill>
                <a:latin typeface="Arial" charset="0"/>
              </a:rPr>
              <a:t>une</a:t>
            </a:r>
            <a:r>
              <a:rPr lang="en-GB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rial" charset="0"/>
              </a:rPr>
              <a:t>étoile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9770" y="256384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charset="0"/>
              </a:rPr>
              <a:t>un </a:t>
            </a:r>
            <a:r>
              <a:rPr lang="en-GB" b="1" dirty="0" err="1">
                <a:solidFill>
                  <a:prstClr val="black"/>
                </a:solidFill>
                <a:latin typeface="Arial" charset="0"/>
              </a:rPr>
              <a:t>c</a:t>
            </a:r>
            <a:r>
              <a:rPr lang="en-GB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ercle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5326" y="313378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b="1" dirty="0">
                <a:solidFill>
                  <a:prstClr val="black"/>
                </a:solidFill>
                <a:latin typeface="Arial" charset="0"/>
              </a:rPr>
              <a:t>un </a:t>
            </a:r>
            <a:r>
              <a:rPr lang="en-GB" b="1" dirty="0" err="1" smtClean="0">
                <a:solidFill>
                  <a:prstClr val="black"/>
                </a:solidFill>
                <a:latin typeface="Arial" charset="0"/>
              </a:rPr>
              <a:t>carré</a:t>
            </a: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0013" y="353499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charset="0"/>
              </a:rPr>
              <a:t>un tri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angle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3365" y="395511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charset="0"/>
              </a:rPr>
              <a:t>un point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2721" y="19924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une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forme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3868" y="4309527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b="1" dirty="0">
                <a:solidFill>
                  <a:prstClr val="black"/>
                </a:solidFill>
                <a:latin typeface="Arial" charset="0"/>
              </a:rPr>
              <a:t>un </a:t>
            </a:r>
            <a:r>
              <a:rPr lang="en-GB" b="1" dirty="0" err="1">
                <a:solidFill>
                  <a:prstClr val="black"/>
                </a:solidFill>
                <a:latin typeface="Arial" charset="0"/>
              </a:rPr>
              <a:t>ovale</a:t>
            </a:r>
            <a:endParaRPr lang="en-GB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3511" y="475671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b="1" dirty="0">
                <a:solidFill>
                  <a:prstClr val="black"/>
                </a:solidFill>
                <a:latin typeface="Arial" charset="0"/>
              </a:rPr>
              <a:t>un rect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angle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0891" y="552145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b="1" dirty="0">
                <a:solidFill>
                  <a:prstClr val="black"/>
                </a:solidFill>
                <a:latin typeface="Arial" charset="0"/>
              </a:rPr>
              <a:t>un </a:t>
            </a:r>
            <a:r>
              <a:rPr lang="en-GB" b="1" dirty="0" err="1">
                <a:solidFill>
                  <a:prstClr val="black"/>
                </a:solidFill>
                <a:latin typeface="Arial" charset="0"/>
              </a:rPr>
              <a:t>arbre</a:t>
            </a:r>
            <a:endParaRPr lang="en-GB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0891" y="584232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un homme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20891" y="518960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un fond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20891" y="618742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une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algue</a:t>
            </a:r>
            <a:endParaRPr lang="en-GB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725" y="112259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Il y 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4725" y="2842131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Il a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811" y="4072486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prstClr val="black"/>
                </a:solidFill>
                <a:latin typeface="Arial" charset="0"/>
              </a:rPr>
              <a:t>C’est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0867" y="153894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grand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5143" y="15016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grande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6192" y="523226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petit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3539" y="503137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petite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7000" y="921759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noir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3783" y="92175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noire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03951" y="1261756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bleu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67396" y="1261756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bleue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8014" y="1694772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vert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94797" y="1694772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verte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14965" y="2034769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gris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78410" y="203476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grise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92086" y="2417072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violet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58869" y="2417072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violette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79037" y="2757069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blanc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42482" y="275706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blanche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4886969" y="25231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GB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</a:t>
            </a:r>
            <a:endParaRPr lang="en-GB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6192" y="3215947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orange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94663" y="3530891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rose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21425" y="3833629"/>
            <a:ext cx="814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jaune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12518" y="418205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rouge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68982" y="4536161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marron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34769" y="5274691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épais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98214" y="5274691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épaisse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87452" y="5650373"/>
            <a:ext cx="97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courbé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54235" y="5650373"/>
            <a:ext cx="134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courbée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08671" y="6325328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droit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72116" y="6325328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droite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87452" y="5990370"/>
            <a:ext cx="101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ondulé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54235" y="5990370"/>
            <a:ext cx="139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ondulée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52283" y="495788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fine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atisse cut o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5715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1520" y="1268760"/>
            <a:ext cx="2087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Tw Cen MT" panose="020B0602020104020603" pitchFamily="34" charset="0"/>
              </a:rPr>
              <a:t>Henri </a:t>
            </a:r>
            <a:r>
              <a:rPr lang="en-GB" altLang="en-US" sz="2400" b="1" dirty="0">
                <a:latin typeface="Tw Cen MT" panose="020B0602020104020603" pitchFamily="34" charset="0"/>
              </a:rPr>
              <a:t>Matisse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 Cen MT" panose="020B0602020104020603" pitchFamily="34" charset="0"/>
              </a:rPr>
              <a:t>The snail/ </a:t>
            </a:r>
            <a:r>
              <a:rPr lang="en-GB" altLang="en-US" sz="2400" b="1" dirty="0" err="1">
                <a:latin typeface="Tw Cen MT" panose="020B0602020104020603" pitchFamily="34" charset="0"/>
              </a:rPr>
              <a:t>L’escargot</a:t>
            </a:r>
            <a:r>
              <a:rPr lang="en-GB" altLang="en-US" sz="2400" b="1" dirty="0">
                <a:latin typeface="Tw Cen MT" panose="020B0602020104020603" pitchFamily="34" charset="0"/>
              </a:rPr>
              <a:t> 1953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Tw Cen MT" panose="020B0602020104020603" pitchFamily="34" charset="0"/>
              </a:rPr>
              <a:t>Qu’est-ce</a:t>
            </a:r>
            <a:r>
              <a:rPr lang="en-GB" sz="3200" b="1" dirty="0" smtClean="0">
                <a:latin typeface="Tw Cen MT" panose="020B0602020104020603" pitchFamily="34" charset="0"/>
              </a:rPr>
              <a:t> </a:t>
            </a:r>
            <a:r>
              <a:rPr lang="en-GB" sz="3200" b="1" dirty="0" err="1" smtClean="0">
                <a:latin typeface="Tw Cen MT" panose="020B0602020104020603" pitchFamily="34" charset="0"/>
              </a:rPr>
              <a:t>qu’il</a:t>
            </a:r>
            <a:r>
              <a:rPr lang="en-GB" sz="3200" b="1" dirty="0" smtClean="0">
                <a:latin typeface="Tw Cen MT" panose="020B0602020104020603" pitchFamily="34" charset="0"/>
              </a:rPr>
              <a:t> y a </a:t>
            </a:r>
            <a:r>
              <a:rPr lang="en-GB" sz="3200" b="1" dirty="0" err="1" smtClean="0">
                <a:latin typeface="Tw Cen MT" panose="020B0602020104020603" pitchFamily="34" charset="0"/>
              </a:rPr>
              <a:t>dans</a:t>
            </a:r>
            <a:r>
              <a:rPr lang="en-GB" sz="3200" b="1" dirty="0" smtClean="0">
                <a:latin typeface="Tw Cen MT" panose="020B0602020104020603" pitchFamily="34" charset="0"/>
              </a:rPr>
              <a:t> le tableau?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214813" y="5786438"/>
            <a:ext cx="642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1</a:t>
            </a:r>
            <a:endParaRPr lang="en-US" altLang="en-US" sz="7200">
              <a:latin typeface="AntigoniBd"/>
            </a:endParaRPr>
          </a:p>
        </p:txBody>
      </p:sp>
      <p:pic>
        <p:nvPicPr>
          <p:cNvPr id="6147" name="Picture 5" descr="matiss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5888"/>
            <a:ext cx="2233613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4214813" y="5214938"/>
            <a:ext cx="642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AntigoniBd"/>
              </a:rPr>
              <a:t>2</a:t>
            </a:r>
            <a:endParaRPr lang="en-US" altLang="en-US" sz="8000">
              <a:latin typeface="AntigoniBd"/>
            </a:endParaRPr>
          </a:p>
        </p:txBody>
      </p:sp>
      <p:pic>
        <p:nvPicPr>
          <p:cNvPr id="7171" name="Picture 5" descr="matiss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0350"/>
            <a:ext cx="51974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4143375" y="5214938"/>
            <a:ext cx="6429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AntigoniBd"/>
              </a:rPr>
              <a:t>3</a:t>
            </a:r>
            <a:endParaRPr lang="en-US" altLang="en-US" sz="8800">
              <a:latin typeface="AntigoniBd"/>
            </a:endParaRPr>
          </a:p>
        </p:txBody>
      </p:sp>
      <p:pic>
        <p:nvPicPr>
          <p:cNvPr id="8195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235267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Image result for the fall of icarus mati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700"/>
            <a:ext cx="42481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359275" y="5403850"/>
            <a:ext cx="642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AntigoniBd"/>
              </a:rPr>
              <a:t>4</a:t>
            </a:r>
            <a:endParaRPr lang="en-US" altLang="en-US" sz="8800">
              <a:latin typeface="AntigoniB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atiss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8913"/>
            <a:ext cx="42608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359275" y="5403850"/>
            <a:ext cx="642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AntigoniBd"/>
              </a:rPr>
              <a:t>5</a:t>
            </a:r>
            <a:endParaRPr lang="en-US" altLang="en-US" sz="8800">
              <a:latin typeface="AntigoniB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atiss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7313"/>
            <a:ext cx="132556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matisse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6850"/>
            <a:ext cx="28797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688"/>
            <a:ext cx="171132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Image result for the fall of icarus matis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705225"/>
            <a:ext cx="2352675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matisse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341688"/>
            <a:ext cx="26606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1444625" y="2224088"/>
            <a:ext cx="64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1</a:t>
            </a:r>
            <a:endParaRPr lang="en-US" altLang="en-US" sz="7200">
              <a:latin typeface="AntigoniBd"/>
            </a:endParaRP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5580063" y="2012950"/>
            <a:ext cx="642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2</a:t>
            </a:r>
            <a:endParaRPr lang="en-US" altLang="en-US" sz="7200">
              <a:latin typeface="AntigoniBd"/>
            </a:endParaRPr>
          </a:p>
        </p:txBody>
      </p:sp>
      <p:sp>
        <p:nvSpPr>
          <p:cNvPr id="11273" name="TextBox 4"/>
          <p:cNvSpPr txBox="1">
            <a:spLocks noChangeArrowheads="1"/>
          </p:cNvSpPr>
          <p:nvPr/>
        </p:nvSpPr>
        <p:spPr bwMode="auto">
          <a:xfrm>
            <a:off x="8555038" y="3705225"/>
            <a:ext cx="642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3</a:t>
            </a:r>
            <a:endParaRPr lang="en-US" altLang="en-US" sz="7200">
              <a:latin typeface="AntigoniBd"/>
            </a:endParaRPr>
          </a:p>
        </p:txBody>
      </p:sp>
      <p:sp>
        <p:nvSpPr>
          <p:cNvPr id="11274" name="TextBox 4"/>
          <p:cNvSpPr txBox="1">
            <a:spLocks noChangeArrowheads="1"/>
          </p:cNvSpPr>
          <p:nvPr/>
        </p:nvSpPr>
        <p:spPr bwMode="auto">
          <a:xfrm>
            <a:off x="2603500" y="3844925"/>
            <a:ext cx="64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4</a:t>
            </a:r>
            <a:endParaRPr lang="en-US" altLang="en-US" sz="7200">
              <a:latin typeface="AntigoniBd"/>
            </a:endParaRPr>
          </a:p>
        </p:txBody>
      </p:sp>
      <p:sp>
        <p:nvSpPr>
          <p:cNvPr id="11275" name="TextBox 4"/>
          <p:cNvSpPr txBox="1">
            <a:spLocks noChangeArrowheads="1"/>
          </p:cNvSpPr>
          <p:nvPr/>
        </p:nvSpPr>
        <p:spPr bwMode="auto">
          <a:xfrm>
            <a:off x="6696075" y="5737225"/>
            <a:ext cx="64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5</a:t>
            </a:r>
            <a:endParaRPr lang="en-US" altLang="en-US" sz="7200">
              <a:latin typeface="AntigoniB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14313" y="71438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1.  Il y a un rectangle vert.</a:t>
            </a:r>
            <a:endParaRPr lang="en-US" altLang="en-US" sz="2800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14313" y="690563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2.  Il y a un fond </a:t>
            </a:r>
            <a:r>
              <a:rPr lang="en-GB" altLang="en-US" sz="2800" dirty="0" smtClean="0"/>
              <a:t>bleu.</a:t>
            </a:r>
            <a:endParaRPr lang="en-US" altLang="en-US" sz="2800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14313" y="1357313"/>
            <a:ext cx="421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3.  Il y a des </a:t>
            </a:r>
            <a:r>
              <a:rPr lang="en-GB" altLang="en-US" sz="2800" dirty="0" err="1"/>
              <a:t>formes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vertes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14313" y="2047875"/>
            <a:ext cx="4429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4.  Il y a des </a:t>
            </a:r>
            <a:r>
              <a:rPr lang="en-GB" altLang="en-US" sz="2800" dirty="0" err="1" smtClean="0"/>
              <a:t>formes</a:t>
            </a:r>
            <a:r>
              <a:rPr lang="en-GB" altLang="en-US" sz="2800" dirty="0" smtClean="0"/>
              <a:t> </a:t>
            </a:r>
            <a:r>
              <a:rPr lang="en-GB" altLang="en-US" sz="2800" dirty="0" err="1"/>
              <a:t>jaunes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214313" y="2833688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5.  Il y a </a:t>
            </a:r>
            <a:r>
              <a:rPr lang="en-GB" altLang="en-US" sz="2800" dirty="0" err="1"/>
              <a:t>une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spirale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14313" y="3500438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6.  Il y a </a:t>
            </a:r>
            <a:r>
              <a:rPr lang="en-GB" altLang="en-US" sz="2800" dirty="0" err="1"/>
              <a:t>une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personne</a:t>
            </a:r>
            <a:r>
              <a:rPr lang="en-GB" altLang="en-US" sz="2800" dirty="0"/>
              <a:t>. </a:t>
            </a:r>
            <a:endParaRPr lang="en-US" altLang="en-US" sz="2800" dirty="0"/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214313" y="4214813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7.  Il y a des </a:t>
            </a:r>
            <a:r>
              <a:rPr lang="en-GB" altLang="en-US" sz="2800" dirty="0" err="1"/>
              <a:t>étoiles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214313" y="4929188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8.  Il y a des </a:t>
            </a:r>
            <a:r>
              <a:rPr lang="en-GB" altLang="en-US" sz="2800" dirty="0" err="1"/>
              <a:t>lignes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jaunes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214313" y="5548313"/>
            <a:ext cx="3997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9.  Il y a des </a:t>
            </a:r>
            <a:r>
              <a:rPr lang="en-GB" altLang="en-US" sz="2800" dirty="0" err="1"/>
              <a:t>formes</a:t>
            </a:r>
            <a:r>
              <a:rPr lang="en-GB" altLang="en-US" sz="2800" dirty="0"/>
              <a:t> blanches.  </a:t>
            </a:r>
            <a:endParaRPr lang="en-US" altLang="en-US" sz="2800" dirty="0"/>
          </a:p>
        </p:txBody>
      </p:sp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4859338" y="92075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1.  Il y a un rectangle vert.</a:t>
            </a:r>
            <a:endParaRPr lang="en-US" altLang="en-US" sz="2800"/>
          </a:p>
        </p:txBody>
      </p:sp>
      <p:sp>
        <p:nvSpPr>
          <p:cNvPr id="12300" name="TextBox 2"/>
          <p:cNvSpPr txBox="1">
            <a:spLocks noChangeArrowheads="1"/>
          </p:cNvSpPr>
          <p:nvPr/>
        </p:nvSpPr>
        <p:spPr bwMode="auto">
          <a:xfrm>
            <a:off x="4859338" y="711200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2.  Il y a un fond bleu .</a:t>
            </a:r>
            <a:endParaRPr lang="en-US" altLang="en-US" sz="2800"/>
          </a:p>
        </p:txBody>
      </p:sp>
      <p:sp>
        <p:nvSpPr>
          <p:cNvPr id="12301" name="TextBox 3"/>
          <p:cNvSpPr txBox="1">
            <a:spLocks noChangeArrowheads="1"/>
          </p:cNvSpPr>
          <p:nvPr/>
        </p:nvSpPr>
        <p:spPr bwMode="auto">
          <a:xfrm>
            <a:off x="4859338" y="1377950"/>
            <a:ext cx="428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3.  Il y a des formes vertes.</a:t>
            </a:r>
            <a:endParaRPr lang="en-US" altLang="en-US" sz="2800"/>
          </a:p>
        </p:txBody>
      </p:sp>
      <p:sp>
        <p:nvSpPr>
          <p:cNvPr id="12302" name="TextBox 4"/>
          <p:cNvSpPr txBox="1">
            <a:spLocks noChangeArrowheads="1"/>
          </p:cNvSpPr>
          <p:nvPr/>
        </p:nvSpPr>
        <p:spPr bwMode="auto">
          <a:xfrm>
            <a:off x="4859338" y="2068513"/>
            <a:ext cx="4393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4.  Il y a des </a:t>
            </a:r>
            <a:r>
              <a:rPr lang="en-GB" altLang="en-US" sz="2800" dirty="0" err="1" smtClean="0"/>
              <a:t>formes</a:t>
            </a:r>
            <a:r>
              <a:rPr lang="en-GB" altLang="en-US" sz="2800" dirty="0" smtClean="0"/>
              <a:t> </a:t>
            </a:r>
            <a:r>
              <a:rPr lang="en-GB" altLang="en-US" sz="2800" dirty="0" err="1"/>
              <a:t>jaunes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303" name="TextBox 5"/>
          <p:cNvSpPr txBox="1">
            <a:spLocks noChangeArrowheads="1"/>
          </p:cNvSpPr>
          <p:nvPr/>
        </p:nvSpPr>
        <p:spPr bwMode="auto">
          <a:xfrm>
            <a:off x="4859338" y="2854325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5.  Il y a une spirale.</a:t>
            </a:r>
            <a:endParaRPr lang="en-US" altLang="en-US" sz="2800"/>
          </a:p>
        </p:txBody>
      </p:sp>
      <p:sp>
        <p:nvSpPr>
          <p:cNvPr id="12304" name="TextBox 6"/>
          <p:cNvSpPr txBox="1">
            <a:spLocks noChangeArrowheads="1"/>
          </p:cNvSpPr>
          <p:nvPr/>
        </p:nvSpPr>
        <p:spPr bwMode="auto">
          <a:xfrm>
            <a:off x="4859338" y="3521075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6.  Il y a une personne. </a:t>
            </a:r>
            <a:endParaRPr lang="en-US" altLang="en-US" sz="2800"/>
          </a:p>
        </p:txBody>
      </p:sp>
      <p:sp>
        <p:nvSpPr>
          <p:cNvPr id="12305" name="TextBox 7"/>
          <p:cNvSpPr txBox="1">
            <a:spLocks noChangeArrowheads="1"/>
          </p:cNvSpPr>
          <p:nvPr/>
        </p:nvSpPr>
        <p:spPr bwMode="auto">
          <a:xfrm>
            <a:off x="4859338" y="4235450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7.  Il y a des étoiles.</a:t>
            </a:r>
            <a:endParaRPr lang="en-US" altLang="en-US" sz="2800"/>
          </a:p>
        </p:txBody>
      </p:sp>
      <p:sp>
        <p:nvSpPr>
          <p:cNvPr id="12306" name="TextBox 8"/>
          <p:cNvSpPr txBox="1">
            <a:spLocks noChangeArrowheads="1"/>
          </p:cNvSpPr>
          <p:nvPr/>
        </p:nvSpPr>
        <p:spPr bwMode="auto">
          <a:xfrm>
            <a:off x="4859338" y="4949825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8.  Il y a des lignes jaunes.</a:t>
            </a:r>
            <a:endParaRPr lang="en-US" altLang="en-US" sz="2800"/>
          </a:p>
        </p:txBody>
      </p:sp>
      <p:sp>
        <p:nvSpPr>
          <p:cNvPr id="12307" name="TextBox 9"/>
          <p:cNvSpPr txBox="1">
            <a:spLocks noChangeArrowheads="1"/>
          </p:cNvSpPr>
          <p:nvPr/>
        </p:nvSpPr>
        <p:spPr bwMode="auto">
          <a:xfrm>
            <a:off x="4859338" y="5568950"/>
            <a:ext cx="39989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9.  Il y a des formes blanches.  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411</Words>
  <Application>Microsoft Office PowerPoint</Application>
  <PresentationFormat>On-screen Show (4:3)</PresentationFormat>
  <Paragraphs>133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AntigoniBd</vt:lpstr>
      <vt:lpstr>Arial</vt:lpstr>
      <vt:lpstr>Arial Black</vt:lpstr>
      <vt:lpstr>Calibri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</dc:title>
  <dc:creator>55WD</dc:creator>
  <cp:lastModifiedBy>Study</cp:lastModifiedBy>
  <cp:revision>21</cp:revision>
  <dcterms:created xsi:type="dcterms:W3CDTF">2010-07-22T14:02:08Z</dcterms:created>
  <dcterms:modified xsi:type="dcterms:W3CDTF">2018-12-09T16:31:07Z</dcterms:modified>
</cp:coreProperties>
</file>