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514" autoAdjust="0"/>
  </p:normalViewPr>
  <p:slideViewPr>
    <p:cSldViewPr snapToGrid="0">
      <p:cViewPr varScale="1">
        <p:scale>
          <a:sx n="76" d="100"/>
          <a:sy n="76" d="100"/>
        </p:scale>
        <p:origin x="25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D8BC7D-2673-4D24-A0F1-1A52146E2D5C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765BD22-9F70-4469-AF01-35F19B2A95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0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324161-B0BE-4751-BFF5-BE4A187EC30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713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Introduce and practise these positioning words.  It is best to use hand gestures with them for recall, but of course pupils do need to know exactly what they mean, too.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sur – at the top / above</a:t>
            </a:r>
            <a:br>
              <a:rPr lang="en-GB" altLang="en-US" dirty="0" smtClean="0"/>
            </a:br>
            <a:r>
              <a:rPr lang="en-GB" altLang="en-US" dirty="0" smtClean="0"/>
              <a:t>sous – at the bottom / below</a:t>
            </a:r>
            <a:br>
              <a:rPr lang="en-GB" altLang="en-US" dirty="0" smtClean="0"/>
            </a:br>
            <a:r>
              <a:rPr lang="en-GB" altLang="en-US" dirty="0" smtClean="0"/>
              <a:t>à </a:t>
            </a:r>
            <a:r>
              <a:rPr lang="en-GB" altLang="en-US" dirty="0" err="1" smtClean="0"/>
              <a:t>droite</a:t>
            </a:r>
            <a:r>
              <a:rPr lang="en-GB" altLang="en-US" baseline="0" dirty="0" smtClean="0"/>
              <a:t> </a:t>
            </a:r>
            <a:r>
              <a:rPr lang="en-GB" altLang="en-US" dirty="0" smtClean="0"/>
              <a:t>– on the right</a:t>
            </a:r>
            <a:br>
              <a:rPr lang="en-GB" altLang="en-US" dirty="0" smtClean="0"/>
            </a:br>
            <a:r>
              <a:rPr lang="en-GB" altLang="en-US" dirty="0" smtClean="0"/>
              <a:t>à gauche – on the left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C7596E-55B0-4942-A149-58BAD90A18CB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044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au </a:t>
            </a:r>
            <a:r>
              <a:rPr lang="en-US" altLang="en-US" dirty="0" err="1" smtClean="0"/>
              <a:t>centre</a:t>
            </a:r>
            <a:r>
              <a:rPr lang="en-US" altLang="en-US" dirty="0" smtClean="0"/>
              <a:t> de = in the </a:t>
            </a:r>
            <a:r>
              <a:rPr lang="en-US" altLang="en-US" dirty="0" err="1" smtClean="0"/>
              <a:t>centre</a:t>
            </a:r>
            <a:r>
              <a:rPr lang="en-US" altLang="en-US" dirty="0" smtClean="0"/>
              <a:t> </a:t>
            </a:r>
            <a:r>
              <a:rPr lang="en-US" altLang="en-US" dirty="0" smtClean="0"/>
              <a:t>of</a:t>
            </a: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9CD2D3-3382-468C-9AC4-07BD131BD6B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87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Recap all the words.</a:t>
            </a: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D8CE98-7FA0-4473-92FB-BD7071EF6BD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28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The</a:t>
            </a:r>
            <a:r>
              <a:rPr lang="en-GB" altLang="en-US" baseline="0" dirty="0" smtClean="0"/>
              <a:t> audio is triggered as each cat appears.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err="1" smtClean="0"/>
              <a:t>Ou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le chat ?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Il 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droite</a:t>
            </a:r>
            <a:r>
              <a:rPr lang="en-GB" altLang="en-US" dirty="0" smtClean="0"/>
              <a:t> /a gauche 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au centre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sur </a:t>
            </a:r>
            <a:r>
              <a:rPr lang="en-GB" altLang="en-US" dirty="0" err="1" smtClean="0"/>
              <a:t>l’armoire</a:t>
            </a:r>
            <a:r>
              <a:rPr lang="en-GB" altLang="en-US" dirty="0" smtClean="0"/>
              <a:t> (on top of the wardrobe)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sous le lit (underneath the bed)</a:t>
            </a:r>
            <a:br>
              <a:rPr lang="en-GB" altLang="en-US" dirty="0" smtClean="0"/>
            </a:b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3645A6-E5EF-449D-8146-734F65532068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353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This time, each</a:t>
            </a:r>
            <a:r>
              <a:rPr lang="en-GB" altLang="en-US" baseline="0" dirty="0" smtClean="0"/>
              <a:t> cat appears without audio (to allow for elicitation of the French sentence). </a:t>
            </a:r>
          </a:p>
          <a:p>
            <a:pPr>
              <a:spcBef>
                <a:spcPct val="0"/>
              </a:spcBef>
            </a:pPr>
            <a:r>
              <a:rPr lang="en-GB" altLang="en-US" baseline="0" dirty="0" smtClean="0"/>
              <a:t>Click on the cat to hear the full </a:t>
            </a:r>
            <a:r>
              <a:rPr lang="en-GB" altLang="en-US" baseline="0" smtClean="0"/>
              <a:t>sentence afterwards.</a:t>
            </a:r>
            <a:br>
              <a:rPr lang="en-GB" altLang="en-US" baseline="0" smtClean="0"/>
            </a:b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dirty="0" err="1" smtClean="0"/>
              <a:t>Ou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le chat ?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Il 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a </a:t>
            </a:r>
            <a:r>
              <a:rPr lang="en-GB" altLang="en-US" dirty="0" err="1" smtClean="0"/>
              <a:t>droite</a:t>
            </a:r>
            <a:r>
              <a:rPr lang="en-GB" altLang="en-US" dirty="0" smtClean="0"/>
              <a:t> /a gauche 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au centre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sur </a:t>
            </a:r>
            <a:r>
              <a:rPr lang="en-GB" altLang="en-US" dirty="0" err="1" smtClean="0"/>
              <a:t>l’armoire</a:t>
            </a:r>
            <a:r>
              <a:rPr lang="en-GB" altLang="en-US" dirty="0" smtClean="0"/>
              <a:t> (on top of the wardrobe)</a:t>
            </a:r>
            <a:br>
              <a:rPr lang="en-GB" altLang="en-US" dirty="0" smtClean="0"/>
            </a:br>
            <a:r>
              <a:rPr lang="en-GB" altLang="en-US" dirty="0" smtClean="0"/>
              <a:t>Il </a:t>
            </a:r>
            <a:r>
              <a:rPr lang="en-GB" altLang="en-US" dirty="0" err="1" smtClean="0"/>
              <a:t>est</a:t>
            </a:r>
            <a:r>
              <a:rPr lang="en-GB" altLang="en-US" dirty="0" smtClean="0"/>
              <a:t> sous le lit (underneath the bed)</a:t>
            </a:r>
            <a:br>
              <a:rPr lang="en-GB" altLang="en-US" dirty="0" smtClean="0"/>
            </a:b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3645A6-E5EF-449D-8146-734F65532068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50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A363-203F-4AC1-83FD-912A3CF3C2D5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64BD9-4085-4501-83D7-0E8DA9DE8E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05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DE46-1378-4737-8B71-76C06D60D126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8921-66D0-4AD5-BD87-BA0C7898A1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081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A061-A90A-4C58-8C89-192355BCCDCB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385CF-1AE8-43CB-AF48-2BD9FF6F41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18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AEE3-E28D-4FF8-B5F2-D43E30CC49BE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7624B-4B34-4851-93D4-5EFE6B8653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25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C8C2-8B80-4A51-A60E-329E0D354C8D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2A75-A6EB-4608-B448-F4A68AD61B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620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0248-0F68-42B7-95C9-73D00F3420EE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B3A41-0AF9-486D-826A-CA0D5F436F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97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ADB3-D8D2-4BA3-B6B6-AEC94A91B44C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02D72-0FAC-40C9-8FAB-51E38897B4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6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A1C2-E6C5-4FD8-9FAC-73B4A2D7E825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707DA-FDC1-4890-A4F6-1F888213A1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895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BA3F-1BE9-4D79-B703-6E7D2D73A392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D3675-8BCF-4839-B3CF-BC70C859C4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03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CD65F-35F1-4C40-BB82-95D88F619D29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5EA42-ADFE-49FF-93F1-4D8536CF40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53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F874-2E13-453F-AAF1-522AB71292B7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94975-E7E4-4588-91C6-83B3AE9778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123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F61194-129F-4E40-8F1F-83E4AAE65BEB}" type="datetimeFigureOut">
              <a:rPr lang="en-GB"/>
              <a:pPr>
                <a:defRPr/>
              </a:pPr>
              <a:t>09/12/2018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13FCFF-05EF-4D82-94C2-970F818F54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audio" Target="../media/audio7.wav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audio" Target="../media/audio11.wav"/><Relationship Id="rId9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7.pn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5.png"/><Relationship Id="rId5" Type="http://schemas.openxmlformats.org/officeDocument/2006/relationships/audio" Target="../media/audio8.wav"/><Relationship Id="rId10" Type="http://schemas.openxmlformats.org/officeDocument/2006/relationships/image" Target="../media/image4.emf"/><Relationship Id="rId4" Type="http://schemas.openxmlformats.org/officeDocument/2006/relationships/audio" Target="../media/audio7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8813" y="2500313"/>
            <a:ext cx="142875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2025"/>
            <a:ext cx="51133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" y="333375"/>
            <a:ext cx="8555842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US" sz="7200" b="1" dirty="0" smtClean="0">
                <a:latin typeface="Tw Cen MT" panose="020B0602020104020603" pitchFamily="34" charset="0"/>
                <a:cs typeface="Times New Roman" pitchFamily="18" charset="0"/>
              </a:rPr>
            </a:br>
            <a:endParaRPr lang="en-US" sz="5400" b="1" dirty="0" smtClean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23994"/>
            <a:ext cx="91877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>
                <a:latin typeface="Tw Cen MT" panose="020B0602020104020603" pitchFamily="34" charset="0"/>
              </a:rPr>
              <a:t>Les </a:t>
            </a:r>
            <a:r>
              <a:rPr lang="en-US" sz="6600" b="1" dirty="0" err="1">
                <a:latin typeface="Tw Cen MT" panose="020B0602020104020603" pitchFamily="34" charset="0"/>
              </a:rPr>
              <a:t>formes</a:t>
            </a:r>
            <a:r>
              <a:rPr lang="en-US" sz="6600" b="1" dirty="0">
                <a:latin typeface="Tw Cen MT" panose="020B0602020104020603" pitchFamily="34" charset="0"/>
              </a:rPr>
              <a:t> et les </a:t>
            </a:r>
            <a:r>
              <a:rPr lang="en-US" sz="6600" b="1" dirty="0" err="1">
                <a:latin typeface="Tw Cen MT" panose="020B0602020104020603" pitchFamily="34" charset="0"/>
              </a:rPr>
              <a:t>couleurs</a:t>
            </a:r>
            <a:endParaRPr lang="en-US" sz="4800" b="1" dirty="0">
              <a:latin typeface="Tw Cen MT" panose="020B0602020104020603" pitchFamily="34" charset="0"/>
            </a:endParaRPr>
          </a:p>
        </p:txBody>
      </p:sp>
      <p:pic>
        <p:nvPicPr>
          <p:cNvPr id="4" name="13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8674" y="7731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" action="ppaction://noaction">
              <a:snd r:embed="rId4" name="15_est_sous_le_lit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629150"/>
            <a:ext cx="15922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162050"/>
            <a:ext cx="938053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noaction">
              <a:snd r:embed="rId7" name="15_est_au_centr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373438"/>
            <a:ext cx="106521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" action="ppaction://noaction">
              <a:snd r:embed="rId9" name="15_est_a_gauche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508500"/>
            <a:ext cx="14954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noaction">
              <a:snd r:embed="rId11" name="15_est_a_droite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181475"/>
            <a:ext cx="14017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" action="ppaction://noaction">
              <a:snd r:embed="rId13" name="15_est_sur_l'armoir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62050"/>
            <a:ext cx="1590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1751" y="-59283"/>
            <a:ext cx="4232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Où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est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le chat?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58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_ou_est_le_c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339975" y="909638"/>
            <a:ext cx="4464050" cy="51117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779838" y="908050"/>
            <a:ext cx="16557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sur</a:t>
            </a: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sous</a:t>
            </a:r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4859338" y="3070225"/>
            <a:ext cx="19431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à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droite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2339975" y="3070225"/>
            <a:ext cx="208915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à  gauche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_s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5_s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5_a_dro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5_a_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584575" y="709613"/>
            <a:ext cx="1376363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52600" y="1447800"/>
            <a:ext cx="1524000" cy="79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04925" y="709613"/>
            <a:ext cx="212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 dirty="0">
                <a:latin typeface="Arial" panose="020B0604020202020204" pitchFamily="34" charset="0"/>
              </a:rPr>
              <a:t>sur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_s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584575" y="4921250"/>
            <a:ext cx="1376363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78000" y="5710238"/>
            <a:ext cx="1524000" cy="7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17625" y="5133975"/>
            <a:ext cx="2125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 dirty="0">
                <a:latin typeface="Arial" panose="020B0604020202020204" pitchFamily="34" charset="0"/>
              </a:rPr>
              <a:t>sous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_s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853113" y="2871788"/>
            <a:ext cx="1377950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89663" y="1439863"/>
            <a:ext cx="14287" cy="13287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89663" y="2195513"/>
            <a:ext cx="2744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 dirty="0" smtClean="0">
                <a:latin typeface="Arial" panose="020B0604020202020204" pitchFamily="34" charset="0"/>
              </a:rPr>
              <a:t>à </a:t>
            </a:r>
            <a:r>
              <a:rPr lang="en-GB" altLang="en-US" sz="3200" b="1" dirty="0" err="1" smtClean="0">
                <a:latin typeface="Arial" panose="020B0604020202020204" pitchFamily="34" charset="0"/>
              </a:rPr>
              <a:t>droite</a:t>
            </a:r>
            <a:endParaRPr lang="en-GB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_a_dro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08288" y="2195513"/>
            <a:ext cx="2928937" cy="262255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206500" y="2779713"/>
            <a:ext cx="1376363" cy="127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43150" y="1379538"/>
            <a:ext cx="14288" cy="13303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00" y="4121150"/>
            <a:ext cx="2744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200" b="1" dirty="0" smtClean="0">
                <a:latin typeface="Arial" panose="020B0604020202020204" pitchFamily="34" charset="0"/>
              </a:rPr>
              <a:t>à gauche</a:t>
            </a:r>
            <a:endParaRPr lang="en-GB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_a_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112963" y="2325688"/>
            <a:ext cx="2360612" cy="2206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4783138" y="2325688"/>
            <a:ext cx="2359025" cy="22066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56013" y="2492375"/>
            <a:ext cx="1944687" cy="1871663"/>
            <a:chOff x="7019925" y="586345"/>
            <a:chExt cx="1944688" cy="1871663"/>
          </a:xfrm>
        </p:grpSpPr>
        <p:sp>
          <p:nvSpPr>
            <p:cNvPr id="8199" name="Oval 9"/>
            <p:cNvSpPr>
              <a:spLocks noChangeArrowheads="1"/>
            </p:cNvSpPr>
            <p:nvPr/>
          </p:nvSpPr>
          <p:spPr bwMode="auto">
            <a:xfrm>
              <a:off x="7019925" y="586345"/>
              <a:ext cx="1944688" cy="18716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164388" y="836613"/>
              <a:ext cx="1655762" cy="1079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au</a:t>
              </a:r>
            </a:p>
            <a:p>
              <a:pPr algn="ctr"/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centre </a:t>
              </a:r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 panose="020B0A04020102020204" pitchFamily="34" charset="0"/>
                </a:rPr>
                <a:t>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_au_centre_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339975" y="909638"/>
            <a:ext cx="4464050" cy="51117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WordArt 5">
            <a:hlinkClick r:id="" action="ppaction://noaction">
              <a:snd r:embed="rId3" name="15_sur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779838" y="908050"/>
            <a:ext cx="16557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Sur </a:t>
            </a:r>
          </a:p>
        </p:txBody>
      </p:sp>
      <p:sp>
        <p:nvSpPr>
          <p:cNvPr id="9220" name="WordArt 6">
            <a:hlinkClick r:id="" action="ppaction://noaction">
              <a:snd r:embed="rId4" name="15_sou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6557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sous</a:t>
            </a:r>
          </a:p>
        </p:txBody>
      </p:sp>
      <p:sp>
        <p:nvSpPr>
          <p:cNvPr id="9221" name="WordArt 7">
            <a:hlinkClick r:id="" action="ppaction://noaction">
              <a:snd r:embed="rId5" name="15_a_droit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859338" y="3070225"/>
            <a:ext cx="19431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á </a:t>
            </a:r>
            <a:r>
              <a:rPr lang="en-GB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droite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222" name="WordArt 8">
            <a:hlinkClick r:id="" action="ppaction://noaction">
              <a:snd r:embed="rId6" name="15_a_gauch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339975" y="3070225"/>
            <a:ext cx="208915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á </a:t>
            </a: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gauche</a:t>
            </a:r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7019925" y="549275"/>
            <a:ext cx="1944688" cy="18716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WordArt 10">
            <a:hlinkClick r:id="" action="ppaction://noaction">
              <a:snd r:embed="rId7" name="15_au_centre_d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164388" y="836613"/>
            <a:ext cx="16557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au</a:t>
            </a:r>
          </a:p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centre 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629150"/>
            <a:ext cx="15922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1162050"/>
            <a:ext cx="938053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373438"/>
            <a:ext cx="106521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508500"/>
            <a:ext cx="14954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181475"/>
            <a:ext cx="14017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62050"/>
            <a:ext cx="1590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1751" y="-59283"/>
            <a:ext cx="4232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Où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est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le chat?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_ou_est_le_c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5_est_a_dro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5_est_a_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5_est_au_cent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5_est_sur_l'armo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5_est_sous_le_l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135</Words>
  <Application>Microsoft Office PowerPoint</Application>
  <PresentationFormat>On-screen Show (4:3)</PresentationFormat>
  <Paragraphs>42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13</cp:revision>
  <dcterms:created xsi:type="dcterms:W3CDTF">2014-08-11T18:11:43Z</dcterms:created>
  <dcterms:modified xsi:type="dcterms:W3CDTF">2018-12-09T15:34:53Z</dcterms:modified>
</cp:coreProperties>
</file>