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0" r:id="rId5"/>
    <p:sldId id="263" r:id="rId6"/>
    <p:sldId id="262" r:id="rId7"/>
    <p:sldId id="261" r:id="rId8"/>
    <p:sldId id="265"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510" autoAdjust="0"/>
  </p:normalViewPr>
  <p:slideViewPr>
    <p:cSldViewPr snapToGrid="0">
      <p:cViewPr varScale="1">
        <p:scale>
          <a:sx n="90" d="100"/>
          <a:sy n="90" d="100"/>
        </p:scale>
        <p:origin x="52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01280F9-ADC7-47A4-9F84-4E8D7A6103C4}" type="datetimeFigureOut">
              <a:rPr lang="en-GB"/>
              <a:pPr>
                <a:defRPr/>
              </a:pPr>
              <a:t>09/12/2018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0C929B5-EEFA-4FD9-ABCE-9E44A143C045}" type="slidenum">
              <a:rPr lang="en-GB" altLang="en-US"/>
              <a:pPr/>
              <a:t>‹#›</a:t>
            </a:fld>
            <a:endParaRPr lang="en-GB" altLang="en-US"/>
          </a:p>
        </p:txBody>
      </p:sp>
    </p:spTree>
    <p:extLst>
      <p:ext uri="{BB962C8B-B14F-4D97-AF65-F5344CB8AC3E}">
        <p14:creationId xmlns:p14="http://schemas.microsoft.com/office/powerpoint/2010/main" val="23921636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EE987D8-C818-4DC5-8502-6B12FF7AAD47}" type="slidenum">
              <a:rPr lang="en-GB" altLang="en-US"/>
              <a:pPr/>
              <a:t>1</a:t>
            </a:fld>
            <a:endParaRPr lang="en-GB" altLang="en-US"/>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Tree>
    <p:extLst>
      <p:ext uri="{BB962C8B-B14F-4D97-AF65-F5344CB8AC3E}">
        <p14:creationId xmlns:p14="http://schemas.microsoft.com/office/powerpoint/2010/main" val="1376108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Starter activity – ask pupils to name the shapes they can see in the picture</a:t>
            </a:r>
            <a:r>
              <a:rPr lang="en-GB" altLang="en-US" dirty="0" smtClean="0"/>
              <a:t>.</a:t>
            </a:r>
          </a:p>
          <a:p>
            <a:pPr>
              <a:spcBef>
                <a:spcPct val="0"/>
              </a:spcBef>
            </a:pPr>
            <a:r>
              <a:rPr lang="en-GB" altLang="en-US" dirty="0" smtClean="0"/>
              <a:t>The arrows appear without sound, to support</a:t>
            </a:r>
            <a:r>
              <a:rPr lang="en-GB" altLang="en-US" baseline="0" dirty="0" smtClean="0"/>
              <a:t> pupils in identifying shapes.</a:t>
            </a:r>
          </a:p>
          <a:p>
            <a:pPr>
              <a:spcBef>
                <a:spcPct val="0"/>
              </a:spcBef>
            </a:pPr>
            <a:r>
              <a:rPr lang="en-GB" altLang="en-US" baseline="0" dirty="0" smtClean="0"/>
              <a:t>Click on the arrows to hear the audio.</a:t>
            </a:r>
            <a:r>
              <a:rPr lang="en-GB" altLang="en-US" dirty="0" smtClean="0"/>
              <a:t/>
            </a:r>
            <a:br>
              <a:rPr lang="en-GB" altLang="en-US" dirty="0" smtClean="0"/>
            </a:br>
            <a:endParaRPr lang="en-GB" altLang="en-US" dirty="0" smtClean="0"/>
          </a:p>
          <a:p>
            <a:pPr>
              <a:spcBef>
                <a:spcPct val="0"/>
              </a:spcBef>
            </a:pPr>
            <a:r>
              <a:rPr lang="en-GB" altLang="en-US" dirty="0" smtClean="0"/>
              <a:t>trois triangles</a:t>
            </a:r>
            <a:br>
              <a:rPr lang="en-GB" altLang="en-US" dirty="0" smtClean="0"/>
            </a:br>
            <a:r>
              <a:rPr lang="en-GB" altLang="en-US" dirty="0" smtClean="0"/>
              <a:t>un </a:t>
            </a:r>
            <a:r>
              <a:rPr lang="en-GB" altLang="en-US" dirty="0" err="1" smtClean="0"/>
              <a:t>oeil</a:t>
            </a:r>
            <a:r>
              <a:rPr lang="en-GB" altLang="en-US" dirty="0" smtClean="0"/>
              <a:t/>
            </a:r>
            <a:br>
              <a:rPr lang="en-GB" altLang="en-US" dirty="0" smtClean="0"/>
            </a:br>
            <a:r>
              <a:rPr lang="en-GB" altLang="en-US" dirty="0" smtClean="0"/>
              <a:t>un rectangle</a:t>
            </a:r>
            <a:br>
              <a:rPr lang="en-GB" altLang="en-US" dirty="0" smtClean="0"/>
            </a:br>
            <a:r>
              <a:rPr lang="en-GB" altLang="en-US" dirty="0" err="1" smtClean="0"/>
              <a:t>une</a:t>
            </a:r>
            <a:r>
              <a:rPr lang="en-GB" altLang="en-US" dirty="0" smtClean="0"/>
              <a:t> </a:t>
            </a:r>
            <a:r>
              <a:rPr lang="en-GB" altLang="en-US" dirty="0" err="1" smtClean="0"/>
              <a:t>ligne</a:t>
            </a:r>
            <a:endParaRPr lang="en-GB" altLang="en-US" dirty="0" smtClean="0"/>
          </a:p>
          <a:p>
            <a:pPr>
              <a:spcBef>
                <a:spcPct val="0"/>
              </a:spcBef>
            </a:pPr>
            <a:endParaRPr lang="en-GB" alt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6865BC8-F4D1-4B24-AFCD-5451A091432D}" type="slidenum">
              <a:rPr lang="en-GB" altLang="en-US"/>
              <a:pPr/>
              <a:t>2</a:t>
            </a:fld>
            <a:endParaRPr lang="en-GB" altLang="en-US"/>
          </a:p>
        </p:txBody>
      </p:sp>
    </p:spTree>
    <p:extLst>
      <p:ext uri="{BB962C8B-B14F-4D97-AF65-F5344CB8AC3E}">
        <p14:creationId xmlns:p14="http://schemas.microsoft.com/office/powerpoint/2010/main" val="3419606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droit (straight) </a:t>
            </a:r>
            <a:r>
              <a:rPr lang="en-GB" altLang="en-US" dirty="0" err="1" smtClean="0"/>
              <a:t>courbé</a:t>
            </a:r>
            <a:r>
              <a:rPr lang="en-GB" altLang="en-US" dirty="0" smtClean="0"/>
              <a:t> (curved), petit (small), grand (big), fine (thin), </a:t>
            </a:r>
            <a:r>
              <a:rPr lang="en-GB" altLang="en-US" dirty="0" err="1" smtClean="0"/>
              <a:t>épais</a:t>
            </a:r>
            <a:r>
              <a:rPr lang="en-GB" altLang="en-US" dirty="0" smtClean="0"/>
              <a:t> (thick)</a:t>
            </a:r>
            <a:br>
              <a:rPr lang="en-GB" altLang="en-US" dirty="0" smtClean="0"/>
            </a:br>
            <a:r>
              <a:rPr lang="en-GB" altLang="en-US" dirty="0" smtClean="0"/>
              <a:t>It would be useful to practise recalling these using gestures.</a:t>
            </a:r>
          </a:p>
          <a:p>
            <a:pPr>
              <a:spcBef>
                <a:spcPct val="0"/>
              </a:spcBef>
            </a:pPr>
            <a:endParaRPr lang="en-GB"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9C9E23F-8BD3-45D9-978B-46DCA79AD74F}" type="slidenum">
              <a:rPr lang="en-GB" altLang="en-US"/>
              <a:pPr/>
              <a:t>3</a:t>
            </a:fld>
            <a:endParaRPr lang="en-GB" altLang="en-US"/>
          </a:p>
        </p:txBody>
      </p:sp>
    </p:spTree>
    <p:extLst>
      <p:ext uri="{BB962C8B-B14F-4D97-AF65-F5344CB8AC3E}">
        <p14:creationId xmlns:p14="http://schemas.microsoft.com/office/powerpoint/2010/main" val="3938676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Practise these also using gestures.</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D676F58-9F1E-4993-B217-01B9A43459F3}" type="slidenum">
              <a:rPr lang="en-GB" altLang="en-US"/>
              <a:pPr/>
              <a:t>4</a:t>
            </a:fld>
            <a:endParaRPr lang="en-GB" altLang="en-US"/>
          </a:p>
        </p:txBody>
      </p:sp>
    </p:spTree>
    <p:extLst>
      <p:ext uri="{BB962C8B-B14F-4D97-AF65-F5344CB8AC3E}">
        <p14:creationId xmlns:p14="http://schemas.microsoft.com/office/powerpoint/2010/main" val="1234973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2BC3DC1-97EE-494D-9F7C-577463DC2474}" type="slidenum">
              <a:rPr lang="en-GB" altLang="en-US"/>
              <a:pPr/>
              <a:t>5</a:t>
            </a:fld>
            <a:endParaRPr lang="en-GB" altLang="en-US"/>
          </a:p>
        </p:txBody>
      </p:sp>
      <p:sp>
        <p:nvSpPr>
          <p:cNvPr id="1433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Introduce the pupils to this painting by </a:t>
            </a:r>
            <a:r>
              <a:rPr lang="en-GB" altLang="en-US" dirty="0" smtClean="0"/>
              <a:t>Matisse.</a:t>
            </a:r>
            <a:br>
              <a:rPr lang="en-GB" altLang="en-US" dirty="0" smtClean="0"/>
            </a:br>
            <a:r>
              <a:rPr lang="en-GB" altLang="en-US" dirty="0" smtClean="0"/>
              <a:t>Read </a:t>
            </a:r>
            <a:r>
              <a:rPr lang="en-GB" altLang="en-US" dirty="0" smtClean="0"/>
              <a:t>each sentence and ask pupils to volunteer to point out what you are describing.</a:t>
            </a:r>
            <a:br>
              <a:rPr lang="en-GB" altLang="en-US" dirty="0" smtClean="0"/>
            </a:br>
            <a:endParaRPr lang="en-US" altLang="en-US" dirty="0" smtClean="0"/>
          </a:p>
        </p:txBody>
      </p:sp>
      <p:sp>
        <p:nvSpPr>
          <p:cNvPr id="1434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FFD8136F-A959-448F-9147-5029B2B941FE}" type="slidenum">
              <a:rPr lang="en-US" altLang="en-US" sz="1200"/>
              <a:pPr algn="r"/>
              <a:t>5</a:t>
            </a:fld>
            <a:endParaRPr lang="en-US" altLang="en-US" sz="1200"/>
          </a:p>
        </p:txBody>
      </p:sp>
    </p:spTree>
    <p:extLst>
      <p:ext uri="{BB962C8B-B14F-4D97-AF65-F5344CB8AC3E}">
        <p14:creationId xmlns:p14="http://schemas.microsoft.com/office/powerpoint/2010/main" val="360933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This is a piece of Y7 </a:t>
            </a:r>
            <a:r>
              <a:rPr lang="en-GB" altLang="en-US" dirty="0" smtClean="0"/>
              <a:t>work </a:t>
            </a:r>
            <a:r>
              <a:rPr lang="en-GB" altLang="en-US" dirty="0" smtClean="0"/>
              <a:t>from last year with some sentences describing it.  Present these sentences, reading each one aloud to the class as it appears and ask for volunteers to point out each shape that is being described.</a:t>
            </a: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97210C5-429E-45B2-9888-BE29BF3FD419}" type="slidenum">
              <a:rPr lang="en-US" altLang="en-US"/>
              <a:pPr/>
              <a:t>6</a:t>
            </a:fld>
            <a:endParaRPr lang="en-US" altLang="en-US"/>
          </a:p>
        </p:txBody>
      </p:sp>
    </p:spTree>
    <p:extLst>
      <p:ext uri="{BB962C8B-B14F-4D97-AF65-F5344CB8AC3E}">
        <p14:creationId xmlns:p14="http://schemas.microsoft.com/office/powerpoint/2010/main" val="3228083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A slide to revise all of the vocabulary covered in this lesson.  Shapes could be described as follows:</a:t>
            </a:r>
            <a:br>
              <a:rPr lang="en-GB" altLang="en-US" dirty="0" smtClean="0"/>
            </a:br>
            <a:r>
              <a:rPr lang="en-GB" altLang="en-US" dirty="0" smtClean="0"/>
              <a:t/>
            </a:r>
            <a:br>
              <a:rPr lang="en-GB" altLang="en-US" dirty="0" smtClean="0"/>
            </a:br>
            <a:r>
              <a:rPr lang="en-GB" altLang="en-US" dirty="0" smtClean="0"/>
              <a:t>un </a:t>
            </a:r>
            <a:r>
              <a:rPr lang="en-GB" altLang="en-US" dirty="0" err="1" smtClean="0"/>
              <a:t>cercle</a:t>
            </a:r>
            <a:r>
              <a:rPr lang="en-GB" altLang="en-US" dirty="0" smtClean="0"/>
              <a:t> </a:t>
            </a:r>
            <a:r>
              <a:rPr lang="en-GB" altLang="en-US" dirty="0" smtClean="0"/>
              <a:t>rouge </a:t>
            </a:r>
            <a:r>
              <a:rPr lang="en-GB" altLang="en-US" dirty="0" smtClean="0"/>
              <a:t/>
            </a:r>
            <a:br>
              <a:rPr lang="en-GB" altLang="en-US" dirty="0" smtClean="0"/>
            </a:br>
            <a:r>
              <a:rPr lang="en-GB" altLang="en-US" dirty="0" smtClean="0"/>
              <a:t>un triangle </a:t>
            </a:r>
            <a:r>
              <a:rPr lang="en-GB" altLang="en-US" dirty="0" smtClean="0"/>
              <a:t>vert</a:t>
            </a:r>
            <a:r>
              <a:rPr lang="en-GB" altLang="en-US" dirty="0" smtClean="0"/>
              <a:t/>
            </a:r>
            <a:br>
              <a:rPr lang="en-GB" altLang="en-US" dirty="0" smtClean="0"/>
            </a:br>
            <a:r>
              <a:rPr lang="en-GB" altLang="en-US" dirty="0" err="1" smtClean="0"/>
              <a:t>une</a:t>
            </a:r>
            <a:r>
              <a:rPr lang="en-GB" altLang="en-US" dirty="0" smtClean="0"/>
              <a:t> </a:t>
            </a:r>
            <a:r>
              <a:rPr lang="en-GB" altLang="en-US" dirty="0" err="1" smtClean="0"/>
              <a:t>ligne</a:t>
            </a:r>
            <a:r>
              <a:rPr lang="en-GB" altLang="en-US" dirty="0" smtClean="0"/>
              <a:t> </a:t>
            </a:r>
            <a:r>
              <a:rPr lang="en-GB" altLang="en-US" dirty="0" err="1" smtClean="0"/>
              <a:t>courbée</a:t>
            </a:r>
            <a:r>
              <a:rPr lang="en-GB" altLang="en-US" dirty="0" smtClean="0"/>
              <a:t> </a:t>
            </a:r>
            <a:r>
              <a:rPr lang="en-GB" altLang="en-US" dirty="0" smtClean="0"/>
              <a:t/>
            </a:r>
            <a:br>
              <a:rPr lang="en-GB" altLang="en-US" dirty="0" smtClean="0"/>
            </a:br>
            <a:r>
              <a:rPr lang="en-GB" altLang="en-US" dirty="0" err="1" smtClean="0"/>
              <a:t>une</a:t>
            </a:r>
            <a:r>
              <a:rPr lang="en-GB" altLang="en-US" baseline="0" dirty="0" smtClean="0"/>
              <a:t> </a:t>
            </a:r>
            <a:r>
              <a:rPr lang="en-GB" altLang="en-US" baseline="0" dirty="0" err="1" smtClean="0"/>
              <a:t>étoile</a:t>
            </a:r>
            <a:r>
              <a:rPr lang="en-GB" altLang="en-US" baseline="0" dirty="0" smtClean="0"/>
              <a:t> rose</a:t>
            </a:r>
            <a:endParaRPr lang="en-GB" altLang="en-US" dirty="0" smtClean="0"/>
          </a:p>
          <a:p>
            <a:pPr>
              <a:spcBef>
                <a:spcPct val="0"/>
              </a:spcBef>
            </a:pPr>
            <a:r>
              <a:rPr lang="en-GB" altLang="en-US" dirty="0" smtClean="0"/>
              <a:t>un</a:t>
            </a:r>
            <a:r>
              <a:rPr lang="en-GB" altLang="en-US" baseline="0" dirty="0" smtClean="0"/>
              <a:t> </a:t>
            </a:r>
            <a:r>
              <a:rPr lang="en-GB" altLang="en-US" dirty="0" err="1" smtClean="0"/>
              <a:t>ovale</a:t>
            </a:r>
            <a:r>
              <a:rPr lang="en-GB" altLang="en-US" baseline="0" dirty="0" smtClean="0"/>
              <a:t> </a:t>
            </a:r>
            <a:r>
              <a:rPr lang="en-GB" altLang="en-US" dirty="0" smtClean="0"/>
              <a:t>blanc</a:t>
            </a:r>
            <a:r>
              <a:rPr lang="en-GB" altLang="en-US" dirty="0" smtClean="0"/>
              <a:t/>
            </a:r>
            <a:br>
              <a:rPr lang="en-GB" altLang="en-US" dirty="0" smtClean="0"/>
            </a:br>
            <a:r>
              <a:rPr lang="en-GB" altLang="en-US" dirty="0" smtClean="0"/>
              <a:t>un rectangle grand et orange </a:t>
            </a:r>
            <a:br>
              <a:rPr lang="en-GB" altLang="en-US" dirty="0" smtClean="0"/>
            </a:br>
            <a:r>
              <a:rPr lang="en-GB" altLang="en-US" dirty="0" smtClean="0"/>
              <a:t>un </a:t>
            </a:r>
            <a:r>
              <a:rPr lang="en-GB" altLang="en-US" dirty="0" smtClean="0"/>
              <a:t>petit </a:t>
            </a:r>
            <a:r>
              <a:rPr lang="en-GB" altLang="en-US" dirty="0" err="1" smtClean="0"/>
              <a:t>oeil</a:t>
            </a:r>
            <a:r>
              <a:rPr lang="en-GB" altLang="en-US" dirty="0" smtClean="0"/>
              <a:t> </a:t>
            </a:r>
            <a:r>
              <a:rPr lang="en-GB" altLang="en-US" dirty="0" smtClean="0"/>
              <a:t/>
            </a:r>
            <a:br>
              <a:rPr lang="en-GB" altLang="en-US" dirty="0" smtClean="0"/>
            </a:br>
            <a:r>
              <a:rPr lang="en-GB" altLang="en-US" dirty="0" smtClean="0"/>
              <a:t>un petit</a:t>
            </a:r>
            <a:r>
              <a:rPr lang="en-GB" altLang="en-US" baseline="0" dirty="0" smtClean="0"/>
              <a:t> point violet</a:t>
            </a:r>
          </a:p>
          <a:p>
            <a:pPr>
              <a:spcBef>
                <a:spcPct val="0"/>
              </a:spcBef>
            </a:pPr>
            <a:r>
              <a:rPr lang="en-GB" altLang="en-US" baseline="0" dirty="0" smtClean="0"/>
              <a:t>des </a:t>
            </a:r>
            <a:r>
              <a:rPr lang="en-GB" altLang="en-US" baseline="0" dirty="0" err="1" smtClean="0"/>
              <a:t>lignes</a:t>
            </a:r>
            <a:r>
              <a:rPr lang="en-GB" altLang="en-US" baseline="0" dirty="0" smtClean="0"/>
              <a:t> </a:t>
            </a:r>
            <a:r>
              <a:rPr lang="en-GB" altLang="en-US" baseline="0" dirty="0" err="1" smtClean="0"/>
              <a:t>violettes</a:t>
            </a:r>
            <a:r>
              <a:rPr lang="en-GB" altLang="en-US" dirty="0" smtClean="0"/>
              <a:t/>
            </a:r>
            <a:br>
              <a:rPr lang="en-GB" altLang="en-US" dirty="0" smtClean="0"/>
            </a:br>
            <a:r>
              <a:rPr lang="en-GB" altLang="en-US" dirty="0" smtClean="0"/>
              <a:t>un petit oval blanc</a:t>
            </a:r>
            <a:r>
              <a:rPr lang="en-GB" altLang="en-US" baseline="0" dirty="0" smtClean="0"/>
              <a:t> </a:t>
            </a:r>
            <a:r>
              <a:rPr lang="en-GB" altLang="en-US" baseline="0" dirty="0" smtClean="0"/>
              <a:t/>
            </a:r>
            <a:br>
              <a:rPr lang="en-GB" altLang="en-US" baseline="0" dirty="0" smtClean="0"/>
            </a:br>
            <a:r>
              <a:rPr lang="en-GB" altLang="en-US" dirty="0" smtClean="0"/>
              <a:t>un </a:t>
            </a:r>
            <a:r>
              <a:rPr lang="en-GB" altLang="en-US" dirty="0" err="1" smtClean="0"/>
              <a:t>carré</a:t>
            </a:r>
            <a:r>
              <a:rPr lang="en-GB" altLang="en-US" dirty="0" smtClean="0"/>
              <a:t> noir</a:t>
            </a:r>
            <a:br>
              <a:rPr lang="en-GB" altLang="en-US" dirty="0" smtClean="0"/>
            </a:br>
            <a:r>
              <a:rPr lang="en-GB" altLang="en-US" dirty="0" smtClean="0"/>
              <a:t>It is not necessary for pupils to put two adjectives together – it is more likely in oral work that each pupil will just say one short phrase with either the size or the colour adjective.</a:t>
            </a:r>
            <a:br>
              <a:rPr lang="en-GB" altLang="en-US" dirty="0" smtClean="0"/>
            </a:br>
            <a:endParaRPr lang="en-GB"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F50A2B9-46E0-46EE-93EE-A01BED13F41B}" type="slidenum">
              <a:rPr lang="en-GB" altLang="en-US"/>
              <a:pPr/>
              <a:t>7</a:t>
            </a:fld>
            <a:endParaRPr lang="en-GB" altLang="en-US"/>
          </a:p>
        </p:txBody>
      </p:sp>
    </p:spTree>
    <p:extLst>
      <p:ext uri="{BB962C8B-B14F-4D97-AF65-F5344CB8AC3E}">
        <p14:creationId xmlns:p14="http://schemas.microsoft.com/office/powerpoint/2010/main" val="883311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dirty="0" smtClean="0"/>
              <a:t>A slide to revise all of the vocabulary covered in this lesson.  Shapes could be described as follows:</a:t>
            </a:r>
            <a:br>
              <a:rPr lang="en-GB" altLang="en-US" dirty="0" smtClean="0"/>
            </a:br>
            <a:r>
              <a:rPr lang="en-GB" altLang="en-US" dirty="0" smtClean="0"/>
              <a:t/>
            </a:r>
            <a:br>
              <a:rPr lang="en-GB" altLang="en-US" dirty="0" smtClean="0"/>
            </a:br>
            <a:r>
              <a:rPr lang="en-GB" altLang="en-US" dirty="0" smtClean="0"/>
              <a:t>un </a:t>
            </a:r>
            <a:r>
              <a:rPr lang="en-GB" altLang="en-US" dirty="0" err="1" smtClean="0"/>
              <a:t>cercle</a:t>
            </a:r>
            <a:r>
              <a:rPr lang="en-GB" altLang="en-US" dirty="0" smtClean="0"/>
              <a:t> </a:t>
            </a:r>
            <a:r>
              <a:rPr lang="en-GB" altLang="en-US" dirty="0" smtClean="0"/>
              <a:t>rouge </a:t>
            </a:r>
            <a:r>
              <a:rPr lang="en-GB" altLang="en-US" dirty="0" smtClean="0"/>
              <a:t/>
            </a:r>
            <a:br>
              <a:rPr lang="en-GB" altLang="en-US" dirty="0" smtClean="0"/>
            </a:br>
            <a:r>
              <a:rPr lang="en-GB" altLang="en-US" dirty="0" smtClean="0"/>
              <a:t>un triangle </a:t>
            </a:r>
            <a:r>
              <a:rPr lang="en-GB" altLang="en-US" dirty="0" smtClean="0"/>
              <a:t>vert</a:t>
            </a:r>
            <a:r>
              <a:rPr lang="en-GB" altLang="en-US" dirty="0" smtClean="0"/>
              <a:t/>
            </a:r>
            <a:br>
              <a:rPr lang="en-GB" altLang="en-US" dirty="0" smtClean="0"/>
            </a:br>
            <a:r>
              <a:rPr lang="en-GB" altLang="en-US" dirty="0" err="1" smtClean="0"/>
              <a:t>une</a:t>
            </a:r>
            <a:r>
              <a:rPr lang="en-GB" altLang="en-US" dirty="0" smtClean="0"/>
              <a:t> </a:t>
            </a:r>
            <a:r>
              <a:rPr lang="en-GB" altLang="en-US" dirty="0" err="1" smtClean="0"/>
              <a:t>ligne</a:t>
            </a:r>
            <a:r>
              <a:rPr lang="en-GB" altLang="en-US" dirty="0" smtClean="0"/>
              <a:t> </a:t>
            </a:r>
            <a:r>
              <a:rPr lang="en-GB" altLang="en-US" dirty="0" err="1" smtClean="0"/>
              <a:t>courbée</a:t>
            </a:r>
            <a:r>
              <a:rPr lang="en-GB" altLang="en-US" dirty="0" smtClean="0"/>
              <a:t> </a:t>
            </a:r>
            <a:r>
              <a:rPr lang="en-GB" altLang="en-US" dirty="0" smtClean="0"/>
              <a:t/>
            </a:r>
            <a:br>
              <a:rPr lang="en-GB" altLang="en-US" dirty="0" smtClean="0"/>
            </a:br>
            <a:r>
              <a:rPr lang="en-GB" altLang="en-US" dirty="0" err="1" smtClean="0"/>
              <a:t>une</a:t>
            </a:r>
            <a:r>
              <a:rPr lang="en-GB" altLang="en-US" baseline="0" dirty="0" smtClean="0"/>
              <a:t> </a:t>
            </a:r>
            <a:r>
              <a:rPr lang="en-GB" altLang="en-US" baseline="0" dirty="0" err="1" smtClean="0"/>
              <a:t>étoile</a:t>
            </a:r>
            <a:r>
              <a:rPr lang="en-GB" altLang="en-US" baseline="0" dirty="0" smtClean="0"/>
              <a:t> rose</a:t>
            </a:r>
            <a:endParaRPr lang="en-GB" altLang="en-US" dirty="0" smtClean="0"/>
          </a:p>
          <a:p>
            <a:pPr>
              <a:spcBef>
                <a:spcPct val="0"/>
              </a:spcBef>
            </a:pPr>
            <a:r>
              <a:rPr lang="en-GB" altLang="en-US" dirty="0" smtClean="0"/>
              <a:t>un</a:t>
            </a:r>
            <a:r>
              <a:rPr lang="en-GB" altLang="en-US" baseline="0" dirty="0" smtClean="0"/>
              <a:t> </a:t>
            </a:r>
            <a:r>
              <a:rPr lang="en-GB" altLang="en-US" dirty="0" err="1" smtClean="0"/>
              <a:t>ovale</a:t>
            </a:r>
            <a:r>
              <a:rPr lang="en-GB" altLang="en-US" baseline="0" dirty="0" smtClean="0"/>
              <a:t> </a:t>
            </a:r>
            <a:r>
              <a:rPr lang="en-GB" altLang="en-US" dirty="0" smtClean="0"/>
              <a:t>blanc</a:t>
            </a:r>
            <a:r>
              <a:rPr lang="en-GB" altLang="en-US" dirty="0" smtClean="0"/>
              <a:t/>
            </a:r>
            <a:br>
              <a:rPr lang="en-GB" altLang="en-US" dirty="0" smtClean="0"/>
            </a:br>
            <a:r>
              <a:rPr lang="en-GB" altLang="en-US" dirty="0" smtClean="0"/>
              <a:t>un rectangle grand et orange </a:t>
            </a:r>
            <a:br>
              <a:rPr lang="en-GB" altLang="en-US" dirty="0" smtClean="0"/>
            </a:br>
            <a:r>
              <a:rPr lang="en-GB" altLang="en-US" dirty="0" smtClean="0"/>
              <a:t>un </a:t>
            </a:r>
            <a:r>
              <a:rPr lang="en-GB" altLang="en-US" dirty="0" smtClean="0"/>
              <a:t>petit </a:t>
            </a:r>
            <a:r>
              <a:rPr lang="en-GB" altLang="en-US" dirty="0" err="1" smtClean="0"/>
              <a:t>oeil</a:t>
            </a:r>
            <a:r>
              <a:rPr lang="en-GB" altLang="en-US" dirty="0" smtClean="0"/>
              <a:t> </a:t>
            </a:r>
            <a:r>
              <a:rPr lang="en-GB" altLang="en-US" dirty="0" smtClean="0"/>
              <a:t/>
            </a:r>
            <a:br>
              <a:rPr lang="en-GB" altLang="en-US" dirty="0" smtClean="0"/>
            </a:br>
            <a:r>
              <a:rPr lang="en-GB" altLang="en-US" dirty="0" smtClean="0"/>
              <a:t>un petit</a:t>
            </a:r>
            <a:r>
              <a:rPr lang="en-GB" altLang="en-US" baseline="0" dirty="0" smtClean="0"/>
              <a:t> point violet</a:t>
            </a:r>
          </a:p>
          <a:p>
            <a:pPr>
              <a:spcBef>
                <a:spcPct val="0"/>
              </a:spcBef>
            </a:pPr>
            <a:r>
              <a:rPr lang="en-GB" altLang="en-US" baseline="0" dirty="0" smtClean="0"/>
              <a:t>des </a:t>
            </a:r>
            <a:r>
              <a:rPr lang="en-GB" altLang="en-US" baseline="0" dirty="0" err="1" smtClean="0"/>
              <a:t>lignes</a:t>
            </a:r>
            <a:r>
              <a:rPr lang="en-GB" altLang="en-US" baseline="0" dirty="0" smtClean="0"/>
              <a:t> </a:t>
            </a:r>
            <a:r>
              <a:rPr lang="en-GB" altLang="en-US" baseline="0" dirty="0" err="1" smtClean="0"/>
              <a:t>violettes</a:t>
            </a:r>
            <a:r>
              <a:rPr lang="en-GB" altLang="en-US" dirty="0" smtClean="0"/>
              <a:t/>
            </a:r>
            <a:br>
              <a:rPr lang="en-GB" altLang="en-US" dirty="0" smtClean="0"/>
            </a:br>
            <a:r>
              <a:rPr lang="en-GB" altLang="en-US" dirty="0" smtClean="0"/>
              <a:t>un petit oval blanc</a:t>
            </a:r>
            <a:r>
              <a:rPr lang="en-GB" altLang="en-US" baseline="0" dirty="0" smtClean="0"/>
              <a:t> </a:t>
            </a:r>
            <a:r>
              <a:rPr lang="en-GB" altLang="en-US" baseline="0" dirty="0" smtClean="0"/>
              <a:t/>
            </a:r>
            <a:br>
              <a:rPr lang="en-GB" altLang="en-US" baseline="0" dirty="0" smtClean="0"/>
            </a:br>
            <a:r>
              <a:rPr lang="en-GB" altLang="en-US" dirty="0" smtClean="0"/>
              <a:t>un </a:t>
            </a:r>
            <a:r>
              <a:rPr lang="en-GB" altLang="en-US" dirty="0" err="1" smtClean="0"/>
              <a:t>carré</a:t>
            </a:r>
            <a:r>
              <a:rPr lang="en-GB" altLang="en-US" dirty="0" smtClean="0"/>
              <a:t> noir</a:t>
            </a:r>
            <a:br>
              <a:rPr lang="en-GB" altLang="en-US" dirty="0" smtClean="0"/>
            </a:br>
            <a:r>
              <a:rPr lang="en-GB" altLang="en-US" dirty="0" smtClean="0"/>
              <a:t>It is not necessary for pupils to put two adjectives together – it is more likely in oral work that each pupil will just say one short phrase with either the size or the colour adjective.</a:t>
            </a:r>
            <a:br>
              <a:rPr lang="en-GB" altLang="en-US" dirty="0" smtClean="0"/>
            </a:br>
            <a:endParaRPr lang="en-GB"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F50A2B9-46E0-46EE-93EE-A01BED13F41B}" type="slidenum">
              <a:rPr lang="en-GB" altLang="en-US"/>
              <a:pPr/>
              <a:t>8</a:t>
            </a:fld>
            <a:endParaRPr lang="en-GB" altLang="en-US"/>
          </a:p>
        </p:txBody>
      </p:sp>
    </p:spTree>
    <p:extLst>
      <p:ext uri="{BB962C8B-B14F-4D97-AF65-F5344CB8AC3E}">
        <p14:creationId xmlns:p14="http://schemas.microsoft.com/office/powerpoint/2010/main" val="2780342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18E7685-2EE8-478F-BF10-63B2B39D7D4A}" type="datetimeFigureOut">
              <a:rPr lang="en-GB"/>
              <a:pPr>
                <a:defRPr/>
              </a:pPr>
              <a:t>09/12/2018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37EC97A0-E2AB-4C2B-871E-35A5690E0FE5}" type="slidenum">
              <a:rPr lang="en-GB" altLang="en-US"/>
              <a:pPr/>
              <a:t>‹#›</a:t>
            </a:fld>
            <a:endParaRPr lang="en-GB" altLang="en-US"/>
          </a:p>
        </p:txBody>
      </p:sp>
    </p:spTree>
    <p:extLst>
      <p:ext uri="{BB962C8B-B14F-4D97-AF65-F5344CB8AC3E}">
        <p14:creationId xmlns:p14="http://schemas.microsoft.com/office/powerpoint/2010/main" val="2599377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8340469-2136-433F-B3CC-ABC1F172DB09}" type="datetimeFigureOut">
              <a:rPr lang="en-GB"/>
              <a:pPr>
                <a:defRPr/>
              </a:pPr>
              <a:t>09/12/2018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5331FA9-01BF-4869-BBC7-862449BCF511}" type="slidenum">
              <a:rPr lang="en-GB" altLang="en-US"/>
              <a:pPr/>
              <a:t>‹#›</a:t>
            </a:fld>
            <a:endParaRPr lang="en-GB" altLang="en-US"/>
          </a:p>
        </p:txBody>
      </p:sp>
    </p:spTree>
    <p:extLst>
      <p:ext uri="{BB962C8B-B14F-4D97-AF65-F5344CB8AC3E}">
        <p14:creationId xmlns:p14="http://schemas.microsoft.com/office/powerpoint/2010/main" val="3678791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D4E2205-4D27-4CCF-B5A7-AC3230E72449}" type="datetimeFigureOut">
              <a:rPr lang="en-GB"/>
              <a:pPr>
                <a:defRPr/>
              </a:pPr>
              <a:t>09/12/2018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B3FD3C5E-E27C-4A52-B4BD-04843D97B6F1}" type="slidenum">
              <a:rPr lang="en-GB" altLang="en-US"/>
              <a:pPr/>
              <a:t>‹#›</a:t>
            </a:fld>
            <a:endParaRPr lang="en-GB" altLang="en-US"/>
          </a:p>
        </p:txBody>
      </p:sp>
    </p:spTree>
    <p:extLst>
      <p:ext uri="{BB962C8B-B14F-4D97-AF65-F5344CB8AC3E}">
        <p14:creationId xmlns:p14="http://schemas.microsoft.com/office/powerpoint/2010/main" val="383716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A518A1C-4C77-4DD3-A697-E22B3CAEC109}" type="datetimeFigureOut">
              <a:rPr lang="en-GB"/>
              <a:pPr>
                <a:defRPr/>
              </a:pPr>
              <a:t>09/12/2018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899EACBC-B4CA-4273-B9C7-2378D770EB14}" type="slidenum">
              <a:rPr lang="en-GB" altLang="en-US"/>
              <a:pPr/>
              <a:t>‹#›</a:t>
            </a:fld>
            <a:endParaRPr lang="en-GB" altLang="en-US"/>
          </a:p>
        </p:txBody>
      </p:sp>
    </p:spTree>
    <p:extLst>
      <p:ext uri="{BB962C8B-B14F-4D97-AF65-F5344CB8AC3E}">
        <p14:creationId xmlns:p14="http://schemas.microsoft.com/office/powerpoint/2010/main" val="127753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2E7F619-A6A3-481E-A188-9A36CA67A971}" type="datetimeFigureOut">
              <a:rPr lang="en-GB"/>
              <a:pPr>
                <a:defRPr/>
              </a:pPr>
              <a:t>09/12/2018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C5F8E87C-8D5D-43E5-AFCA-9EA09652EB1A}" type="slidenum">
              <a:rPr lang="en-GB" altLang="en-US"/>
              <a:pPr/>
              <a:t>‹#›</a:t>
            </a:fld>
            <a:endParaRPr lang="en-GB" altLang="en-US"/>
          </a:p>
        </p:txBody>
      </p:sp>
    </p:spTree>
    <p:extLst>
      <p:ext uri="{BB962C8B-B14F-4D97-AF65-F5344CB8AC3E}">
        <p14:creationId xmlns:p14="http://schemas.microsoft.com/office/powerpoint/2010/main" val="3493839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96F66F0-6F1E-4D54-B7FA-868853CF0C28}" type="datetimeFigureOut">
              <a:rPr lang="en-GB"/>
              <a:pPr>
                <a:defRPr/>
              </a:pPr>
              <a:t>09/12/2018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56A00B4B-4E7E-4613-84E1-FE7F9C163B0D}" type="slidenum">
              <a:rPr lang="en-GB" altLang="en-US"/>
              <a:pPr/>
              <a:t>‹#›</a:t>
            </a:fld>
            <a:endParaRPr lang="en-GB" altLang="en-US"/>
          </a:p>
        </p:txBody>
      </p:sp>
    </p:spTree>
    <p:extLst>
      <p:ext uri="{BB962C8B-B14F-4D97-AF65-F5344CB8AC3E}">
        <p14:creationId xmlns:p14="http://schemas.microsoft.com/office/powerpoint/2010/main" val="3316182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2626294B-2539-41B0-8E1D-2F66DDF16C75}" type="datetimeFigureOut">
              <a:rPr lang="en-GB"/>
              <a:pPr>
                <a:defRPr/>
              </a:pPr>
              <a:t>09/12/2018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189B74D2-1E3D-4465-99D7-3C68D7C065FA}" type="slidenum">
              <a:rPr lang="en-GB" altLang="en-US"/>
              <a:pPr/>
              <a:t>‹#›</a:t>
            </a:fld>
            <a:endParaRPr lang="en-GB" altLang="en-US"/>
          </a:p>
        </p:txBody>
      </p:sp>
    </p:spTree>
    <p:extLst>
      <p:ext uri="{BB962C8B-B14F-4D97-AF65-F5344CB8AC3E}">
        <p14:creationId xmlns:p14="http://schemas.microsoft.com/office/powerpoint/2010/main" val="720172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F06BABF-849D-4238-9995-A396122D783A}" type="datetimeFigureOut">
              <a:rPr lang="en-GB"/>
              <a:pPr>
                <a:defRPr/>
              </a:pPr>
              <a:t>09/12/2018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74518637-B205-40DC-B542-8DFBA775A4A8}" type="slidenum">
              <a:rPr lang="en-GB" altLang="en-US"/>
              <a:pPr/>
              <a:t>‹#›</a:t>
            </a:fld>
            <a:endParaRPr lang="en-GB" altLang="en-US"/>
          </a:p>
        </p:txBody>
      </p:sp>
    </p:spTree>
    <p:extLst>
      <p:ext uri="{BB962C8B-B14F-4D97-AF65-F5344CB8AC3E}">
        <p14:creationId xmlns:p14="http://schemas.microsoft.com/office/powerpoint/2010/main" val="1011009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3096E2-ACD6-43AA-8BB3-D2A6B3190D8C}" type="datetimeFigureOut">
              <a:rPr lang="en-GB"/>
              <a:pPr>
                <a:defRPr/>
              </a:pPr>
              <a:t>09/12/2018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B49C2964-DF42-458F-B448-030AEBE3B0A7}" type="slidenum">
              <a:rPr lang="en-GB" altLang="en-US"/>
              <a:pPr/>
              <a:t>‹#›</a:t>
            </a:fld>
            <a:endParaRPr lang="en-GB" altLang="en-US"/>
          </a:p>
        </p:txBody>
      </p:sp>
    </p:spTree>
    <p:extLst>
      <p:ext uri="{BB962C8B-B14F-4D97-AF65-F5344CB8AC3E}">
        <p14:creationId xmlns:p14="http://schemas.microsoft.com/office/powerpoint/2010/main" val="282154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38BF7A-F55A-4DB3-A0C5-5C7E19A07294}" type="datetimeFigureOut">
              <a:rPr lang="en-GB"/>
              <a:pPr>
                <a:defRPr/>
              </a:pPr>
              <a:t>09/12/2018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EE830787-87D5-4F01-8DE1-A112D32185A8}" type="slidenum">
              <a:rPr lang="en-GB" altLang="en-US"/>
              <a:pPr/>
              <a:t>‹#›</a:t>
            </a:fld>
            <a:endParaRPr lang="en-GB" altLang="en-US"/>
          </a:p>
        </p:txBody>
      </p:sp>
    </p:spTree>
    <p:extLst>
      <p:ext uri="{BB962C8B-B14F-4D97-AF65-F5344CB8AC3E}">
        <p14:creationId xmlns:p14="http://schemas.microsoft.com/office/powerpoint/2010/main" val="85036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6E6A7A-E0C3-4362-9595-D79ABFBAF760}" type="datetimeFigureOut">
              <a:rPr lang="en-GB"/>
              <a:pPr>
                <a:defRPr/>
              </a:pPr>
              <a:t>09/12/2018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A517F290-6084-4851-8C8B-E40AEF0A6FB2}" type="slidenum">
              <a:rPr lang="en-GB" altLang="en-US"/>
              <a:pPr/>
              <a:t>‹#›</a:t>
            </a:fld>
            <a:endParaRPr lang="en-GB" altLang="en-US"/>
          </a:p>
        </p:txBody>
      </p:sp>
    </p:spTree>
    <p:extLst>
      <p:ext uri="{BB962C8B-B14F-4D97-AF65-F5344CB8AC3E}">
        <p14:creationId xmlns:p14="http://schemas.microsoft.com/office/powerpoint/2010/main" val="254687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1D61E2B-FDE4-45AD-A60A-EEE0565B2C36}" type="datetimeFigureOut">
              <a:rPr lang="en-GB"/>
              <a:pPr>
                <a:defRPr/>
              </a:pPr>
              <a:t>09/12/2018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57F08D5-2AA8-44B1-ACE0-CDAC4E2BF3BB}"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audio" Target="../media/audio4.wav"/><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6.wav"/></Relationships>
</file>

<file path=ppt/slides/_rels/slide4.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audio" Target="../media/audio10.wav"/></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audio" Target="../media/audio11.wav"/><Relationship Id="rId7" Type="http://schemas.openxmlformats.org/officeDocument/2006/relationships/audio" Target="../media/audio15.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14.wav"/><Relationship Id="rId5" Type="http://schemas.openxmlformats.org/officeDocument/2006/relationships/audio" Target="../media/audio13.wav"/><Relationship Id="rId4" Type="http://schemas.openxmlformats.org/officeDocument/2006/relationships/audio" Target="../media/audio12.wav"/></Relationships>
</file>

<file path=ppt/slides/_rels/slide6.xml.rels><?xml version="1.0" encoding="UTF-8" standalone="yes"?>
<Relationships xmlns="http://schemas.openxmlformats.org/package/2006/relationships"><Relationship Id="rId8" Type="http://schemas.openxmlformats.org/officeDocument/2006/relationships/audio" Target="../media/audio21.wav"/><Relationship Id="rId3" Type="http://schemas.openxmlformats.org/officeDocument/2006/relationships/audio" Target="../media/audio16.wav"/><Relationship Id="rId7" Type="http://schemas.openxmlformats.org/officeDocument/2006/relationships/audio" Target="../media/audio20.wav"/><Relationship Id="rId12"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audio" Target="../media/audio19.wav"/><Relationship Id="rId11" Type="http://schemas.openxmlformats.org/officeDocument/2006/relationships/audio" Target="../media/audio24.wav"/><Relationship Id="rId5" Type="http://schemas.openxmlformats.org/officeDocument/2006/relationships/audio" Target="../media/audio18.wav"/><Relationship Id="rId10" Type="http://schemas.openxmlformats.org/officeDocument/2006/relationships/audio" Target="../media/audio23.wav"/><Relationship Id="rId4" Type="http://schemas.openxmlformats.org/officeDocument/2006/relationships/audio" Target="../media/audio17.wav"/><Relationship Id="rId9" Type="http://schemas.openxmlformats.org/officeDocument/2006/relationships/audio" Target="../media/audio22.wav"/></Relationships>
</file>

<file path=ppt/slides/_rels/slide7.xml.rels><?xml version="1.0" encoding="UTF-8" standalone="yes"?>
<Relationships xmlns="http://schemas.openxmlformats.org/package/2006/relationships"><Relationship Id="rId8" Type="http://schemas.openxmlformats.org/officeDocument/2006/relationships/audio" Target="../media/audio27.wav"/><Relationship Id="rId13" Type="http://schemas.openxmlformats.org/officeDocument/2006/relationships/image" Target="../media/image6.png"/><Relationship Id="rId3" Type="http://schemas.openxmlformats.org/officeDocument/2006/relationships/audio" Target="../media/audio17.wav"/><Relationship Id="rId7" Type="http://schemas.openxmlformats.org/officeDocument/2006/relationships/audio" Target="../media/audio26.wav"/><Relationship Id="rId12" Type="http://schemas.openxmlformats.org/officeDocument/2006/relationships/audio" Target="../media/audio31.wav"/><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audio" Target="../media/audio25.wav"/><Relationship Id="rId11" Type="http://schemas.openxmlformats.org/officeDocument/2006/relationships/audio" Target="../media/audio30.wav"/><Relationship Id="rId5" Type="http://schemas.openxmlformats.org/officeDocument/2006/relationships/audio" Target="../media/audio19.wav"/><Relationship Id="rId10" Type="http://schemas.openxmlformats.org/officeDocument/2006/relationships/audio" Target="../media/audio29.wav"/><Relationship Id="rId4" Type="http://schemas.openxmlformats.org/officeDocument/2006/relationships/audio" Target="../media/audio11.wav"/><Relationship Id="rId9" Type="http://schemas.openxmlformats.org/officeDocument/2006/relationships/audio" Target="../media/audio28.wav"/></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28813" y="2500313"/>
            <a:ext cx="142875" cy="214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1"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388" y="962025"/>
            <a:ext cx="5113337"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41642" y="426706"/>
            <a:ext cx="8249246" cy="1015663"/>
          </a:xfrm>
          <a:prstGeom prst="rect">
            <a:avLst/>
          </a:prstGeom>
        </p:spPr>
        <p:txBody>
          <a:bodyPr wrap="none">
            <a:spAutoFit/>
          </a:bodyPr>
          <a:lstStyle/>
          <a:p>
            <a:pPr fontAlgn="auto">
              <a:spcAft>
                <a:spcPts val="0"/>
              </a:spcAft>
              <a:defRPr/>
            </a:pPr>
            <a:r>
              <a:rPr lang="en-US" sz="6000" b="1" dirty="0">
                <a:latin typeface="Tw Cen MT" panose="020B0602020104020603" pitchFamily="34" charset="0"/>
                <a:cs typeface="Times New Roman" pitchFamily="18" charset="0"/>
              </a:rPr>
              <a:t>les </a:t>
            </a:r>
            <a:r>
              <a:rPr lang="en-US" sz="6000" b="1" dirty="0" err="1">
                <a:latin typeface="Tw Cen MT" panose="020B0602020104020603" pitchFamily="34" charset="0"/>
                <a:cs typeface="Times New Roman" pitchFamily="18" charset="0"/>
              </a:rPr>
              <a:t>f</a:t>
            </a:r>
            <a:r>
              <a:rPr lang="en-US" sz="6000" b="1" dirty="0" err="1">
                <a:latin typeface="Tw Cen MT" panose="020B0602020104020603" pitchFamily="34" charset="0"/>
              </a:rPr>
              <a:t>ormes</a:t>
            </a:r>
            <a:r>
              <a:rPr lang="en-US" sz="6000" b="1" dirty="0">
                <a:latin typeface="Tw Cen MT" panose="020B0602020104020603" pitchFamily="34" charset="0"/>
              </a:rPr>
              <a:t> et les </a:t>
            </a:r>
            <a:r>
              <a:rPr lang="en-US" sz="6000" b="1" dirty="0" err="1">
                <a:latin typeface="Tw Cen MT" panose="020B0602020104020603" pitchFamily="34" charset="0"/>
              </a:rPr>
              <a:t>couleurs</a:t>
            </a:r>
            <a:endParaRPr lang="en-US" sz="4400" b="1" dirty="0">
              <a:latin typeface="Tw Cen MT" panose="020B0602020104020603" pitchFamily="34" charset="0"/>
            </a:endParaRPr>
          </a:p>
        </p:txBody>
      </p:sp>
      <p:pic>
        <p:nvPicPr>
          <p:cNvPr id="4" name="13.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4018" y="426706"/>
            <a:ext cx="609600" cy="609600"/>
          </a:xfrm>
          <a:prstGeom prst="rect">
            <a:avLst/>
          </a:prstGeom>
        </p:spPr>
      </p:pic>
    </p:spTree>
  </p:cSld>
  <p:clrMapOvr>
    <a:masterClrMapping/>
  </p:clrMapOvr>
  <p:timing>
    <p:tnLst>
      <p:par>
        <p:cTn id="1" dur="indefinite" restart="never" nodeType="tmRoot">
          <p:childTnLst>
            <p:audio>
              <p:cMediaNode vol="80000" showWhenStopped="0">
                <p:cTn id="2" fill="hold" display="0">
                  <p:stCondLst>
                    <p:cond delay="indefinite"/>
                  </p:stCondLst>
                  <p:endCondLst>
                    <p:cond evt="onStopAudio" delay="0">
                      <p:tgtEl>
                        <p:sldTgt/>
                      </p:tgtEl>
                    </p:cond>
                  </p:endCondLst>
                </p:cTn>
                <p:tgtEl>
                  <p:spTgt spid="4"/>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880" fill="hold"/>
                                        <p:tgtEl>
                                          <p:spTgt spid="4"/>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003300"/>
            <a:ext cx="5949950" cy="412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hlinkClick r:id="" action="ppaction://noaction">
              <a:snd r:embed="rId4" name="14_trois_triangles.wav"/>
            </a:hlinkClick>
          </p:cNvPr>
          <p:cNvCxnSpPr/>
          <p:nvPr/>
        </p:nvCxnSpPr>
        <p:spPr>
          <a:xfrm flipH="1">
            <a:off x="5420832" y="421906"/>
            <a:ext cx="2277140" cy="634557"/>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6352363" y="556880"/>
            <a:ext cx="854149" cy="1080977"/>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501862" y="421906"/>
            <a:ext cx="150627" cy="1366948"/>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hlinkClick r:id="" action="ppaction://noaction">
              <a:snd r:embed="rId5" name="un_rectangle.wav"/>
            </a:hlinkClick>
          </p:cNvPr>
          <p:cNvCxnSpPr/>
          <p:nvPr/>
        </p:nvCxnSpPr>
        <p:spPr>
          <a:xfrm flipH="1" flipV="1">
            <a:off x="3264196" y="4508205"/>
            <a:ext cx="1562985" cy="1202402"/>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hlinkClick r:id="" action="ppaction://noaction">
              <a:snd r:embed="rId6" name="un_oeil.wav"/>
            </a:hlinkClick>
          </p:cNvPr>
          <p:cNvCxnSpPr/>
          <p:nvPr/>
        </p:nvCxnSpPr>
        <p:spPr>
          <a:xfrm flipH="1">
            <a:off x="3335744" y="1056463"/>
            <a:ext cx="150627" cy="1366948"/>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hlinkClick r:id="" action="ppaction://noaction">
              <a:snd r:embed="rId7" name="une_ligne.wav"/>
            </a:hlinkClick>
          </p:cNvPr>
          <p:cNvCxnSpPr/>
          <p:nvPr/>
        </p:nvCxnSpPr>
        <p:spPr>
          <a:xfrm>
            <a:off x="872092" y="3455729"/>
            <a:ext cx="871648" cy="924885"/>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hlinkClick r:id="" action="ppaction://noaction">
              <a:snd r:embed="rId7" name="une_ligne.wav"/>
            </a:hlinkClick>
          </p:cNvPr>
          <p:cNvCxnSpPr/>
          <p:nvPr/>
        </p:nvCxnSpPr>
        <p:spPr>
          <a:xfrm flipV="1">
            <a:off x="1201479" y="4957468"/>
            <a:ext cx="1956391" cy="1113723"/>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014413" y="490538"/>
            <a:ext cx="55562" cy="529748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368300" y="6021388"/>
            <a:ext cx="16049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600" b="1" dirty="0">
                <a:latin typeface="Arial" panose="020B0604020202020204" pitchFamily="34" charset="0"/>
              </a:rPr>
              <a:t>droit</a:t>
            </a:r>
          </a:p>
        </p:txBody>
      </p:sp>
      <p:cxnSp>
        <p:nvCxnSpPr>
          <p:cNvPr id="8" name="Curved Connector 7"/>
          <p:cNvCxnSpPr/>
          <p:nvPr/>
        </p:nvCxnSpPr>
        <p:spPr>
          <a:xfrm rot="16200000" flipH="1">
            <a:off x="-441325" y="2470151"/>
            <a:ext cx="5297487" cy="133826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1892300" y="6021388"/>
            <a:ext cx="1820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600" b="1" dirty="0" err="1">
                <a:latin typeface="Arial" panose="020B0604020202020204" pitchFamily="34" charset="0"/>
              </a:rPr>
              <a:t>courbé</a:t>
            </a:r>
            <a:endParaRPr lang="en-GB" altLang="en-US" sz="3600" b="1" dirty="0">
              <a:latin typeface="Arial" panose="020B0604020202020204" pitchFamily="34" charset="0"/>
            </a:endParaRPr>
          </a:p>
        </p:txBody>
      </p:sp>
      <p:cxnSp>
        <p:nvCxnSpPr>
          <p:cNvPr id="18" name="Straight Connector 17"/>
          <p:cNvCxnSpPr/>
          <p:nvPr/>
        </p:nvCxnSpPr>
        <p:spPr>
          <a:xfrm>
            <a:off x="6805612" y="388938"/>
            <a:ext cx="55563" cy="5297487"/>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6140450" y="5912909"/>
            <a:ext cx="1606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600" b="1" dirty="0">
                <a:latin typeface="Arial" panose="020B0604020202020204" pitchFamily="34" charset="0"/>
              </a:rPr>
              <a:t>fine</a:t>
            </a:r>
          </a:p>
        </p:txBody>
      </p:sp>
      <p:cxnSp>
        <p:nvCxnSpPr>
          <p:cNvPr id="21" name="Straight Connector 20"/>
          <p:cNvCxnSpPr/>
          <p:nvPr/>
        </p:nvCxnSpPr>
        <p:spPr>
          <a:xfrm>
            <a:off x="8612187" y="388937"/>
            <a:ext cx="55563" cy="52974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7414331" y="5908499"/>
            <a:ext cx="2071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600" b="1" dirty="0" err="1">
                <a:latin typeface="Arial" panose="020B0604020202020204" pitchFamily="34" charset="0"/>
              </a:rPr>
              <a:t>épais</a:t>
            </a:r>
            <a:endParaRPr lang="en-GB" altLang="en-US" sz="36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14_droit.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14_droit.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14_courbe.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subTnLst>
                                    <p:audio>
                                      <p:cMediaNode>
                                        <p:cTn display="0" masterRel="sameClick">
                                          <p:stCondLst>
                                            <p:cond evt="begin" delay="0">
                                              <p:tn val="20"/>
                                            </p:cond>
                                          </p:stCondLst>
                                          <p:endCondLst>
                                            <p:cond evt="onStopAudio" delay="0">
                                              <p:tgtEl>
                                                <p:sldTgt/>
                                              </p:tgtEl>
                                            </p:cond>
                                          </p:endCondLst>
                                        </p:cTn>
                                        <p:tgtEl>
                                          <p:sndTgt r:embed="rId4" name="14_courb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subTnLst>
                                    <p:audio>
                                      <p:cMediaNode>
                                        <p:cTn display="0" masterRel="sameClick">
                                          <p:stCondLst>
                                            <p:cond evt="begin" delay="0">
                                              <p:tn val="25"/>
                                            </p:cond>
                                          </p:stCondLst>
                                          <p:endCondLst>
                                            <p:cond evt="onStopAudio" delay="0">
                                              <p:tgtEl>
                                                <p:sldTgt/>
                                              </p:tgtEl>
                                            </p:cond>
                                          </p:endCondLst>
                                        </p:cTn>
                                        <p:tgtEl>
                                          <p:sndTgt r:embed="rId5" name="14_fin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subTnLst>
                                    <p:audio>
                                      <p:cMediaNode>
                                        <p:cTn display="0" masterRel="sameClick">
                                          <p:stCondLst>
                                            <p:cond evt="begin" delay="0">
                                              <p:tn val="30"/>
                                            </p:cond>
                                          </p:stCondLst>
                                          <p:endCondLst>
                                            <p:cond evt="onStopAudio" delay="0">
                                              <p:tgtEl>
                                                <p:sldTgt/>
                                              </p:tgtEl>
                                            </p:cond>
                                          </p:endCondLst>
                                        </p:cTn>
                                        <p:tgtEl>
                                          <p:sndTgt r:embed="rId5" name="14_fin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subTnLst>
                                    <p:audio>
                                      <p:cMediaNode>
                                        <p:cTn display="0" masterRel="sameClick">
                                          <p:stCondLst>
                                            <p:cond evt="begin" delay="0">
                                              <p:tn val="35"/>
                                            </p:cond>
                                          </p:stCondLst>
                                          <p:endCondLst>
                                            <p:cond evt="onStopAudio" delay="0">
                                              <p:tgtEl>
                                                <p:sldTgt/>
                                              </p:tgtEl>
                                            </p:cond>
                                          </p:endCondLst>
                                        </p:cTn>
                                        <p:tgtEl>
                                          <p:sndTgt r:embed="rId6" name="14_epais.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subTnLst>
                                    <p:audio>
                                      <p:cMediaNode>
                                        <p:cTn display="0" masterRel="sameClick">
                                          <p:stCondLst>
                                            <p:cond evt="begin" delay="0">
                                              <p:tn val="40"/>
                                            </p:cond>
                                          </p:stCondLst>
                                          <p:endCondLst>
                                            <p:cond evt="onStopAudio" delay="0">
                                              <p:tgtEl>
                                                <p:sldTgt/>
                                              </p:tgtEl>
                                            </p:cond>
                                          </p:endCondLst>
                                        </p:cTn>
                                        <p:tgtEl>
                                          <p:sndTgt r:embed="rId6" name="14_epai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24"/>
          <p:cNvSpPr>
            <a:spLocks noChangeArrowheads="1"/>
          </p:cNvSpPr>
          <p:nvPr/>
        </p:nvSpPr>
        <p:spPr bwMode="auto">
          <a:xfrm>
            <a:off x="185738" y="111125"/>
            <a:ext cx="5602287" cy="6546850"/>
          </a:xfrm>
          <a:prstGeom prst="triangle">
            <a:avLst>
              <a:gd name="adj" fmla="val 5000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5" name="TextBox 4"/>
          <p:cNvSpPr txBox="1">
            <a:spLocks noChangeArrowheads="1"/>
          </p:cNvSpPr>
          <p:nvPr/>
        </p:nvSpPr>
        <p:spPr bwMode="auto">
          <a:xfrm>
            <a:off x="185738" y="1817688"/>
            <a:ext cx="19510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600" b="1" dirty="0">
                <a:latin typeface="Arial" panose="020B0604020202020204" pitchFamily="34" charset="0"/>
              </a:rPr>
              <a:t>grand</a:t>
            </a:r>
          </a:p>
        </p:txBody>
      </p:sp>
      <p:sp>
        <p:nvSpPr>
          <p:cNvPr id="6" name="AutoShape 124"/>
          <p:cNvSpPr>
            <a:spLocks noChangeArrowheads="1"/>
          </p:cNvSpPr>
          <p:nvPr/>
        </p:nvSpPr>
        <p:spPr bwMode="auto">
          <a:xfrm flipH="1">
            <a:off x="6073775" y="2463800"/>
            <a:ext cx="365125" cy="427038"/>
          </a:xfrm>
          <a:prstGeom prst="triangle">
            <a:avLst>
              <a:gd name="adj" fmla="val 50000"/>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7" name="TextBox 6"/>
          <p:cNvSpPr txBox="1">
            <a:spLocks noChangeArrowheads="1"/>
          </p:cNvSpPr>
          <p:nvPr/>
        </p:nvSpPr>
        <p:spPr bwMode="auto">
          <a:xfrm>
            <a:off x="5113338" y="2738438"/>
            <a:ext cx="2470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GB" altLang="en-US" sz="3600" b="1" dirty="0">
                <a:latin typeface="Arial" panose="020B0604020202020204" pitchFamily="34" charset="0"/>
              </a:rPr>
              <a:t>petit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14_grand.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3" name="14_grand.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4" name="14_petit.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4" name="14_peti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2"/>
          <p:cNvSpPr txBox="1">
            <a:spLocks noChangeArrowheads="1"/>
          </p:cNvSpPr>
          <p:nvPr/>
        </p:nvSpPr>
        <p:spPr bwMode="auto">
          <a:xfrm>
            <a:off x="886265" y="3335050"/>
            <a:ext cx="73580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3200" dirty="0">
                <a:latin typeface="Tw Cen MT" panose="020B0602020104020603" pitchFamily="34" charset="0"/>
              </a:rPr>
              <a:t>Matisse </a:t>
            </a:r>
            <a:endParaRPr lang="en-US" altLang="en-US" sz="3200" dirty="0">
              <a:latin typeface="Tw Cen MT" panose="020B0602020104020603" pitchFamily="34" charset="0"/>
            </a:endParaRPr>
          </a:p>
        </p:txBody>
      </p:sp>
      <p:sp>
        <p:nvSpPr>
          <p:cNvPr id="4" name="TextBox 3"/>
          <p:cNvSpPr txBox="1">
            <a:spLocks noChangeArrowheads="1"/>
          </p:cNvSpPr>
          <p:nvPr/>
        </p:nvSpPr>
        <p:spPr bwMode="auto">
          <a:xfrm>
            <a:off x="424744" y="4001698"/>
            <a:ext cx="8572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800" dirty="0">
                <a:latin typeface="Tw Cen MT" panose="020B0602020104020603" pitchFamily="34" charset="0"/>
              </a:rPr>
              <a:t>1  Il y a un triangle vert.  </a:t>
            </a:r>
            <a:endParaRPr lang="en-US" altLang="en-US" sz="2800" dirty="0">
              <a:latin typeface="Tw Cen MT" panose="020B0602020104020603" pitchFamily="34" charset="0"/>
            </a:endParaRPr>
          </a:p>
        </p:txBody>
      </p:sp>
      <p:sp>
        <p:nvSpPr>
          <p:cNvPr id="11" name="TextBox 10"/>
          <p:cNvSpPr txBox="1">
            <a:spLocks noChangeArrowheads="1"/>
          </p:cNvSpPr>
          <p:nvPr/>
        </p:nvSpPr>
        <p:spPr bwMode="auto">
          <a:xfrm>
            <a:off x="424744" y="4524918"/>
            <a:ext cx="8572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800" dirty="0" smtClean="0">
                <a:latin typeface="Tw Cen MT" panose="020B0602020104020603" pitchFamily="34" charset="0"/>
              </a:rPr>
              <a:t>2  </a:t>
            </a:r>
            <a:r>
              <a:rPr lang="en-GB" altLang="en-US" sz="2800" dirty="0">
                <a:latin typeface="Tw Cen MT" panose="020B0602020104020603" pitchFamily="34" charset="0"/>
              </a:rPr>
              <a:t>Il y a un demi-</a:t>
            </a:r>
            <a:r>
              <a:rPr lang="en-GB" altLang="en-US" sz="2800" dirty="0" err="1">
                <a:latin typeface="Tw Cen MT" panose="020B0602020104020603" pitchFamily="34" charset="0"/>
              </a:rPr>
              <a:t>cercle</a:t>
            </a:r>
            <a:r>
              <a:rPr lang="en-GB" altLang="en-US" sz="2800" dirty="0">
                <a:latin typeface="Tw Cen MT" panose="020B0602020104020603" pitchFamily="34" charset="0"/>
              </a:rPr>
              <a:t> bleu.  </a:t>
            </a:r>
            <a:endParaRPr lang="en-US" altLang="en-US" sz="2800" dirty="0">
              <a:latin typeface="Tw Cen MT" panose="020B0602020104020603" pitchFamily="34" charset="0"/>
            </a:endParaRPr>
          </a:p>
        </p:txBody>
      </p:sp>
      <p:sp>
        <p:nvSpPr>
          <p:cNvPr id="12" name="TextBox 11"/>
          <p:cNvSpPr txBox="1">
            <a:spLocks noChangeArrowheads="1"/>
          </p:cNvSpPr>
          <p:nvPr/>
        </p:nvSpPr>
        <p:spPr bwMode="auto">
          <a:xfrm>
            <a:off x="424744" y="4924968"/>
            <a:ext cx="8572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800" dirty="0" smtClean="0">
                <a:latin typeface="Tw Cen MT" panose="020B0602020104020603" pitchFamily="34" charset="0"/>
              </a:rPr>
              <a:t>3  </a:t>
            </a:r>
            <a:r>
              <a:rPr lang="en-GB" altLang="en-US" sz="2800" dirty="0">
                <a:latin typeface="Tw Cen MT" panose="020B0602020104020603" pitchFamily="34" charset="0"/>
              </a:rPr>
              <a:t>Il y a </a:t>
            </a:r>
            <a:r>
              <a:rPr lang="en-GB" altLang="en-US" sz="2800" dirty="0" smtClean="0">
                <a:latin typeface="Tw Cen MT" panose="020B0602020104020603" pitchFamily="34" charset="0"/>
              </a:rPr>
              <a:t>un </a:t>
            </a:r>
            <a:r>
              <a:rPr lang="en-GB" altLang="en-US" sz="2800" dirty="0" err="1">
                <a:latin typeface="Tw Cen MT" panose="020B0602020104020603" pitchFamily="34" charset="0"/>
              </a:rPr>
              <a:t>ovale</a:t>
            </a:r>
            <a:r>
              <a:rPr lang="en-GB" altLang="en-US" sz="2800" dirty="0">
                <a:latin typeface="Tw Cen MT" panose="020B0602020104020603" pitchFamily="34" charset="0"/>
              </a:rPr>
              <a:t> </a:t>
            </a:r>
            <a:r>
              <a:rPr lang="en-GB" altLang="en-US" sz="2800" dirty="0" smtClean="0">
                <a:latin typeface="Tw Cen MT" panose="020B0602020104020603" pitchFamily="34" charset="0"/>
              </a:rPr>
              <a:t>vert.</a:t>
            </a:r>
            <a:endParaRPr lang="en-US" altLang="en-US" sz="2800" dirty="0">
              <a:latin typeface="Tw Cen MT" panose="020B0602020104020603" pitchFamily="34" charset="0"/>
            </a:endParaRPr>
          </a:p>
        </p:txBody>
      </p:sp>
      <p:sp>
        <p:nvSpPr>
          <p:cNvPr id="13" name="TextBox 12"/>
          <p:cNvSpPr txBox="1">
            <a:spLocks noChangeArrowheads="1"/>
          </p:cNvSpPr>
          <p:nvPr/>
        </p:nvSpPr>
        <p:spPr bwMode="auto">
          <a:xfrm>
            <a:off x="424744" y="5409156"/>
            <a:ext cx="8572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800" dirty="0" smtClean="0">
                <a:latin typeface="Tw Cen MT" panose="020B0602020104020603" pitchFamily="34" charset="0"/>
              </a:rPr>
              <a:t>4  </a:t>
            </a:r>
            <a:r>
              <a:rPr lang="en-GB" altLang="en-US" sz="2800" dirty="0">
                <a:latin typeface="Tw Cen MT" panose="020B0602020104020603" pitchFamily="34" charset="0"/>
              </a:rPr>
              <a:t>Il y a  un rectangle marron.</a:t>
            </a:r>
            <a:endParaRPr lang="en-US" altLang="en-US" sz="2800" dirty="0">
              <a:latin typeface="Tw Cen MT" panose="020B0602020104020603" pitchFamily="34" charset="0"/>
            </a:endParaRPr>
          </a:p>
        </p:txBody>
      </p:sp>
      <p:sp>
        <p:nvSpPr>
          <p:cNvPr id="14" name="TextBox 13"/>
          <p:cNvSpPr txBox="1">
            <a:spLocks noChangeArrowheads="1"/>
          </p:cNvSpPr>
          <p:nvPr/>
        </p:nvSpPr>
        <p:spPr bwMode="auto">
          <a:xfrm>
            <a:off x="424744" y="5893343"/>
            <a:ext cx="8572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800" dirty="0" smtClean="0">
                <a:latin typeface="Tw Cen MT" panose="020B0602020104020603" pitchFamily="34" charset="0"/>
              </a:rPr>
              <a:t>5  </a:t>
            </a:r>
            <a:r>
              <a:rPr lang="en-GB" altLang="en-US" sz="2800" dirty="0">
                <a:latin typeface="Tw Cen MT" panose="020B0602020104020603" pitchFamily="34" charset="0"/>
              </a:rPr>
              <a:t>Il y a </a:t>
            </a:r>
            <a:r>
              <a:rPr lang="en-GB" altLang="en-US" sz="2800" dirty="0" err="1">
                <a:latin typeface="Tw Cen MT" panose="020B0602020104020603" pitchFamily="34" charset="0"/>
              </a:rPr>
              <a:t>deux</a:t>
            </a:r>
            <a:r>
              <a:rPr lang="en-GB" altLang="en-US" sz="2800" dirty="0">
                <a:latin typeface="Tw Cen MT" panose="020B0602020104020603" pitchFamily="34" charset="0"/>
              </a:rPr>
              <a:t> </a:t>
            </a:r>
            <a:r>
              <a:rPr lang="en-GB" altLang="en-US" sz="2800" dirty="0" err="1">
                <a:latin typeface="Tw Cen MT" panose="020B0602020104020603" pitchFamily="34" charset="0"/>
              </a:rPr>
              <a:t>lignes</a:t>
            </a:r>
            <a:r>
              <a:rPr lang="en-GB" altLang="en-US" sz="2800" dirty="0">
                <a:latin typeface="Tw Cen MT" panose="020B0602020104020603" pitchFamily="34" charset="0"/>
              </a:rPr>
              <a:t> marron.</a:t>
            </a:r>
            <a:endParaRPr lang="en-US" altLang="en-US" sz="2800" dirty="0">
              <a:latin typeface="Tw Cen MT" panose="020B0602020104020603" pitchFamily="34" charset="0"/>
            </a:endParaRPr>
          </a:p>
        </p:txBody>
      </p:sp>
      <p:pic>
        <p:nvPicPr>
          <p:cNvPr id="6153" name="Picture 2" descr="Image result for matisse painting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7396" y="102066"/>
            <a:ext cx="703580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14.5.1.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1"/>
                                          </p:val>
                                        </p:tav>
                                        <p:tav tm="100000">
                                          <p:val>
                                            <p:strVal val="#ppt_x"/>
                                          </p:val>
                                        </p:tav>
                                      </p:tavLst>
                                    </p:anim>
                                    <p:anim calcmode="lin" valueType="num">
                                      <p:cBhvr>
                                        <p:cTn id="16" dur="1000" fill="hold"/>
                                        <p:tgtEl>
                                          <p:spTgt spid="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14.5.3.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1"/>
                                          </p:val>
                                        </p:tav>
                                        <p:tav tm="100000">
                                          <p:val>
                                            <p:strVal val="#ppt_x"/>
                                          </p:val>
                                        </p:tav>
                                      </p:tavLst>
                                    </p:anim>
                                    <p:anim calcmode="lin" valueType="num">
                                      <p:cBhvr>
                                        <p:cTn id="23" dur="10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5" name="14.5.4.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4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1"/>
                                          </p:val>
                                        </p:tav>
                                        <p:tav tm="100000">
                                          <p:val>
                                            <p:strVal val="#ppt_x"/>
                                          </p:val>
                                        </p:tav>
                                      </p:tavLst>
                                    </p:anim>
                                    <p:anim calcmode="lin" valueType="num">
                                      <p:cBhvr>
                                        <p:cTn id="30" dur="1000" fill="hold"/>
                                        <p:tgtEl>
                                          <p:spTgt spid="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6" name="14.5.5.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4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1"/>
                                          </p:val>
                                        </p:tav>
                                        <p:tav tm="100000">
                                          <p:val>
                                            <p:strVal val="#ppt_x"/>
                                          </p:val>
                                        </p:tav>
                                      </p:tavLst>
                                    </p:anim>
                                    <p:anim calcmode="lin" valueType="num">
                                      <p:cBhvr>
                                        <p:cTn id="37" dur="1000" fill="hold"/>
                                        <p:tgtEl>
                                          <p:spTgt spid="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7" name="14.5.6.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Resources\Development\NewSecCurricDevelopment\Art\Miro work\Miro3.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85938" y="1408113"/>
            <a:ext cx="5305425"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57188" y="428625"/>
            <a:ext cx="3714750" cy="830263"/>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400" dirty="0">
                <a:solidFill>
                  <a:schemeClr val="bg1"/>
                </a:solidFill>
                <a:latin typeface="+mn-lt"/>
                <a:cs typeface="+mn-cs"/>
              </a:rPr>
              <a:t>Il y a </a:t>
            </a:r>
            <a:r>
              <a:rPr lang="en-GB" sz="2400" dirty="0" err="1">
                <a:solidFill>
                  <a:schemeClr val="bg1"/>
                </a:solidFill>
                <a:latin typeface="+mn-lt"/>
                <a:cs typeface="+mn-cs"/>
              </a:rPr>
              <a:t>deux</a:t>
            </a:r>
            <a:r>
              <a:rPr lang="en-GB" sz="2400" dirty="0">
                <a:solidFill>
                  <a:schemeClr val="bg1"/>
                </a:solidFill>
                <a:latin typeface="+mn-lt"/>
                <a:cs typeface="+mn-cs"/>
              </a:rPr>
              <a:t> </a:t>
            </a:r>
            <a:r>
              <a:rPr lang="en-GB" sz="2400" dirty="0" err="1">
                <a:solidFill>
                  <a:schemeClr val="bg1"/>
                </a:solidFill>
                <a:latin typeface="+mn-lt"/>
                <a:cs typeface="+mn-cs"/>
              </a:rPr>
              <a:t>petits</a:t>
            </a:r>
            <a:r>
              <a:rPr lang="en-GB" sz="2400" dirty="0">
                <a:solidFill>
                  <a:schemeClr val="bg1"/>
                </a:solidFill>
                <a:latin typeface="+mn-lt"/>
                <a:cs typeface="+mn-cs"/>
              </a:rPr>
              <a:t> points oranges.</a:t>
            </a:r>
            <a:endParaRPr lang="en-US" sz="2400" dirty="0">
              <a:solidFill>
                <a:schemeClr val="bg1"/>
              </a:solidFill>
              <a:latin typeface="+mn-lt"/>
              <a:cs typeface="+mn-cs"/>
            </a:endParaRPr>
          </a:p>
        </p:txBody>
      </p:sp>
      <p:sp>
        <p:nvSpPr>
          <p:cNvPr id="6" name="TextBox 5"/>
          <p:cNvSpPr txBox="1"/>
          <p:nvPr/>
        </p:nvSpPr>
        <p:spPr>
          <a:xfrm>
            <a:off x="4786313" y="428625"/>
            <a:ext cx="3714750" cy="461963"/>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400" dirty="0">
                <a:solidFill>
                  <a:schemeClr val="bg1"/>
                </a:solidFill>
                <a:latin typeface="+mn-lt"/>
                <a:cs typeface="+mn-cs"/>
              </a:rPr>
              <a:t>Il y a un </a:t>
            </a:r>
            <a:r>
              <a:rPr lang="en-GB" sz="2400" dirty="0" err="1">
                <a:solidFill>
                  <a:schemeClr val="bg1"/>
                </a:solidFill>
                <a:latin typeface="+mn-lt"/>
                <a:cs typeface="+mn-cs"/>
              </a:rPr>
              <a:t>cercle</a:t>
            </a:r>
            <a:r>
              <a:rPr lang="en-GB" sz="2400" dirty="0">
                <a:solidFill>
                  <a:schemeClr val="bg1"/>
                </a:solidFill>
                <a:latin typeface="+mn-lt"/>
                <a:cs typeface="+mn-cs"/>
              </a:rPr>
              <a:t> rouge.</a:t>
            </a:r>
            <a:endParaRPr lang="en-US" sz="2400" dirty="0">
              <a:solidFill>
                <a:schemeClr val="bg1"/>
              </a:solidFill>
              <a:latin typeface="+mn-lt"/>
              <a:cs typeface="+mn-cs"/>
            </a:endParaRPr>
          </a:p>
        </p:txBody>
      </p:sp>
      <p:sp>
        <p:nvSpPr>
          <p:cNvPr id="7" name="TextBox 6"/>
          <p:cNvSpPr txBox="1"/>
          <p:nvPr/>
        </p:nvSpPr>
        <p:spPr>
          <a:xfrm>
            <a:off x="71438" y="1857375"/>
            <a:ext cx="1571625" cy="1570038"/>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400" dirty="0">
                <a:solidFill>
                  <a:schemeClr val="bg1"/>
                </a:solidFill>
                <a:latin typeface="+mn-lt"/>
                <a:cs typeface="+mn-cs"/>
              </a:rPr>
              <a:t>Il y a un triangle </a:t>
            </a:r>
            <a:r>
              <a:rPr lang="en-GB" sz="2400" dirty="0" err="1">
                <a:solidFill>
                  <a:schemeClr val="bg1"/>
                </a:solidFill>
                <a:latin typeface="+mn-lt"/>
                <a:cs typeface="+mn-cs"/>
              </a:rPr>
              <a:t>marron</a:t>
            </a:r>
            <a:r>
              <a:rPr lang="en-GB" sz="2400" dirty="0">
                <a:solidFill>
                  <a:schemeClr val="bg1"/>
                </a:solidFill>
                <a:latin typeface="+mn-lt"/>
                <a:cs typeface="+mn-cs"/>
              </a:rPr>
              <a:t> </a:t>
            </a:r>
            <a:r>
              <a:rPr lang="en-GB" sz="2400" dirty="0" err="1">
                <a:solidFill>
                  <a:schemeClr val="bg1"/>
                </a:solidFill>
                <a:latin typeface="+mn-lt"/>
                <a:cs typeface="+mn-cs"/>
              </a:rPr>
              <a:t>foncé</a:t>
            </a:r>
            <a:endParaRPr lang="en-US" sz="2400" dirty="0">
              <a:solidFill>
                <a:schemeClr val="bg1"/>
              </a:solidFill>
              <a:latin typeface="+mn-lt"/>
              <a:cs typeface="+mn-cs"/>
            </a:endParaRPr>
          </a:p>
        </p:txBody>
      </p:sp>
      <p:sp>
        <p:nvSpPr>
          <p:cNvPr id="9" name="TextBox 8"/>
          <p:cNvSpPr txBox="1"/>
          <p:nvPr/>
        </p:nvSpPr>
        <p:spPr>
          <a:xfrm>
            <a:off x="7408863" y="1071563"/>
            <a:ext cx="1571625" cy="831850"/>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400" dirty="0">
                <a:solidFill>
                  <a:schemeClr val="bg1"/>
                </a:solidFill>
                <a:latin typeface="+mn-lt"/>
                <a:cs typeface="+mn-cs"/>
              </a:rPr>
              <a:t>Il y a </a:t>
            </a:r>
            <a:r>
              <a:rPr lang="en-GB" sz="2400" dirty="0" err="1">
                <a:solidFill>
                  <a:schemeClr val="bg1"/>
                </a:solidFill>
                <a:latin typeface="+mn-lt"/>
                <a:cs typeface="+mn-cs"/>
              </a:rPr>
              <a:t>une</a:t>
            </a:r>
            <a:r>
              <a:rPr lang="en-GB" sz="2400" dirty="0">
                <a:solidFill>
                  <a:schemeClr val="bg1"/>
                </a:solidFill>
                <a:latin typeface="+mn-lt"/>
                <a:cs typeface="+mn-cs"/>
              </a:rPr>
              <a:t> </a:t>
            </a:r>
            <a:r>
              <a:rPr lang="en-GB" sz="2400" dirty="0" err="1">
                <a:solidFill>
                  <a:schemeClr val="bg1"/>
                </a:solidFill>
                <a:latin typeface="+mn-lt"/>
                <a:cs typeface="+mn-cs"/>
              </a:rPr>
              <a:t>étoile</a:t>
            </a:r>
            <a:r>
              <a:rPr lang="en-GB" sz="2400" dirty="0">
                <a:solidFill>
                  <a:schemeClr val="bg1"/>
                </a:solidFill>
                <a:latin typeface="+mn-lt"/>
                <a:cs typeface="+mn-cs"/>
              </a:rPr>
              <a:t> rose.</a:t>
            </a:r>
            <a:endParaRPr lang="en-US" sz="2400" dirty="0">
              <a:solidFill>
                <a:schemeClr val="bg1"/>
              </a:solidFill>
              <a:latin typeface="+mn-lt"/>
              <a:cs typeface="+mn-cs"/>
            </a:endParaRPr>
          </a:p>
        </p:txBody>
      </p:sp>
      <p:sp>
        <p:nvSpPr>
          <p:cNvPr id="10" name="TextBox 9"/>
          <p:cNvSpPr txBox="1"/>
          <p:nvPr/>
        </p:nvSpPr>
        <p:spPr>
          <a:xfrm>
            <a:off x="233363" y="5229225"/>
            <a:ext cx="3714750" cy="831850"/>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400" dirty="0" err="1">
                <a:solidFill>
                  <a:schemeClr val="bg1"/>
                </a:solidFill>
                <a:latin typeface="+mn-lt"/>
                <a:cs typeface="+mn-cs"/>
              </a:rPr>
              <a:t>Aussi</a:t>
            </a:r>
            <a:r>
              <a:rPr lang="en-GB" sz="2400" dirty="0">
                <a:solidFill>
                  <a:schemeClr val="bg1"/>
                </a:solidFill>
                <a:latin typeface="+mn-lt"/>
                <a:cs typeface="+mn-cs"/>
              </a:rPr>
              <a:t> </a:t>
            </a:r>
            <a:r>
              <a:rPr lang="en-GB" sz="2400" dirty="0" err="1">
                <a:solidFill>
                  <a:schemeClr val="bg1"/>
                </a:solidFill>
                <a:latin typeface="+mn-lt"/>
                <a:cs typeface="+mn-cs"/>
              </a:rPr>
              <a:t>il</a:t>
            </a:r>
            <a:r>
              <a:rPr lang="en-GB" sz="2400" dirty="0">
                <a:solidFill>
                  <a:schemeClr val="bg1"/>
                </a:solidFill>
                <a:latin typeface="+mn-lt"/>
                <a:cs typeface="+mn-cs"/>
              </a:rPr>
              <a:t> y a </a:t>
            </a:r>
            <a:r>
              <a:rPr lang="en-GB" sz="2400" dirty="0" err="1">
                <a:solidFill>
                  <a:schemeClr val="bg1"/>
                </a:solidFill>
                <a:latin typeface="+mn-lt"/>
                <a:cs typeface="+mn-cs"/>
              </a:rPr>
              <a:t>deux</a:t>
            </a:r>
            <a:r>
              <a:rPr lang="en-GB" sz="2400" dirty="0">
                <a:solidFill>
                  <a:schemeClr val="bg1"/>
                </a:solidFill>
                <a:latin typeface="+mn-lt"/>
                <a:cs typeface="+mn-cs"/>
              </a:rPr>
              <a:t> rectangles oranges.</a:t>
            </a:r>
            <a:endParaRPr lang="en-US" sz="2400" dirty="0">
              <a:solidFill>
                <a:schemeClr val="bg1"/>
              </a:solidFill>
              <a:latin typeface="+mn-lt"/>
              <a:cs typeface="+mn-cs"/>
            </a:endParaRPr>
          </a:p>
        </p:txBody>
      </p:sp>
      <p:sp>
        <p:nvSpPr>
          <p:cNvPr id="13" name="TextBox 12"/>
          <p:cNvSpPr txBox="1"/>
          <p:nvPr/>
        </p:nvSpPr>
        <p:spPr>
          <a:xfrm>
            <a:off x="4071938" y="5246688"/>
            <a:ext cx="3714750" cy="461962"/>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400" dirty="0">
                <a:solidFill>
                  <a:schemeClr val="bg1"/>
                </a:solidFill>
                <a:latin typeface="+mn-lt"/>
                <a:cs typeface="+mn-cs"/>
              </a:rPr>
              <a:t>Il y a un </a:t>
            </a:r>
            <a:r>
              <a:rPr lang="en-GB" sz="2400" dirty="0" err="1">
                <a:solidFill>
                  <a:schemeClr val="bg1"/>
                </a:solidFill>
                <a:latin typeface="+mn-lt"/>
                <a:cs typeface="+mn-cs"/>
              </a:rPr>
              <a:t>cercle</a:t>
            </a:r>
            <a:r>
              <a:rPr lang="en-GB" sz="2400" dirty="0">
                <a:solidFill>
                  <a:schemeClr val="bg1"/>
                </a:solidFill>
                <a:latin typeface="+mn-lt"/>
                <a:cs typeface="+mn-cs"/>
              </a:rPr>
              <a:t> vert.</a:t>
            </a:r>
            <a:endParaRPr lang="en-US" sz="2400" dirty="0">
              <a:solidFill>
                <a:schemeClr val="bg1"/>
              </a:solidFill>
              <a:latin typeface="+mn-lt"/>
              <a:cs typeface="+mn-cs"/>
            </a:endParaRPr>
          </a:p>
        </p:txBody>
      </p:sp>
      <p:sp>
        <p:nvSpPr>
          <p:cNvPr id="14" name="TextBox 13"/>
          <p:cNvSpPr txBox="1"/>
          <p:nvPr/>
        </p:nvSpPr>
        <p:spPr>
          <a:xfrm>
            <a:off x="4071938" y="5740400"/>
            <a:ext cx="3714750" cy="461963"/>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400" dirty="0">
                <a:solidFill>
                  <a:schemeClr val="bg1"/>
                </a:solidFill>
                <a:latin typeface="+mn-lt"/>
                <a:cs typeface="+mn-cs"/>
              </a:rPr>
              <a:t>Il y a </a:t>
            </a:r>
            <a:r>
              <a:rPr lang="en-GB" sz="2400" dirty="0" err="1">
                <a:solidFill>
                  <a:schemeClr val="bg1"/>
                </a:solidFill>
                <a:latin typeface="+mn-lt"/>
                <a:cs typeface="+mn-cs"/>
              </a:rPr>
              <a:t>une</a:t>
            </a:r>
            <a:r>
              <a:rPr lang="en-GB" sz="2400" dirty="0">
                <a:solidFill>
                  <a:schemeClr val="bg1"/>
                </a:solidFill>
                <a:latin typeface="+mn-lt"/>
                <a:cs typeface="+mn-cs"/>
              </a:rPr>
              <a:t> </a:t>
            </a:r>
            <a:r>
              <a:rPr lang="en-GB" sz="2400" dirty="0" err="1">
                <a:solidFill>
                  <a:schemeClr val="bg1"/>
                </a:solidFill>
                <a:latin typeface="+mn-lt"/>
                <a:cs typeface="+mn-cs"/>
              </a:rPr>
              <a:t>spirale</a:t>
            </a:r>
            <a:r>
              <a:rPr lang="en-GB" sz="2400" dirty="0">
                <a:solidFill>
                  <a:schemeClr val="bg1"/>
                </a:solidFill>
                <a:latin typeface="+mn-lt"/>
                <a:cs typeface="+mn-cs"/>
              </a:rPr>
              <a:t> orange.</a:t>
            </a:r>
            <a:endParaRPr lang="en-US" sz="2400" dirty="0">
              <a:solidFill>
                <a:schemeClr val="bg1"/>
              </a:solidFill>
              <a:latin typeface="+mn-lt"/>
              <a:cs typeface="+mn-cs"/>
            </a:endParaRPr>
          </a:p>
        </p:txBody>
      </p:sp>
      <p:sp>
        <p:nvSpPr>
          <p:cNvPr id="15" name="TextBox 14"/>
          <p:cNvSpPr txBox="1"/>
          <p:nvPr/>
        </p:nvSpPr>
        <p:spPr>
          <a:xfrm>
            <a:off x="233363" y="6156325"/>
            <a:ext cx="3714750" cy="460375"/>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400" dirty="0">
                <a:solidFill>
                  <a:schemeClr val="bg1"/>
                </a:solidFill>
                <a:latin typeface="+mn-lt"/>
                <a:cs typeface="+mn-cs"/>
              </a:rPr>
              <a:t>Il y a un </a:t>
            </a:r>
            <a:r>
              <a:rPr lang="en-GB" sz="2400" dirty="0" err="1">
                <a:solidFill>
                  <a:schemeClr val="bg1"/>
                </a:solidFill>
                <a:latin typeface="+mn-lt"/>
                <a:cs typeface="+mn-cs"/>
              </a:rPr>
              <a:t>homme</a:t>
            </a:r>
            <a:r>
              <a:rPr lang="en-GB" sz="2400" dirty="0">
                <a:solidFill>
                  <a:schemeClr val="bg1"/>
                </a:solidFill>
                <a:latin typeface="+mn-lt"/>
                <a:cs typeface="+mn-cs"/>
              </a:rPr>
              <a:t> </a:t>
            </a:r>
            <a:r>
              <a:rPr lang="en-GB" sz="2400" dirty="0" err="1">
                <a:solidFill>
                  <a:schemeClr val="bg1"/>
                </a:solidFill>
                <a:latin typeface="+mn-lt"/>
                <a:cs typeface="+mn-cs"/>
              </a:rPr>
              <a:t>jaune</a:t>
            </a:r>
            <a:r>
              <a:rPr lang="en-GB" sz="2400" dirty="0">
                <a:solidFill>
                  <a:schemeClr val="bg1"/>
                </a:solidFill>
                <a:latin typeface="+mn-lt"/>
                <a:cs typeface="+mn-cs"/>
              </a:rPr>
              <a:t>.</a:t>
            </a:r>
            <a:endParaRPr lang="en-US" sz="2400" dirty="0">
              <a:solidFill>
                <a:schemeClr val="bg1"/>
              </a:solidFill>
              <a:latin typeface="+mn-lt"/>
              <a:cs typeface="+mn-cs"/>
            </a:endParaRPr>
          </a:p>
        </p:txBody>
      </p:sp>
      <p:sp>
        <p:nvSpPr>
          <p:cNvPr id="16" name="TextBox 15"/>
          <p:cNvSpPr txBox="1"/>
          <p:nvPr/>
        </p:nvSpPr>
        <p:spPr>
          <a:xfrm>
            <a:off x="7234238" y="2876550"/>
            <a:ext cx="1746250" cy="1200150"/>
          </a:xfrm>
          <a:prstGeom prst="rect">
            <a:avLst/>
          </a:prstGeom>
          <a:solidFill>
            <a:schemeClr val="tx1">
              <a:lumMod val="75000"/>
              <a:lumOff val="25000"/>
            </a:schemeClr>
          </a:solidFill>
        </p:spPr>
        <p:txBody>
          <a:bodyPr>
            <a:spAutoFit/>
          </a:bodyPr>
          <a:lstStyle/>
          <a:p>
            <a:pPr algn="ctr" fontAlgn="auto">
              <a:spcBef>
                <a:spcPts val="0"/>
              </a:spcBef>
              <a:spcAft>
                <a:spcPts val="0"/>
              </a:spcAft>
              <a:defRPr/>
            </a:pPr>
            <a:r>
              <a:rPr lang="en-GB" sz="2400" dirty="0">
                <a:solidFill>
                  <a:schemeClr val="bg1"/>
                </a:solidFill>
                <a:latin typeface="+mn-lt"/>
                <a:cs typeface="+mn-cs"/>
              </a:rPr>
              <a:t>Il y a </a:t>
            </a:r>
            <a:r>
              <a:rPr lang="en-GB" sz="2400" dirty="0" err="1">
                <a:solidFill>
                  <a:schemeClr val="bg1"/>
                </a:solidFill>
                <a:latin typeface="+mn-lt"/>
                <a:cs typeface="+mn-cs"/>
              </a:rPr>
              <a:t>deux</a:t>
            </a:r>
            <a:r>
              <a:rPr lang="en-GB" sz="2400" dirty="0">
                <a:solidFill>
                  <a:schemeClr val="bg1"/>
                </a:solidFill>
                <a:latin typeface="+mn-lt"/>
                <a:cs typeface="+mn-cs"/>
              </a:rPr>
              <a:t> rectangles bleus.</a:t>
            </a:r>
            <a:endParaRPr lang="en-US" sz="2400" dirty="0">
              <a:solidFill>
                <a:schemeClr val="bg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05"/>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 calcmode="lin" valueType="num">
                                      <p:cBhvr>
                                        <p:cTn id="9" dur="1000" fill="hold"/>
                                        <p:tgtEl>
                                          <p:spTgt spid="5"/>
                                        </p:tgtEl>
                                        <p:attrNameLst>
                                          <p:attrName>ppt_x</p:attrName>
                                        </p:attrNameLst>
                                      </p:cBhvr>
                                      <p:tavLst>
                                        <p:tav tm="0">
                                          <p:val>
                                            <p:strVal val="#ppt_x-.2"/>
                                          </p:val>
                                        </p:tav>
                                        <p:tav tm="100000">
                                          <p:val>
                                            <p:strVal val="#ppt_x"/>
                                          </p:val>
                                        </p:tav>
                                      </p:tavLst>
                                    </p:anim>
                                    <p:anim calcmode="lin" valueType="num">
                                      <p:cBhvr>
                                        <p:cTn id="10" dur="1000" fill="hold"/>
                                        <p:tgtEl>
                                          <p:spTgt spid="5"/>
                                        </p:tgtEl>
                                        <p:attrNameLst>
                                          <p:attrName>ppt_y</p:attrName>
                                        </p:attrNameLst>
                                      </p:cBhvr>
                                      <p:tavLst>
                                        <p:tav tm="0">
                                          <p:val>
                                            <p:strVal val="#ppt_y"/>
                                          </p:val>
                                        </p:tav>
                                        <p:tav tm="100000">
                                          <p:val>
                                            <p:strVal val="#ppt_y"/>
                                          </p:val>
                                        </p:tav>
                                      </p:tavLst>
                                    </p:anim>
                                    <p:animEffect transition="in" filter="fade">
                                      <p:cBhvr>
                                        <p:cTn id="11"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14_deux_petits_points_oranges.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strVal val="#ppt_w*0.05"/>
                                          </p:val>
                                        </p:tav>
                                        <p:tav tm="100000">
                                          <p:val>
                                            <p:strVal val="#ppt_w"/>
                                          </p:val>
                                        </p:tav>
                                      </p:tavLst>
                                    </p:anim>
                                    <p:anim calcmode="lin" valueType="num">
                                      <p:cBhvr>
                                        <p:cTn id="17" dur="1000" fill="hold"/>
                                        <p:tgtEl>
                                          <p:spTgt spid="6"/>
                                        </p:tgtEl>
                                        <p:attrNameLst>
                                          <p:attrName>ppt_h</p:attrName>
                                        </p:attrNameLst>
                                      </p:cBhvr>
                                      <p:tavLst>
                                        <p:tav tm="0">
                                          <p:val>
                                            <p:strVal val="#ppt_h"/>
                                          </p:val>
                                        </p:tav>
                                        <p:tav tm="100000">
                                          <p:val>
                                            <p:strVal val="#ppt_h"/>
                                          </p:val>
                                        </p:tav>
                                      </p:tavLst>
                                    </p:anim>
                                    <p:anim calcmode="lin" valueType="num">
                                      <p:cBhvr>
                                        <p:cTn id="18" dur="1000" fill="hold"/>
                                        <p:tgtEl>
                                          <p:spTgt spid="6"/>
                                        </p:tgtEl>
                                        <p:attrNameLst>
                                          <p:attrName>ppt_x</p:attrName>
                                        </p:attrNameLst>
                                      </p:cBhvr>
                                      <p:tavLst>
                                        <p:tav tm="0">
                                          <p:val>
                                            <p:strVal val="#ppt_x-.2"/>
                                          </p:val>
                                        </p:tav>
                                        <p:tav tm="100000">
                                          <p:val>
                                            <p:strVal val="#ppt_x"/>
                                          </p:val>
                                        </p:tav>
                                      </p:tavLst>
                                    </p:anim>
                                    <p:anim calcmode="lin" valueType="num">
                                      <p:cBhvr>
                                        <p:cTn id="19" dur="1000" fill="hold"/>
                                        <p:tgtEl>
                                          <p:spTgt spid="6"/>
                                        </p:tgtEl>
                                        <p:attrNameLst>
                                          <p:attrName>ppt_y</p:attrName>
                                        </p:attrNameLst>
                                      </p:cBhvr>
                                      <p:tavLst>
                                        <p:tav tm="0">
                                          <p:val>
                                            <p:strVal val="#ppt_y"/>
                                          </p:val>
                                        </p:tav>
                                        <p:tav tm="100000">
                                          <p:val>
                                            <p:strVal val="#ppt_y"/>
                                          </p:val>
                                        </p:tav>
                                      </p:tavLst>
                                    </p:anim>
                                    <p:animEffect transition="in" filter="fade">
                                      <p:cBhvr>
                                        <p:cTn id="20" dur="10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4" name="14_un_cercle_roug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05"/>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 calcmode="lin" valueType="num">
                                      <p:cBhvr>
                                        <p:cTn id="27" dur="1000" fill="hold"/>
                                        <p:tgtEl>
                                          <p:spTgt spid="7"/>
                                        </p:tgtEl>
                                        <p:attrNameLst>
                                          <p:attrName>ppt_x</p:attrName>
                                        </p:attrNameLst>
                                      </p:cBhvr>
                                      <p:tavLst>
                                        <p:tav tm="0">
                                          <p:val>
                                            <p:strVal val="#ppt_x-.2"/>
                                          </p:val>
                                        </p:tav>
                                        <p:tav tm="100000">
                                          <p:val>
                                            <p:strVal val="#ppt_x"/>
                                          </p:val>
                                        </p:tav>
                                      </p:tavLst>
                                    </p:anim>
                                    <p:anim calcmode="lin" valueType="num">
                                      <p:cBhvr>
                                        <p:cTn id="28" dur="1000" fill="hold"/>
                                        <p:tgtEl>
                                          <p:spTgt spid="7"/>
                                        </p:tgtEl>
                                        <p:attrNameLst>
                                          <p:attrName>ppt_y</p:attrName>
                                        </p:attrNameLst>
                                      </p:cBhvr>
                                      <p:tavLst>
                                        <p:tav tm="0">
                                          <p:val>
                                            <p:strVal val="#ppt_y"/>
                                          </p:val>
                                        </p:tav>
                                        <p:tav tm="100000">
                                          <p:val>
                                            <p:strVal val="#ppt_y"/>
                                          </p:val>
                                        </p:tav>
                                      </p:tavLst>
                                    </p:anim>
                                    <p:animEffect transition="in" filter="fade">
                                      <p:cBhvr>
                                        <p:cTn id="29" dur="10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5" name="14_triangle_marron_fonc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0.05"/>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 calcmode="lin" valueType="num">
                                      <p:cBhvr>
                                        <p:cTn id="36" dur="1000" fill="hold"/>
                                        <p:tgtEl>
                                          <p:spTgt spid="9"/>
                                        </p:tgtEl>
                                        <p:attrNameLst>
                                          <p:attrName>ppt_x</p:attrName>
                                        </p:attrNameLst>
                                      </p:cBhvr>
                                      <p:tavLst>
                                        <p:tav tm="0">
                                          <p:val>
                                            <p:strVal val="#ppt_x-.2"/>
                                          </p:val>
                                        </p:tav>
                                        <p:tav tm="100000">
                                          <p:val>
                                            <p:strVal val="#ppt_x"/>
                                          </p:val>
                                        </p:tav>
                                      </p:tavLst>
                                    </p:anim>
                                    <p:anim calcmode="lin" valueType="num">
                                      <p:cBhvr>
                                        <p:cTn id="37" dur="1000" fill="hold"/>
                                        <p:tgtEl>
                                          <p:spTgt spid="9"/>
                                        </p:tgtEl>
                                        <p:attrNameLst>
                                          <p:attrName>ppt_y</p:attrName>
                                        </p:attrNameLst>
                                      </p:cBhvr>
                                      <p:tavLst>
                                        <p:tav tm="0">
                                          <p:val>
                                            <p:strVal val="#ppt_y"/>
                                          </p:val>
                                        </p:tav>
                                        <p:tav tm="100000">
                                          <p:val>
                                            <p:strVal val="#ppt_y"/>
                                          </p:val>
                                        </p:tav>
                                      </p:tavLst>
                                    </p:anim>
                                    <p:animEffect transition="in" filter="fade">
                                      <p:cBhvr>
                                        <p:cTn id="38" dur="10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6" name="14_une_etoile_ros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0.05"/>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 calcmode="lin" valueType="num">
                                      <p:cBhvr>
                                        <p:cTn id="45" dur="1000" fill="hold"/>
                                        <p:tgtEl>
                                          <p:spTgt spid="10"/>
                                        </p:tgtEl>
                                        <p:attrNameLst>
                                          <p:attrName>ppt_x</p:attrName>
                                        </p:attrNameLst>
                                      </p:cBhvr>
                                      <p:tavLst>
                                        <p:tav tm="0">
                                          <p:val>
                                            <p:strVal val="#ppt_x-.2"/>
                                          </p:val>
                                        </p:tav>
                                        <p:tav tm="100000">
                                          <p:val>
                                            <p:strVal val="#ppt_x"/>
                                          </p:val>
                                        </p:tav>
                                      </p:tavLst>
                                    </p:anim>
                                    <p:anim calcmode="lin" valueType="num">
                                      <p:cBhvr>
                                        <p:cTn id="46" dur="1000" fill="hold"/>
                                        <p:tgtEl>
                                          <p:spTgt spid="10"/>
                                        </p:tgtEl>
                                        <p:attrNameLst>
                                          <p:attrName>ppt_y</p:attrName>
                                        </p:attrNameLst>
                                      </p:cBhvr>
                                      <p:tavLst>
                                        <p:tav tm="0">
                                          <p:val>
                                            <p:strVal val="#ppt_y"/>
                                          </p:val>
                                        </p:tav>
                                        <p:tav tm="100000">
                                          <p:val>
                                            <p:strVal val="#ppt_y"/>
                                          </p:val>
                                        </p:tav>
                                      </p:tavLst>
                                    </p:anim>
                                    <p:animEffect transition="in" filter="fade">
                                      <p:cBhvr>
                                        <p:cTn id="47" dur="1000"/>
                                        <p:tgtEl>
                                          <p:spTgt spid="10"/>
                                        </p:tgtEl>
                                      </p:cBhvr>
                                    </p:animEffect>
                                  </p:childTnLst>
                                  <p:subTnLst>
                                    <p:audio>
                                      <p:cMediaNode>
                                        <p:cTn display="0" masterRel="sameClick">
                                          <p:stCondLst>
                                            <p:cond evt="begin" delay="0">
                                              <p:tn val="41"/>
                                            </p:cond>
                                          </p:stCondLst>
                                          <p:endCondLst>
                                            <p:cond evt="onStopAudio" delay="0">
                                              <p:tgtEl>
                                                <p:sldTgt/>
                                              </p:tgtEl>
                                            </p:cond>
                                          </p:endCondLst>
                                        </p:cTn>
                                        <p:tgtEl>
                                          <p:sndTgt r:embed="rId7" name="14_deux_rectangles_oranges.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1000" fill="hold"/>
                                        <p:tgtEl>
                                          <p:spTgt spid="13"/>
                                        </p:tgtEl>
                                        <p:attrNameLst>
                                          <p:attrName>ppt_w</p:attrName>
                                        </p:attrNameLst>
                                      </p:cBhvr>
                                      <p:tavLst>
                                        <p:tav tm="0">
                                          <p:val>
                                            <p:strVal val="#ppt_w*0.05"/>
                                          </p:val>
                                        </p:tav>
                                        <p:tav tm="100000">
                                          <p:val>
                                            <p:strVal val="#ppt_w"/>
                                          </p:val>
                                        </p:tav>
                                      </p:tavLst>
                                    </p:anim>
                                    <p:anim calcmode="lin" valueType="num">
                                      <p:cBhvr>
                                        <p:cTn id="53" dur="1000" fill="hold"/>
                                        <p:tgtEl>
                                          <p:spTgt spid="13"/>
                                        </p:tgtEl>
                                        <p:attrNameLst>
                                          <p:attrName>ppt_h</p:attrName>
                                        </p:attrNameLst>
                                      </p:cBhvr>
                                      <p:tavLst>
                                        <p:tav tm="0">
                                          <p:val>
                                            <p:strVal val="#ppt_h"/>
                                          </p:val>
                                        </p:tav>
                                        <p:tav tm="100000">
                                          <p:val>
                                            <p:strVal val="#ppt_h"/>
                                          </p:val>
                                        </p:tav>
                                      </p:tavLst>
                                    </p:anim>
                                    <p:anim calcmode="lin" valueType="num">
                                      <p:cBhvr>
                                        <p:cTn id="54" dur="1000" fill="hold"/>
                                        <p:tgtEl>
                                          <p:spTgt spid="13"/>
                                        </p:tgtEl>
                                        <p:attrNameLst>
                                          <p:attrName>ppt_x</p:attrName>
                                        </p:attrNameLst>
                                      </p:cBhvr>
                                      <p:tavLst>
                                        <p:tav tm="0">
                                          <p:val>
                                            <p:strVal val="#ppt_x-.2"/>
                                          </p:val>
                                        </p:tav>
                                        <p:tav tm="100000">
                                          <p:val>
                                            <p:strVal val="#ppt_x"/>
                                          </p:val>
                                        </p:tav>
                                      </p:tavLst>
                                    </p:anim>
                                    <p:anim calcmode="lin" valueType="num">
                                      <p:cBhvr>
                                        <p:cTn id="55" dur="1000" fill="hold"/>
                                        <p:tgtEl>
                                          <p:spTgt spid="13"/>
                                        </p:tgtEl>
                                        <p:attrNameLst>
                                          <p:attrName>ppt_y</p:attrName>
                                        </p:attrNameLst>
                                      </p:cBhvr>
                                      <p:tavLst>
                                        <p:tav tm="0">
                                          <p:val>
                                            <p:strVal val="#ppt_y"/>
                                          </p:val>
                                        </p:tav>
                                        <p:tav tm="100000">
                                          <p:val>
                                            <p:strVal val="#ppt_y"/>
                                          </p:val>
                                        </p:tav>
                                      </p:tavLst>
                                    </p:anim>
                                    <p:animEffect transition="in" filter="fade">
                                      <p:cBhvr>
                                        <p:cTn id="56" dur="1000"/>
                                        <p:tgtEl>
                                          <p:spTgt spid="13"/>
                                        </p:tgtEl>
                                      </p:cBhvr>
                                    </p:animEffect>
                                  </p:childTnLst>
                                  <p:subTnLst>
                                    <p:audio>
                                      <p:cMediaNode>
                                        <p:cTn display="0" masterRel="sameClick">
                                          <p:stCondLst>
                                            <p:cond evt="begin" delay="0">
                                              <p:tn val="50"/>
                                            </p:cond>
                                          </p:stCondLst>
                                          <p:endCondLst>
                                            <p:cond evt="onStopAudio" delay="0">
                                              <p:tgtEl>
                                                <p:sldTgt/>
                                              </p:tgtEl>
                                            </p:cond>
                                          </p:endCondLst>
                                        </p:cTn>
                                        <p:tgtEl>
                                          <p:sndTgt r:embed="rId8" name="14_un_cercle_vert.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1000" fill="hold"/>
                                        <p:tgtEl>
                                          <p:spTgt spid="14"/>
                                        </p:tgtEl>
                                        <p:attrNameLst>
                                          <p:attrName>ppt_w</p:attrName>
                                        </p:attrNameLst>
                                      </p:cBhvr>
                                      <p:tavLst>
                                        <p:tav tm="0">
                                          <p:val>
                                            <p:strVal val="#ppt_w*0.05"/>
                                          </p:val>
                                        </p:tav>
                                        <p:tav tm="100000">
                                          <p:val>
                                            <p:strVal val="#ppt_w"/>
                                          </p:val>
                                        </p:tav>
                                      </p:tavLst>
                                    </p:anim>
                                    <p:anim calcmode="lin" valueType="num">
                                      <p:cBhvr>
                                        <p:cTn id="62" dur="1000" fill="hold"/>
                                        <p:tgtEl>
                                          <p:spTgt spid="14"/>
                                        </p:tgtEl>
                                        <p:attrNameLst>
                                          <p:attrName>ppt_h</p:attrName>
                                        </p:attrNameLst>
                                      </p:cBhvr>
                                      <p:tavLst>
                                        <p:tav tm="0">
                                          <p:val>
                                            <p:strVal val="#ppt_h"/>
                                          </p:val>
                                        </p:tav>
                                        <p:tav tm="100000">
                                          <p:val>
                                            <p:strVal val="#ppt_h"/>
                                          </p:val>
                                        </p:tav>
                                      </p:tavLst>
                                    </p:anim>
                                    <p:anim calcmode="lin" valueType="num">
                                      <p:cBhvr>
                                        <p:cTn id="63" dur="1000" fill="hold"/>
                                        <p:tgtEl>
                                          <p:spTgt spid="14"/>
                                        </p:tgtEl>
                                        <p:attrNameLst>
                                          <p:attrName>ppt_x</p:attrName>
                                        </p:attrNameLst>
                                      </p:cBhvr>
                                      <p:tavLst>
                                        <p:tav tm="0">
                                          <p:val>
                                            <p:strVal val="#ppt_x-.2"/>
                                          </p:val>
                                        </p:tav>
                                        <p:tav tm="100000">
                                          <p:val>
                                            <p:strVal val="#ppt_x"/>
                                          </p:val>
                                        </p:tav>
                                      </p:tavLst>
                                    </p:anim>
                                    <p:anim calcmode="lin" valueType="num">
                                      <p:cBhvr>
                                        <p:cTn id="64" dur="1000" fill="hold"/>
                                        <p:tgtEl>
                                          <p:spTgt spid="14"/>
                                        </p:tgtEl>
                                        <p:attrNameLst>
                                          <p:attrName>ppt_y</p:attrName>
                                        </p:attrNameLst>
                                      </p:cBhvr>
                                      <p:tavLst>
                                        <p:tav tm="0">
                                          <p:val>
                                            <p:strVal val="#ppt_y"/>
                                          </p:val>
                                        </p:tav>
                                        <p:tav tm="100000">
                                          <p:val>
                                            <p:strVal val="#ppt_y"/>
                                          </p:val>
                                        </p:tav>
                                      </p:tavLst>
                                    </p:anim>
                                    <p:animEffect transition="in" filter="fade">
                                      <p:cBhvr>
                                        <p:cTn id="65" dur="1000"/>
                                        <p:tgtEl>
                                          <p:spTgt spid="14"/>
                                        </p:tgtEl>
                                      </p:cBhvr>
                                    </p:animEffect>
                                  </p:childTnLst>
                                  <p:subTnLst>
                                    <p:audio>
                                      <p:cMediaNode>
                                        <p:cTn display="0" masterRel="sameClick">
                                          <p:stCondLst>
                                            <p:cond evt="begin" delay="0">
                                              <p:tn val="59"/>
                                            </p:cond>
                                          </p:stCondLst>
                                          <p:endCondLst>
                                            <p:cond evt="onStopAudio" delay="0">
                                              <p:tgtEl>
                                                <p:sldTgt/>
                                              </p:tgtEl>
                                            </p:cond>
                                          </p:endCondLst>
                                        </p:cTn>
                                        <p:tgtEl>
                                          <p:sndTgt r:embed="rId9" name="14_une_spirale_orange.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strVal val="#ppt_w*0.05"/>
                                          </p:val>
                                        </p:tav>
                                        <p:tav tm="100000">
                                          <p:val>
                                            <p:strVal val="#ppt_w"/>
                                          </p:val>
                                        </p:tav>
                                      </p:tavLst>
                                    </p:anim>
                                    <p:anim calcmode="lin" valueType="num">
                                      <p:cBhvr>
                                        <p:cTn id="71" dur="1000" fill="hold"/>
                                        <p:tgtEl>
                                          <p:spTgt spid="15"/>
                                        </p:tgtEl>
                                        <p:attrNameLst>
                                          <p:attrName>ppt_h</p:attrName>
                                        </p:attrNameLst>
                                      </p:cBhvr>
                                      <p:tavLst>
                                        <p:tav tm="0">
                                          <p:val>
                                            <p:strVal val="#ppt_h"/>
                                          </p:val>
                                        </p:tav>
                                        <p:tav tm="100000">
                                          <p:val>
                                            <p:strVal val="#ppt_h"/>
                                          </p:val>
                                        </p:tav>
                                      </p:tavLst>
                                    </p:anim>
                                    <p:anim calcmode="lin" valueType="num">
                                      <p:cBhvr>
                                        <p:cTn id="72" dur="1000" fill="hold"/>
                                        <p:tgtEl>
                                          <p:spTgt spid="15"/>
                                        </p:tgtEl>
                                        <p:attrNameLst>
                                          <p:attrName>ppt_x</p:attrName>
                                        </p:attrNameLst>
                                      </p:cBhvr>
                                      <p:tavLst>
                                        <p:tav tm="0">
                                          <p:val>
                                            <p:strVal val="#ppt_x-.2"/>
                                          </p:val>
                                        </p:tav>
                                        <p:tav tm="100000">
                                          <p:val>
                                            <p:strVal val="#ppt_x"/>
                                          </p:val>
                                        </p:tav>
                                      </p:tavLst>
                                    </p:anim>
                                    <p:anim calcmode="lin" valueType="num">
                                      <p:cBhvr>
                                        <p:cTn id="73" dur="1000" fill="hold"/>
                                        <p:tgtEl>
                                          <p:spTgt spid="15"/>
                                        </p:tgtEl>
                                        <p:attrNameLst>
                                          <p:attrName>ppt_y</p:attrName>
                                        </p:attrNameLst>
                                      </p:cBhvr>
                                      <p:tavLst>
                                        <p:tav tm="0">
                                          <p:val>
                                            <p:strVal val="#ppt_y"/>
                                          </p:val>
                                        </p:tav>
                                        <p:tav tm="100000">
                                          <p:val>
                                            <p:strVal val="#ppt_y"/>
                                          </p:val>
                                        </p:tav>
                                      </p:tavLst>
                                    </p:anim>
                                    <p:animEffect transition="in" filter="fade">
                                      <p:cBhvr>
                                        <p:cTn id="74" dur="1000"/>
                                        <p:tgtEl>
                                          <p:spTgt spid="15"/>
                                        </p:tgtEl>
                                      </p:cBhvr>
                                    </p:animEffect>
                                  </p:childTnLst>
                                  <p:subTnLst>
                                    <p:audio>
                                      <p:cMediaNode>
                                        <p:cTn display="0" masterRel="sameClick">
                                          <p:stCondLst>
                                            <p:cond evt="begin" delay="0">
                                              <p:tn val="68"/>
                                            </p:cond>
                                          </p:stCondLst>
                                          <p:endCondLst>
                                            <p:cond evt="onStopAudio" delay="0">
                                              <p:tgtEl>
                                                <p:sldTgt/>
                                              </p:tgtEl>
                                            </p:cond>
                                          </p:endCondLst>
                                        </p:cTn>
                                        <p:tgtEl>
                                          <p:sndTgt r:embed="rId10" name="14_un_homme_jaune.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54" presetClass="entr" presetSubtype="0" accel="10000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1000" fill="hold"/>
                                        <p:tgtEl>
                                          <p:spTgt spid="16"/>
                                        </p:tgtEl>
                                        <p:attrNameLst>
                                          <p:attrName>ppt_w</p:attrName>
                                        </p:attrNameLst>
                                      </p:cBhvr>
                                      <p:tavLst>
                                        <p:tav tm="0">
                                          <p:val>
                                            <p:strVal val="#ppt_w*0.05"/>
                                          </p:val>
                                        </p:tav>
                                        <p:tav tm="100000">
                                          <p:val>
                                            <p:strVal val="#ppt_w"/>
                                          </p:val>
                                        </p:tav>
                                      </p:tavLst>
                                    </p:anim>
                                    <p:anim calcmode="lin" valueType="num">
                                      <p:cBhvr>
                                        <p:cTn id="80" dur="1000" fill="hold"/>
                                        <p:tgtEl>
                                          <p:spTgt spid="16"/>
                                        </p:tgtEl>
                                        <p:attrNameLst>
                                          <p:attrName>ppt_h</p:attrName>
                                        </p:attrNameLst>
                                      </p:cBhvr>
                                      <p:tavLst>
                                        <p:tav tm="0">
                                          <p:val>
                                            <p:strVal val="#ppt_h"/>
                                          </p:val>
                                        </p:tav>
                                        <p:tav tm="100000">
                                          <p:val>
                                            <p:strVal val="#ppt_h"/>
                                          </p:val>
                                        </p:tav>
                                      </p:tavLst>
                                    </p:anim>
                                    <p:anim calcmode="lin" valueType="num">
                                      <p:cBhvr>
                                        <p:cTn id="81" dur="1000" fill="hold"/>
                                        <p:tgtEl>
                                          <p:spTgt spid="16"/>
                                        </p:tgtEl>
                                        <p:attrNameLst>
                                          <p:attrName>ppt_x</p:attrName>
                                        </p:attrNameLst>
                                      </p:cBhvr>
                                      <p:tavLst>
                                        <p:tav tm="0">
                                          <p:val>
                                            <p:strVal val="#ppt_x-.2"/>
                                          </p:val>
                                        </p:tav>
                                        <p:tav tm="100000">
                                          <p:val>
                                            <p:strVal val="#ppt_x"/>
                                          </p:val>
                                        </p:tav>
                                      </p:tavLst>
                                    </p:anim>
                                    <p:anim calcmode="lin" valueType="num">
                                      <p:cBhvr>
                                        <p:cTn id="82" dur="1000" fill="hold"/>
                                        <p:tgtEl>
                                          <p:spTgt spid="16"/>
                                        </p:tgtEl>
                                        <p:attrNameLst>
                                          <p:attrName>ppt_y</p:attrName>
                                        </p:attrNameLst>
                                      </p:cBhvr>
                                      <p:tavLst>
                                        <p:tav tm="0">
                                          <p:val>
                                            <p:strVal val="#ppt_y"/>
                                          </p:val>
                                        </p:tav>
                                        <p:tav tm="100000">
                                          <p:val>
                                            <p:strVal val="#ppt_y"/>
                                          </p:val>
                                        </p:tav>
                                      </p:tavLst>
                                    </p:anim>
                                    <p:animEffect transition="in" filter="fade">
                                      <p:cBhvr>
                                        <p:cTn id="83" dur="1000"/>
                                        <p:tgtEl>
                                          <p:spTgt spid="16"/>
                                        </p:tgtEl>
                                      </p:cBhvr>
                                    </p:animEffect>
                                  </p:childTnLst>
                                  <p:subTnLst>
                                    <p:audio>
                                      <p:cMediaNode>
                                        <p:cTn display="0" masterRel="sameClick">
                                          <p:stCondLst>
                                            <p:cond evt="begin" delay="0">
                                              <p:tn val="77"/>
                                            </p:cond>
                                          </p:stCondLst>
                                          <p:endCondLst>
                                            <p:cond evt="onStopAudio" delay="0">
                                              <p:tgtEl>
                                                <p:sldTgt/>
                                              </p:tgtEl>
                                            </p:cond>
                                          </p:endCondLst>
                                        </p:cTn>
                                        <p:tgtEl>
                                          <p:sndTgt r:embed="rId11" name="14_deux_rectangles_bleu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28"/>
          <p:cNvSpPr>
            <a:spLocks noChangeShapeType="1"/>
          </p:cNvSpPr>
          <p:nvPr/>
        </p:nvSpPr>
        <p:spPr bwMode="auto">
          <a:xfrm>
            <a:off x="6610350" y="1168400"/>
            <a:ext cx="1800225" cy="0"/>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Oval 130"/>
          <p:cNvSpPr>
            <a:spLocks noChangeArrowheads="1"/>
          </p:cNvSpPr>
          <p:nvPr/>
        </p:nvSpPr>
        <p:spPr bwMode="auto">
          <a:xfrm>
            <a:off x="5580063" y="549275"/>
            <a:ext cx="215900" cy="215900"/>
          </a:xfrm>
          <a:prstGeom prst="ellipse">
            <a:avLst/>
          </a:prstGeom>
          <a:solidFill>
            <a:srgbClr val="7030A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7" name="Picture 15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65588" y="301625"/>
            <a:ext cx="4730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20"/>
          <p:cNvSpPr>
            <a:spLocks noChangeArrowheads="1"/>
          </p:cNvSpPr>
          <p:nvPr/>
        </p:nvSpPr>
        <p:spPr bwMode="auto">
          <a:xfrm>
            <a:off x="1455738" y="301625"/>
            <a:ext cx="3233737" cy="316388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 name="Oval 121"/>
          <p:cNvSpPr>
            <a:spLocks noChangeArrowheads="1"/>
          </p:cNvSpPr>
          <p:nvPr/>
        </p:nvSpPr>
        <p:spPr bwMode="auto">
          <a:xfrm>
            <a:off x="6751638" y="4783138"/>
            <a:ext cx="741362" cy="509587"/>
          </a:xfrm>
          <a:prstGeom prst="ellipse">
            <a:avLst/>
          </a:prstGeom>
          <a:solidFill>
            <a:schemeClr val="bg1"/>
          </a:solidFill>
          <a:ln w="38100">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 name="Rectangle 122"/>
          <p:cNvSpPr>
            <a:spLocks noChangeArrowheads="1"/>
          </p:cNvSpPr>
          <p:nvPr/>
        </p:nvSpPr>
        <p:spPr bwMode="auto">
          <a:xfrm>
            <a:off x="1676400" y="5554663"/>
            <a:ext cx="1223963" cy="10810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 name="Rectangle 123"/>
          <p:cNvSpPr>
            <a:spLocks noChangeArrowheads="1"/>
          </p:cNvSpPr>
          <p:nvPr/>
        </p:nvSpPr>
        <p:spPr bwMode="auto">
          <a:xfrm>
            <a:off x="163513" y="1779588"/>
            <a:ext cx="5888037" cy="36861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 name="AutoShape 124"/>
          <p:cNvSpPr>
            <a:spLocks noChangeArrowheads="1"/>
          </p:cNvSpPr>
          <p:nvPr/>
        </p:nvSpPr>
        <p:spPr bwMode="auto">
          <a:xfrm>
            <a:off x="915988" y="301625"/>
            <a:ext cx="1079500" cy="1079500"/>
          </a:xfrm>
          <a:prstGeom prst="triangle">
            <a:avLst>
              <a:gd name="adj" fmla="val 50000"/>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 name="Line 128"/>
          <p:cNvSpPr>
            <a:spLocks noChangeShapeType="1"/>
          </p:cNvSpPr>
          <p:nvPr/>
        </p:nvSpPr>
        <p:spPr bwMode="auto">
          <a:xfrm>
            <a:off x="6610350" y="1520825"/>
            <a:ext cx="1800225" cy="0"/>
          </a:xfrm>
          <a:prstGeom prst="line">
            <a:avLst/>
          </a:prstGeom>
          <a:noFill/>
          <a:ln w="3175">
            <a:solidFill>
              <a:srgbClr val="CC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Line 128"/>
          <p:cNvSpPr>
            <a:spLocks noChangeShapeType="1"/>
          </p:cNvSpPr>
          <p:nvPr/>
        </p:nvSpPr>
        <p:spPr bwMode="auto">
          <a:xfrm>
            <a:off x="6610350" y="1882775"/>
            <a:ext cx="1800225" cy="0"/>
          </a:xfrm>
          <a:prstGeom prst="line">
            <a:avLst/>
          </a:prstGeom>
          <a:noFill/>
          <a:ln w="76200">
            <a:solidFill>
              <a:srgbClr val="CC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Freeform 15"/>
          <p:cNvSpPr/>
          <p:nvPr/>
        </p:nvSpPr>
        <p:spPr>
          <a:xfrm>
            <a:off x="6389688" y="2273300"/>
            <a:ext cx="2397125" cy="425450"/>
          </a:xfrm>
          <a:custGeom>
            <a:avLst/>
            <a:gdLst>
              <a:gd name="connsiteX0" fmla="*/ 0 w 2397512"/>
              <a:gd name="connsiteY0" fmla="*/ 290710 h 424525"/>
              <a:gd name="connsiteX1" fmla="*/ 490653 w 2397512"/>
              <a:gd name="connsiteY1" fmla="*/ 11930 h 424525"/>
              <a:gd name="connsiteX2" fmla="*/ 791736 w 2397512"/>
              <a:gd name="connsiteY2" fmla="*/ 402223 h 424525"/>
              <a:gd name="connsiteX3" fmla="*/ 1237785 w 2397512"/>
              <a:gd name="connsiteY3" fmla="*/ 67686 h 424525"/>
              <a:gd name="connsiteX4" fmla="*/ 1538868 w 2397512"/>
              <a:gd name="connsiteY4" fmla="*/ 313013 h 424525"/>
              <a:gd name="connsiteX5" fmla="*/ 2029522 w 2397512"/>
              <a:gd name="connsiteY5" fmla="*/ 779 h 424525"/>
              <a:gd name="connsiteX6" fmla="*/ 2397512 w 2397512"/>
              <a:gd name="connsiteY6" fmla="*/ 424525 h 424525"/>
              <a:gd name="connsiteX7" fmla="*/ 2397512 w 2397512"/>
              <a:gd name="connsiteY7" fmla="*/ 424525 h 424525"/>
              <a:gd name="connsiteX8" fmla="*/ 2397512 w 2397512"/>
              <a:gd name="connsiteY8" fmla="*/ 424525 h 42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7512" h="424525">
                <a:moveTo>
                  <a:pt x="0" y="290710"/>
                </a:moveTo>
                <a:cubicBezTo>
                  <a:pt x="179348" y="142027"/>
                  <a:pt x="358697" y="-6655"/>
                  <a:pt x="490653" y="11930"/>
                </a:cubicBezTo>
                <a:cubicBezTo>
                  <a:pt x="622609" y="30515"/>
                  <a:pt x="667214" y="392930"/>
                  <a:pt x="791736" y="402223"/>
                </a:cubicBezTo>
                <a:cubicBezTo>
                  <a:pt x="916258" y="411516"/>
                  <a:pt x="1113263" y="82554"/>
                  <a:pt x="1237785" y="67686"/>
                </a:cubicBezTo>
                <a:cubicBezTo>
                  <a:pt x="1362307" y="52818"/>
                  <a:pt x="1406912" y="324164"/>
                  <a:pt x="1538868" y="313013"/>
                </a:cubicBezTo>
                <a:cubicBezTo>
                  <a:pt x="1670824" y="301862"/>
                  <a:pt x="1886415" y="-17806"/>
                  <a:pt x="2029522" y="779"/>
                </a:cubicBezTo>
                <a:cubicBezTo>
                  <a:pt x="2172629" y="19364"/>
                  <a:pt x="2397512" y="424525"/>
                  <a:pt x="2397512" y="424525"/>
                </a:cubicBezTo>
                <a:lnTo>
                  <a:pt x="2397512" y="424525"/>
                </a:lnTo>
                <a:lnTo>
                  <a:pt x="2397512" y="424525"/>
                </a:lnTo>
              </a:path>
            </a:pathLst>
          </a:custGeom>
          <a:noFill/>
          <a:ln w="762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AutoShape 129"/>
          <p:cNvSpPr>
            <a:spLocks noChangeArrowheads="1"/>
          </p:cNvSpPr>
          <p:nvPr/>
        </p:nvSpPr>
        <p:spPr bwMode="auto">
          <a:xfrm>
            <a:off x="1995488" y="1168400"/>
            <a:ext cx="6197600" cy="5129213"/>
          </a:xfrm>
          <a:prstGeom prst="star5">
            <a:avLst/>
          </a:prstGeom>
          <a:solidFill>
            <a:srgbClr val="FF66CC"/>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14_un_cercle_roug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4" name="14.5.1.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subTnLst>
                                    <p:audio>
                                      <p:cMediaNode>
                                        <p:cTn display="0" masterRel="sameClick">
                                          <p:stCondLst>
                                            <p:cond evt="begin" delay="0">
                                              <p:tn val="15"/>
                                            </p:cond>
                                          </p:stCondLst>
                                          <p:endCondLst>
                                            <p:cond evt="onStopAudio" delay="0">
                                              <p:tgtEl>
                                                <p:sldTgt/>
                                              </p:tgtEl>
                                            </p:cond>
                                          </p:endCondLst>
                                        </p:cTn>
                                        <p:tgtEl>
                                          <p:sndTgt r:embed="rId5" name="14_une_etoile_rose.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subTnLst>
                                    <p:audio>
                                      <p:cMediaNode>
                                        <p:cTn display="0" masterRel="sameClick">
                                          <p:stCondLst>
                                            <p:cond evt="begin" delay="0">
                                              <p:tn val="20"/>
                                            </p:cond>
                                          </p:stCondLst>
                                          <p:endCondLst>
                                            <p:cond evt="onStopAudio" delay="0">
                                              <p:tgtEl>
                                                <p:sldTgt/>
                                              </p:tgtEl>
                                            </p:cond>
                                          </p:endCondLst>
                                        </p:cTn>
                                        <p:tgtEl>
                                          <p:sndTgt r:embed="rId6" name="14.7_rectangle_grand_orang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7" name="14.7_petit_oeil.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subTnLst>
                                    <p:audio>
                                      <p:cMediaNode>
                                        <p:cTn display="0" masterRel="sameClick">
                                          <p:stCondLst>
                                            <p:cond evt="begin" delay="0">
                                              <p:tn val="30"/>
                                            </p:cond>
                                          </p:stCondLst>
                                          <p:endCondLst>
                                            <p:cond evt="onStopAudio" delay="0">
                                              <p:tgtEl>
                                                <p:sldTgt/>
                                              </p:tgtEl>
                                            </p:cond>
                                          </p:endCondLst>
                                        </p:cTn>
                                        <p:tgtEl>
                                          <p:sndTgt r:embed="rId8" name="14.7_petit_point_violet.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subTnLst>
                                    <p:audio>
                                      <p:cMediaNode>
                                        <p:cTn display="0" masterRel="sameClick">
                                          <p:stCondLst>
                                            <p:cond evt="begin" delay="0">
                                              <p:tn val="35"/>
                                            </p:cond>
                                          </p:stCondLst>
                                          <p:endCondLst>
                                            <p:cond evt="onStopAudio" delay="0">
                                              <p:tgtEl>
                                                <p:sldTgt/>
                                              </p:tgtEl>
                                            </p:cond>
                                          </p:endCondLst>
                                        </p:cTn>
                                        <p:tgtEl>
                                          <p:sndTgt r:embed="rId9" name="14.7_lignes_violettes.wav"/>
                                        </p:tgtEl>
                                      </p:cMediaNode>
                                    </p:audio>
                                  </p:sub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subTnLst>
                                    <p:audio>
                                      <p:cMediaNode>
                                        <p:cTn display="0" masterRel="sameClick">
                                          <p:stCondLst>
                                            <p:cond evt="begin" delay="0">
                                              <p:tn val="46"/>
                                            </p:cond>
                                          </p:stCondLst>
                                          <p:endCondLst>
                                            <p:cond evt="onStopAudio" delay="0">
                                              <p:tgtEl>
                                                <p:sldTgt/>
                                              </p:tgtEl>
                                            </p:cond>
                                          </p:endCondLst>
                                        </p:cTn>
                                        <p:tgtEl>
                                          <p:sndTgt r:embed="rId10" name="14.7_ligne_courbe.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subTnLst>
                                    <p:audio>
                                      <p:cMediaNode>
                                        <p:cTn display="0" masterRel="sameClick">
                                          <p:stCondLst>
                                            <p:cond evt="begin" delay="0">
                                              <p:tn val="51"/>
                                            </p:cond>
                                          </p:stCondLst>
                                          <p:endCondLst>
                                            <p:cond evt="onStopAudio" delay="0">
                                              <p:tgtEl>
                                                <p:sldTgt/>
                                              </p:tgtEl>
                                            </p:cond>
                                          </p:endCondLst>
                                        </p:cTn>
                                        <p:tgtEl>
                                          <p:sndTgt r:embed="rId11" name="14.7_petit_ovale_blanc.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subTnLst>
                                    <p:audio>
                                      <p:cMediaNode>
                                        <p:cTn display="0" masterRel="sameClick">
                                          <p:stCondLst>
                                            <p:cond evt="begin" delay="0">
                                              <p:tn val="56"/>
                                            </p:cond>
                                          </p:stCondLst>
                                          <p:endCondLst>
                                            <p:cond evt="onStopAudio" delay="0">
                                              <p:tgtEl>
                                                <p:sldTgt/>
                                              </p:tgtEl>
                                            </p:cond>
                                          </p:endCondLst>
                                        </p:cTn>
                                        <p:tgtEl>
                                          <p:sndTgt r:embed="rId12" name="14.7_carre_noi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28"/>
          <p:cNvSpPr>
            <a:spLocks noChangeShapeType="1"/>
          </p:cNvSpPr>
          <p:nvPr/>
        </p:nvSpPr>
        <p:spPr bwMode="auto">
          <a:xfrm>
            <a:off x="6610350" y="1168400"/>
            <a:ext cx="1800225" cy="0"/>
          </a:xfrm>
          <a:prstGeom prst="line">
            <a:avLst/>
          </a:prstGeom>
          <a:noFill/>
          <a:ln w="28575">
            <a:solidFill>
              <a:srgbClr val="CC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Oval 130"/>
          <p:cNvSpPr>
            <a:spLocks noChangeArrowheads="1"/>
          </p:cNvSpPr>
          <p:nvPr/>
        </p:nvSpPr>
        <p:spPr bwMode="auto">
          <a:xfrm>
            <a:off x="5580063" y="549275"/>
            <a:ext cx="215900" cy="215900"/>
          </a:xfrm>
          <a:prstGeom prst="ellipse">
            <a:avLst/>
          </a:prstGeom>
          <a:solidFill>
            <a:srgbClr val="7030A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pic>
        <p:nvPicPr>
          <p:cNvPr id="7" name="Picture 1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588" y="301625"/>
            <a:ext cx="47307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20"/>
          <p:cNvSpPr>
            <a:spLocks noChangeArrowheads="1"/>
          </p:cNvSpPr>
          <p:nvPr/>
        </p:nvSpPr>
        <p:spPr bwMode="auto">
          <a:xfrm>
            <a:off x="1455738" y="301625"/>
            <a:ext cx="3233737" cy="316388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0" name="Oval 121"/>
          <p:cNvSpPr>
            <a:spLocks noChangeArrowheads="1"/>
          </p:cNvSpPr>
          <p:nvPr/>
        </p:nvSpPr>
        <p:spPr bwMode="auto">
          <a:xfrm>
            <a:off x="6751638" y="4783138"/>
            <a:ext cx="741362" cy="509587"/>
          </a:xfrm>
          <a:prstGeom prst="ellipse">
            <a:avLst/>
          </a:prstGeom>
          <a:solidFill>
            <a:schemeClr val="bg1"/>
          </a:solidFill>
          <a:ln w="38100">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1" name="Rectangle 122"/>
          <p:cNvSpPr>
            <a:spLocks noChangeArrowheads="1"/>
          </p:cNvSpPr>
          <p:nvPr/>
        </p:nvSpPr>
        <p:spPr bwMode="auto">
          <a:xfrm>
            <a:off x="1676400" y="5554663"/>
            <a:ext cx="1223963" cy="108108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2" name="Rectangle 123"/>
          <p:cNvSpPr>
            <a:spLocks noChangeArrowheads="1"/>
          </p:cNvSpPr>
          <p:nvPr/>
        </p:nvSpPr>
        <p:spPr bwMode="auto">
          <a:xfrm>
            <a:off x="163513" y="1779588"/>
            <a:ext cx="5888037" cy="36861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3" name="AutoShape 124"/>
          <p:cNvSpPr>
            <a:spLocks noChangeArrowheads="1"/>
          </p:cNvSpPr>
          <p:nvPr/>
        </p:nvSpPr>
        <p:spPr bwMode="auto">
          <a:xfrm>
            <a:off x="915988" y="301625"/>
            <a:ext cx="1079500" cy="1079500"/>
          </a:xfrm>
          <a:prstGeom prst="triangle">
            <a:avLst>
              <a:gd name="adj" fmla="val 50000"/>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n-US"/>
          </a:p>
        </p:txBody>
      </p:sp>
      <p:sp>
        <p:nvSpPr>
          <p:cNvPr id="14" name="Line 128"/>
          <p:cNvSpPr>
            <a:spLocks noChangeShapeType="1"/>
          </p:cNvSpPr>
          <p:nvPr/>
        </p:nvSpPr>
        <p:spPr bwMode="auto">
          <a:xfrm>
            <a:off x="6610350" y="1520825"/>
            <a:ext cx="1800225" cy="0"/>
          </a:xfrm>
          <a:prstGeom prst="line">
            <a:avLst/>
          </a:prstGeom>
          <a:noFill/>
          <a:ln w="3175">
            <a:solidFill>
              <a:srgbClr val="CC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5" name="Line 128"/>
          <p:cNvSpPr>
            <a:spLocks noChangeShapeType="1"/>
          </p:cNvSpPr>
          <p:nvPr/>
        </p:nvSpPr>
        <p:spPr bwMode="auto">
          <a:xfrm>
            <a:off x="6610350" y="1882775"/>
            <a:ext cx="1800225" cy="0"/>
          </a:xfrm>
          <a:prstGeom prst="line">
            <a:avLst/>
          </a:prstGeom>
          <a:noFill/>
          <a:ln w="76200">
            <a:solidFill>
              <a:srgbClr val="CC00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 name="Freeform 15"/>
          <p:cNvSpPr/>
          <p:nvPr/>
        </p:nvSpPr>
        <p:spPr>
          <a:xfrm>
            <a:off x="6389688" y="2273300"/>
            <a:ext cx="2397125" cy="425450"/>
          </a:xfrm>
          <a:custGeom>
            <a:avLst/>
            <a:gdLst>
              <a:gd name="connsiteX0" fmla="*/ 0 w 2397512"/>
              <a:gd name="connsiteY0" fmla="*/ 290710 h 424525"/>
              <a:gd name="connsiteX1" fmla="*/ 490653 w 2397512"/>
              <a:gd name="connsiteY1" fmla="*/ 11930 h 424525"/>
              <a:gd name="connsiteX2" fmla="*/ 791736 w 2397512"/>
              <a:gd name="connsiteY2" fmla="*/ 402223 h 424525"/>
              <a:gd name="connsiteX3" fmla="*/ 1237785 w 2397512"/>
              <a:gd name="connsiteY3" fmla="*/ 67686 h 424525"/>
              <a:gd name="connsiteX4" fmla="*/ 1538868 w 2397512"/>
              <a:gd name="connsiteY4" fmla="*/ 313013 h 424525"/>
              <a:gd name="connsiteX5" fmla="*/ 2029522 w 2397512"/>
              <a:gd name="connsiteY5" fmla="*/ 779 h 424525"/>
              <a:gd name="connsiteX6" fmla="*/ 2397512 w 2397512"/>
              <a:gd name="connsiteY6" fmla="*/ 424525 h 424525"/>
              <a:gd name="connsiteX7" fmla="*/ 2397512 w 2397512"/>
              <a:gd name="connsiteY7" fmla="*/ 424525 h 424525"/>
              <a:gd name="connsiteX8" fmla="*/ 2397512 w 2397512"/>
              <a:gd name="connsiteY8" fmla="*/ 424525 h 42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7512" h="424525">
                <a:moveTo>
                  <a:pt x="0" y="290710"/>
                </a:moveTo>
                <a:cubicBezTo>
                  <a:pt x="179348" y="142027"/>
                  <a:pt x="358697" y="-6655"/>
                  <a:pt x="490653" y="11930"/>
                </a:cubicBezTo>
                <a:cubicBezTo>
                  <a:pt x="622609" y="30515"/>
                  <a:pt x="667214" y="392930"/>
                  <a:pt x="791736" y="402223"/>
                </a:cubicBezTo>
                <a:cubicBezTo>
                  <a:pt x="916258" y="411516"/>
                  <a:pt x="1113263" y="82554"/>
                  <a:pt x="1237785" y="67686"/>
                </a:cubicBezTo>
                <a:cubicBezTo>
                  <a:pt x="1362307" y="52818"/>
                  <a:pt x="1406912" y="324164"/>
                  <a:pt x="1538868" y="313013"/>
                </a:cubicBezTo>
                <a:cubicBezTo>
                  <a:pt x="1670824" y="301862"/>
                  <a:pt x="1886415" y="-17806"/>
                  <a:pt x="2029522" y="779"/>
                </a:cubicBezTo>
                <a:cubicBezTo>
                  <a:pt x="2172629" y="19364"/>
                  <a:pt x="2397512" y="424525"/>
                  <a:pt x="2397512" y="424525"/>
                </a:cubicBezTo>
                <a:lnTo>
                  <a:pt x="2397512" y="424525"/>
                </a:lnTo>
                <a:lnTo>
                  <a:pt x="2397512" y="424525"/>
                </a:lnTo>
              </a:path>
            </a:pathLst>
          </a:custGeom>
          <a:noFill/>
          <a:ln w="762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5" name="AutoShape 129"/>
          <p:cNvSpPr>
            <a:spLocks noChangeArrowheads="1"/>
          </p:cNvSpPr>
          <p:nvPr/>
        </p:nvSpPr>
        <p:spPr bwMode="auto">
          <a:xfrm>
            <a:off x="1995488" y="1168400"/>
            <a:ext cx="6197600" cy="5129213"/>
          </a:xfrm>
          <a:prstGeom prst="star5">
            <a:avLst/>
          </a:prstGeom>
          <a:solidFill>
            <a:srgbClr val="FF66CC"/>
          </a:solidFill>
          <a:ln w="9525">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Tree>
    <p:extLst>
      <p:ext uri="{BB962C8B-B14F-4D97-AF65-F5344CB8AC3E}">
        <p14:creationId xmlns:p14="http://schemas.microsoft.com/office/powerpoint/2010/main" val="3862152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P spid="11" grpId="0" animBg="1"/>
      <p:bldP spid="12" grpId="0" animBg="1"/>
      <p:bldP spid="13" grpId="0" animBg="1"/>
      <p:bldP spid="14" grpId="0" animBg="1"/>
      <p:bldP spid="15"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288</TotalTime>
  <Words>287</Words>
  <Application>Microsoft Office PowerPoint</Application>
  <PresentationFormat>On-screen Show (4:3)</PresentationFormat>
  <Paragraphs>45</Paragraphs>
  <Slides>8</Slides>
  <Notes>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Study</cp:lastModifiedBy>
  <cp:revision>27</cp:revision>
  <dcterms:created xsi:type="dcterms:W3CDTF">2014-08-11T15:47:55Z</dcterms:created>
  <dcterms:modified xsi:type="dcterms:W3CDTF">2018-12-09T14:54:28Z</dcterms:modified>
</cp:coreProperties>
</file>