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258" r:id="rId3"/>
    <p:sldId id="259" r:id="rId4"/>
    <p:sldId id="287" r:id="rId5"/>
    <p:sldId id="262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58" autoAdjust="0"/>
  </p:normalViewPr>
  <p:slideViewPr>
    <p:cSldViewPr>
      <p:cViewPr varScale="1">
        <p:scale>
          <a:sx n="77" d="100"/>
          <a:sy n="77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3779D4-E248-4706-8D4A-3BE0BF6CF14B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E344BE-AAD4-4B7A-8D71-7020A75AB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40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34E63E-BBA4-4B3F-ACB3-7F87B6597B5E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369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Say the colours (pupils already know these) and get pupils to show you with their hands which shape is the colour you are saying.</a:t>
            </a:r>
            <a:br>
              <a:rPr lang="en-GB" altLang="en-US" dirty="0" smtClean="0"/>
            </a:br>
            <a:endParaRPr lang="en-GB" altLang="en-US" dirty="0" smtClean="0"/>
          </a:p>
          <a:p>
            <a:r>
              <a:rPr lang="en-GB" altLang="en-US" dirty="0" smtClean="0"/>
              <a:t>Start saying simple sentences for them to respond with the ‘true’ or ‘false’ gesture.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E.g. Le </a:t>
            </a:r>
            <a:r>
              <a:rPr lang="en-GB" altLang="en-US" dirty="0" err="1" smtClean="0"/>
              <a:t>cercle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rouge.  </a:t>
            </a:r>
            <a:r>
              <a:rPr lang="en-GB" altLang="en-US" dirty="0" err="1" smtClean="0"/>
              <a:t>Vrai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ou</a:t>
            </a:r>
            <a:r>
              <a:rPr lang="en-GB" altLang="en-US" dirty="0" smtClean="0"/>
              <a:t> faux?  </a:t>
            </a:r>
            <a:br>
              <a:rPr lang="en-GB" altLang="en-US" dirty="0" smtClean="0"/>
            </a:br>
            <a:r>
              <a:rPr lang="en-GB" altLang="en-US" dirty="0" smtClean="0"/>
              <a:t>Le </a:t>
            </a:r>
            <a:r>
              <a:rPr lang="en-GB" altLang="en-US" dirty="0" err="1" smtClean="0"/>
              <a:t>cercle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bleu.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Le triangle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bleu.</a:t>
            </a:r>
            <a:br>
              <a:rPr lang="en-GB" altLang="en-US" dirty="0" smtClean="0"/>
            </a:br>
            <a:r>
              <a:rPr lang="en-GB" altLang="en-US" dirty="0" smtClean="0"/>
              <a:t>Le triangle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rouge.</a:t>
            </a:r>
            <a:br>
              <a:rPr lang="en-GB" altLang="en-US" dirty="0" smtClean="0"/>
            </a:br>
            <a:r>
              <a:rPr lang="en-GB" altLang="en-US" dirty="0" smtClean="0"/>
              <a:t>Le triangle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Le </a:t>
            </a:r>
            <a:r>
              <a:rPr lang="en-GB" altLang="en-US" dirty="0" err="1" smtClean="0"/>
              <a:t>carré</a:t>
            </a:r>
            <a:r>
              <a:rPr lang="en-GB" altLang="en-US" dirty="0" smtClean="0"/>
              <a:t> (trace the shape of a square with your fingers)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rouge. </a:t>
            </a:r>
            <a:r>
              <a:rPr lang="en-GB" altLang="en-US" dirty="0" err="1" smtClean="0"/>
              <a:t>Vrai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ou</a:t>
            </a:r>
            <a:r>
              <a:rPr lang="en-GB" altLang="en-US" dirty="0" smtClean="0"/>
              <a:t> faux?</a:t>
            </a:r>
            <a:br>
              <a:rPr lang="en-GB" altLang="en-US" dirty="0" smtClean="0"/>
            </a:br>
            <a:r>
              <a:rPr lang="en-GB" altLang="en-US" dirty="0" err="1" smtClean="0"/>
              <a:t>Etc</a:t>
            </a:r>
            <a:r>
              <a:rPr lang="en-GB" altLang="en-US" dirty="0" smtClean="0"/>
              <a:t>…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9C8DFA-DE6A-458F-802B-B9065379073D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Click to make each shape appear</a:t>
            </a:r>
            <a:r>
              <a:rPr lang="en-GB" altLang="en-US" baseline="0" dirty="0" smtClean="0"/>
              <a:t> and hear the audio. Replay each one several times, and invite pupils to make a gesture to correspond to the shape, as they say the word.</a:t>
            </a:r>
          </a:p>
          <a:p>
            <a:pPr eaLnBrk="1" hangingPunct="1">
              <a:spcBef>
                <a:spcPct val="0"/>
              </a:spcBef>
            </a:pPr>
            <a:endParaRPr lang="en-GB" altLang="en-US" baseline="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2E9AB-4B16-44DE-A602-A2949F106DB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9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Freeze the screen so pupils cannot see the shapes as they appear, with the audio.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</a:t>
            </a:r>
            <a:r>
              <a:rPr lang="en-GB" altLang="en-US" baseline="0" dirty="0" smtClean="0"/>
              <a:t> pupils</a:t>
            </a:r>
            <a:r>
              <a:rPr lang="en-GB" altLang="en-US" dirty="0" smtClean="0"/>
              <a:t> to draw the shape they think each word they hear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represents.  They could do this on paper or mini whiteboards.  Circulate</a:t>
            </a:r>
            <a:r>
              <a:rPr lang="en-GB" altLang="en-US" baseline="0" dirty="0" smtClean="0"/>
              <a:t> to check pupils’ progress with this. Unfreeze the slide to show pupils the answers.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 smtClean="0"/>
              <a:t>Then rewind the animations to the start of the slide, and practise saying the words again.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2E9AB-4B16-44DE-A602-A2949F106DB5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Pupils know the colours already so this is revision.</a:t>
            </a:r>
            <a:br>
              <a:rPr lang="en-GB" altLang="en-US" dirty="0" smtClean="0"/>
            </a:br>
            <a:r>
              <a:rPr lang="en-GB" altLang="en-US" dirty="0" smtClean="0"/>
              <a:t>The audio is a</a:t>
            </a:r>
            <a:r>
              <a:rPr lang="en-GB" altLang="en-US" baseline="0" dirty="0" smtClean="0"/>
              <a:t> full sentence, as follows:</a:t>
            </a:r>
            <a:endParaRPr lang="en-GB" altLang="en-US" dirty="0" smtClean="0"/>
          </a:p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1)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Rouge </a:t>
            </a:r>
            <a:r>
              <a:rPr lang="en-GB" altLang="en-US" dirty="0" smtClean="0"/>
              <a:t>et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font orange</a:t>
            </a:r>
            <a:r>
              <a:rPr lang="en-GB" altLang="en-US" dirty="0" smtClean="0"/>
              <a:t>.</a:t>
            </a:r>
            <a:br>
              <a:rPr lang="en-GB" altLang="en-US" dirty="0" smtClean="0"/>
            </a:br>
            <a:r>
              <a:rPr lang="en-GB" altLang="en-US" dirty="0" smtClean="0"/>
              <a:t>The</a:t>
            </a:r>
            <a:r>
              <a:rPr lang="en-GB" altLang="en-US" baseline="0" dirty="0" smtClean="0"/>
              <a:t> answer colour is animated by a second click, to allow pupils to see and then repeat the final colour, again. i.e. ‘Orange’.</a:t>
            </a:r>
            <a:endParaRPr lang="en-GB" altLang="en-US" dirty="0" smtClean="0"/>
          </a:p>
          <a:p>
            <a:r>
              <a:rPr lang="en-GB" altLang="en-US" dirty="0" smtClean="0"/>
              <a:t>2) Bleu </a:t>
            </a:r>
            <a:r>
              <a:rPr lang="en-GB" altLang="en-US" dirty="0" smtClean="0"/>
              <a:t>et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font vert.</a:t>
            </a:r>
          </a:p>
          <a:p>
            <a:r>
              <a:rPr lang="en-GB" altLang="en-US" dirty="0" smtClean="0"/>
              <a:t>3) Rouge </a:t>
            </a:r>
            <a:r>
              <a:rPr lang="en-GB" altLang="en-US" dirty="0" smtClean="0"/>
              <a:t>et blanc</a:t>
            </a:r>
            <a:r>
              <a:rPr lang="en-GB" altLang="en-US" baseline="0" dirty="0" smtClean="0"/>
              <a:t> font rose.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4) Rouge </a:t>
            </a:r>
            <a:r>
              <a:rPr lang="en-GB" altLang="en-US" dirty="0" smtClean="0"/>
              <a:t>et bleu font </a:t>
            </a:r>
            <a:r>
              <a:rPr lang="en-GB" altLang="en-US" dirty="0" smtClean="0"/>
              <a:t>violet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font = (they)</a:t>
            </a:r>
            <a:r>
              <a:rPr lang="en-GB" altLang="en-US" baseline="0" dirty="0" smtClean="0"/>
              <a:t> make</a:t>
            </a:r>
            <a:br>
              <a:rPr lang="en-GB" altLang="en-US" baseline="0" dirty="0" smtClean="0"/>
            </a:br>
            <a:r>
              <a:rPr lang="en-GB" altLang="en-US" baseline="0" dirty="0" smtClean="0"/>
              <a:t>Pupils haven’t learnt any parts of this verb yet, but it is useful to draw their attention to it here.</a:t>
            </a:r>
            <a:br>
              <a:rPr lang="en-GB" altLang="en-US" baseline="0" dirty="0" smtClean="0"/>
            </a:br>
            <a:r>
              <a:rPr lang="en-GB" altLang="en-US" baseline="0" dirty="0" smtClean="0"/>
              <a:t>Ask them what they think ‘font</a:t>
            </a:r>
            <a:r>
              <a:rPr lang="en-GB" altLang="en-US" baseline="0" smtClean="0"/>
              <a:t>’ means..</a:t>
            </a:r>
            <a:br>
              <a:rPr lang="en-GB" altLang="en-US" baseline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D9A82A-84E6-4080-8BF4-825CCB6613F2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Heads shoulders knees and toes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44BE-AAD4-4B7A-8D71-7020A75AB7E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0A3F-A629-44CE-9E65-FA57627F930F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B6664-346B-4D4C-9EA4-8CD3D3EB5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80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E870-F257-4DB5-92CD-A8896E117BB8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1C7A4-ADFE-4633-BFBC-9FD8B279C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4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7C5D-0ADA-48FB-AC3A-B523017561DC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0D18B-6B3C-44D9-8548-44715C0B6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6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E40E-C03A-4D47-B49B-4492D07775D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40952-D9D0-4118-8648-953F9C92F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2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1415-0076-4F9C-B845-7197691F7BEB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D6526-2B60-459D-B117-9713EAADC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44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141A-CB3D-4C7A-B457-25154B6DE212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10A50-AC83-471D-872F-6B09BC3D6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2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4089-2D10-4FB6-8830-CCD434988444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D7F6A-C352-42AE-BB15-E3649978E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33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B713-F283-447D-9190-1308538BA86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D162-3EF2-432C-B754-C0FEE78FF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F012-E976-4DD7-9DC1-1980480E221F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9D5A6-C827-4CC6-8663-D723683AB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11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8681-67AF-4BC5-B60A-7F2D90055856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0CBF-39E3-4AB8-A9B4-9750565A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6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8338-97BC-488D-8E8F-EA6546A03EEB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406F-4728-472D-ABD8-74F467825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4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469903-481C-44FD-8DB6-5A7BC5256AD0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92E8E3-7F6B-466D-A9C1-C7F886D148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3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audio" Target="../media/audio1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audio" Target="../media/audio15.wav"/><Relationship Id="rId5" Type="http://schemas.openxmlformats.org/officeDocument/2006/relationships/audio" Target="../media/audio9.wav"/><Relationship Id="rId10" Type="http://schemas.openxmlformats.org/officeDocument/2006/relationships/audio" Target="../media/audio14.wav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3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audio" Target="../media/audio1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audio" Target="../media/audio15.wav"/><Relationship Id="rId5" Type="http://schemas.openxmlformats.org/officeDocument/2006/relationships/audio" Target="../media/audio9.wav"/><Relationship Id="rId10" Type="http://schemas.openxmlformats.org/officeDocument/2006/relationships/audio" Target="../media/audio14.wav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9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813" y="2500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63663"/>
            <a:ext cx="5040312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4" y="333375"/>
            <a:ext cx="8777163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endParaRPr lang="en-US" sz="5400" b="1" dirty="0" smtClean="0">
              <a:solidFill>
                <a:schemeClr val="tx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63853"/>
            <a:ext cx="8377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latin typeface="Tw Cen MT" panose="020B0602020104020603" pitchFamily="34" charset="0"/>
              </a:rPr>
              <a:t>Les </a:t>
            </a:r>
            <a:r>
              <a:rPr lang="en-US" sz="6000" b="1" dirty="0" err="1">
                <a:latin typeface="Tw Cen MT" panose="020B0602020104020603" pitchFamily="34" charset="0"/>
              </a:rPr>
              <a:t>formes</a:t>
            </a:r>
            <a:r>
              <a:rPr lang="en-US" sz="6000" b="1" dirty="0">
                <a:latin typeface="Tw Cen MT" panose="020B0602020104020603" pitchFamily="34" charset="0"/>
              </a:rPr>
              <a:t> et les </a:t>
            </a:r>
            <a:r>
              <a:rPr lang="en-US" sz="6000" b="1" dirty="0" err="1">
                <a:latin typeface="Tw Cen MT" panose="020B0602020104020603" pitchFamily="34" charset="0"/>
              </a:rPr>
              <a:t>couleurs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pic>
        <p:nvPicPr>
          <p:cNvPr id="4" name="1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88640" y="6857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20"/>
          <p:cNvSpPr>
            <a:spLocks noChangeArrowheads="1"/>
          </p:cNvSpPr>
          <p:nvPr/>
        </p:nvSpPr>
        <p:spPr bwMode="auto">
          <a:xfrm>
            <a:off x="382588" y="357188"/>
            <a:ext cx="3475037" cy="3214687"/>
          </a:xfrm>
          <a:prstGeom prst="ellipse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AutoShape 124"/>
          <p:cNvSpPr>
            <a:spLocks noChangeArrowheads="1"/>
          </p:cNvSpPr>
          <p:nvPr/>
        </p:nvSpPr>
        <p:spPr bwMode="auto">
          <a:xfrm>
            <a:off x="1928813" y="1214438"/>
            <a:ext cx="4786312" cy="37147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5000625" y="3071813"/>
            <a:ext cx="3649663" cy="322421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Oval 120"/>
          <p:cNvSpPr>
            <a:spLocks noChangeArrowheads="1"/>
          </p:cNvSpPr>
          <p:nvPr/>
        </p:nvSpPr>
        <p:spPr bwMode="auto">
          <a:xfrm>
            <a:off x="3635896" y="116632"/>
            <a:ext cx="936104" cy="908720"/>
          </a:xfrm>
          <a:prstGeom prst="ellipse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AutoShape 124"/>
          <p:cNvSpPr>
            <a:spLocks noChangeArrowheads="1"/>
          </p:cNvSpPr>
          <p:nvPr/>
        </p:nvSpPr>
        <p:spPr bwMode="auto">
          <a:xfrm>
            <a:off x="5063324" y="732632"/>
            <a:ext cx="1762132" cy="141049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7349324" y="1844824"/>
            <a:ext cx="1143000" cy="95646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.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.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.2.3_triangle_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.2.5_triangle_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.2.7_carre_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2.6_carre_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623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ercle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point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tri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ligne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carré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étoile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rect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ovale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oeil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539750" y="71438"/>
            <a:ext cx="1223963" cy="1196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285750" y="5589588"/>
            <a:ext cx="1727200" cy="1196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2" name="Rectangle 122"/>
          <p:cNvSpPr>
            <a:spLocks noChangeArrowheads="1"/>
          </p:cNvSpPr>
          <p:nvPr/>
        </p:nvSpPr>
        <p:spPr bwMode="auto">
          <a:xfrm>
            <a:off x="539750" y="2924175"/>
            <a:ext cx="12239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3" name="Rectangle 123"/>
          <p:cNvSpPr>
            <a:spLocks noChangeArrowheads="1"/>
          </p:cNvSpPr>
          <p:nvPr/>
        </p:nvSpPr>
        <p:spPr bwMode="auto">
          <a:xfrm>
            <a:off x="323850" y="4292600"/>
            <a:ext cx="1727200" cy="10810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4" name="AutoShape 124"/>
          <p:cNvSpPr>
            <a:spLocks noChangeArrowheads="1"/>
          </p:cNvSpPr>
          <p:nvPr/>
        </p:nvSpPr>
        <p:spPr bwMode="auto">
          <a:xfrm>
            <a:off x="642938" y="1500188"/>
            <a:ext cx="1079500" cy="1079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>
            <a:off x="4859338" y="2060575"/>
            <a:ext cx="1800225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9" name="AutoShape 129"/>
          <p:cNvSpPr>
            <a:spLocks noChangeArrowheads="1"/>
          </p:cNvSpPr>
          <p:nvPr/>
        </p:nvSpPr>
        <p:spPr bwMode="auto">
          <a:xfrm>
            <a:off x="5076825" y="2781300"/>
            <a:ext cx="1366838" cy="129540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5580063" y="5492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5275" name="Picture 1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5715000"/>
            <a:ext cx="1587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6" name="Picture 1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14813"/>
            <a:ext cx="12144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cer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_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_ca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_rect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_ov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_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_li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_eto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e_spir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n_o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0" grpId="0" animBg="1"/>
      <p:bldP spid="5241" grpId="0" animBg="1"/>
      <p:bldP spid="5242" grpId="0" animBg="1"/>
      <p:bldP spid="5243" grpId="0" animBg="1"/>
      <p:bldP spid="5244" grpId="0" animBg="1"/>
      <p:bldP spid="5248" grpId="0" animBg="1"/>
      <p:bldP spid="52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623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ercle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point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tri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ligne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carré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étoile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rect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ovale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oeil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539750" y="71438"/>
            <a:ext cx="1223963" cy="1196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285750" y="5589588"/>
            <a:ext cx="1727200" cy="1196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2" name="Rectangle 122"/>
          <p:cNvSpPr>
            <a:spLocks noChangeArrowheads="1"/>
          </p:cNvSpPr>
          <p:nvPr/>
        </p:nvSpPr>
        <p:spPr bwMode="auto">
          <a:xfrm>
            <a:off x="539750" y="2924175"/>
            <a:ext cx="12239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3" name="Rectangle 123"/>
          <p:cNvSpPr>
            <a:spLocks noChangeArrowheads="1"/>
          </p:cNvSpPr>
          <p:nvPr/>
        </p:nvSpPr>
        <p:spPr bwMode="auto">
          <a:xfrm>
            <a:off x="323850" y="4292600"/>
            <a:ext cx="1727200" cy="10810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4" name="AutoShape 124"/>
          <p:cNvSpPr>
            <a:spLocks noChangeArrowheads="1"/>
          </p:cNvSpPr>
          <p:nvPr/>
        </p:nvSpPr>
        <p:spPr bwMode="auto">
          <a:xfrm>
            <a:off x="642938" y="1500188"/>
            <a:ext cx="1079500" cy="1079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>
            <a:off x="4859338" y="2060575"/>
            <a:ext cx="1800225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9" name="AutoShape 129"/>
          <p:cNvSpPr>
            <a:spLocks noChangeArrowheads="1"/>
          </p:cNvSpPr>
          <p:nvPr/>
        </p:nvSpPr>
        <p:spPr bwMode="auto">
          <a:xfrm>
            <a:off x="5076825" y="2781300"/>
            <a:ext cx="1366838" cy="1295400"/>
          </a:xfrm>
          <a:prstGeom prst="star5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5580063" y="5492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5275" name="Picture 1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5715000"/>
            <a:ext cx="1587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6" name="Picture 1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14813"/>
            <a:ext cx="12144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cer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_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_ca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_rect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_ov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_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_li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_eto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e_spir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n_o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0" grpId="0" animBg="1"/>
      <p:bldP spid="5241" grpId="0" animBg="1"/>
      <p:bldP spid="5242" grpId="0" animBg="1"/>
      <p:bldP spid="5243" grpId="0" animBg="1"/>
      <p:bldP spid="5244" grpId="0" animBg="1"/>
      <p:bldP spid="5248" grpId="0" animBg="1"/>
      <p:bldP spid="5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19250" y="844550"/>
            <a:ext cx="1223963" cy="1081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067175" y="844550"/>
            <a:ext cx="1223963" cy="1081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64163" y="700088"/>
            <a:ext cx="9350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87675" y="700088"/>
            <a:ext cx="9350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372225" y="844550"/>
            <a:ext cx="1223963" cy="10810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9388" y="115888"/>
            <a:ext cx="8640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Nous </a:t>
            </a:r>
            <a:r>
              <a:rPr lang="en-GB" altLang="en-US" sz="3200" dirty="0" err="1"/>
              <a:t>allons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mélanger</a:t>
            </a:r>
            <a:r>
              <a:rPr lang="en-GB" altLang="en-US" sz="3200" dirty="0"/>
              <a:t> les </a:t>
            </a:r>
            <a:r>
              <a:rPr lang="en-GB" altLang="en-US" sz="3200" dirty="0" err="1"/>
              <a:t>couleurs</a:t>
            </a:r>
            <a:r>
              <a:rPr lang="en-GB" altLang="en-US" sz="3200" dirty="0"/>
              <a:t> !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619250" y="2284413"/>
            <a:ext cx="1223963" cy="10810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067175" y="2284413"/>
            <a:ext cx="1223963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364163" y="2139950"/>
            <a:ext cx="9350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987675" y="2139950"/>
            <a:ext cx="935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620838" y="3795713"/>
            <a:ext cx="1223962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068763" y="3795713"/>
            <a:ext cx="1223962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65750" y="3651250"/>
            <a:ext cx="935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989263" y="3651250"/>
            <a:ext cx="9350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47813" y="5235575"/>
            <a:ext cx="1223962" cy="1081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995738" y="5235575"/>
            <a:ext cx="1223962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292725" y="5091113"/>
            <a:ext cx="9350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916238" y="5091113"/>
            <a:ext cx="9350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80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372225" y="2276475"/>
            <a:ext cx="1223963" cy="10810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6372225" y="3787775"/>
            <a:ext cx="1223963" cy="1081088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372225" y="5227638"/>
            <a:ext cx="1223963" cy="1081087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" name="13.5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41673" y="85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.5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.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.5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5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1" grpId="0"/>
      <p:bldP spid="6152" grpId="0"/>
      <p:bldP spid="6153" grpId="0" animBg="1"/>
      <p:bldP spid="6155" grpId="0" animBg="1"/>
      <p:bldP spid="6156" grpId="0" animBg="1"/>
      <p:bldP spid="6157" grpId="0"/>
      <p:bldP spid="6158" grpId="0"/>
      <p:bldP spid="6159" grpId="0" animBg="1"/>
      <p:bldP spid="6160" grpId="0" animBg="1"/>
      <p:bldP spid="6161" grpId="0"/>
      <p:bldP spid="6162" grpId="0"/>
      <p:bldP spid="6163" grpId="0" animBg="1"/>
      <p:bldP spid="6164" grpId="0" animBg="1"/>
      <p:bldP spid="6165" grpId="0"/>
      <p:bldP spid="6166" grpId="0"/>
      <p:bldP spid="6167" grpId="0" animBg="1"/>
      <p:bldP spid="6168" grpId="0" animBg="1"/>
      <p:bldP spid="6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4209977" y="865212"/>
            <a:ext cx="1439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6561023" y="865212"/>
            <a:ext cx="1439862" cy="107586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2456568" y="865212"/>
            <a:ext cx="1440160" cy="107586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728375" y="836712"/>
            <a:ext cx="14398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421219" y="1018425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209977" y="2094294"/>
            <a:ext cx="1439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561023" y="2094294"/>
            <a:ext cx="1439862" cy="107586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421219" y="2247507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760567" y="2254463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 smtClean="0">
                <a:latin typeface="Arial Black" panose="020B0A04020102020204" pitchFamily="34" charset="0"/>
              </a:rPr>
              <a:t>x2</a:t>
            </a:r>
            <a:endParaRPr lang="en-GB" altLang="en-US" sz="4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359" y="325343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Des crayons pour </a:t>
            </a:r>
            <a:r>
              <a:rPr lang="en-GB" sz="3200" dirty="0" err="1" smtClean="0">
                <a:latin typeface="Tw Cen MT" panose="020B0602020104020603" pitchFamily="34" charset="0"/>
              </a:rPr>
              <a:t>créer</a:t>
            </a:r>
            <a:r>
              <a:rPr lang="en-GB" sz="3200" dirty="0" smtClean="0">
                <a:latin typeface="Tw Cen MT" panose="020B0602020104020603" pitchFamily="34" charset="0"/>
              </a:rPr>
              <a:t> un petit monde </a:t>
            </a:r>
            <a:r>
              <a:rPr lang="en-GB" sz="3200" dirty="0" err="1" smtClean="0">
                <a:latin typeface="Tw Cen MT" panose="020B0602020104020603" pitchFamily="34" charset="0"/>
              </a:rPr>
              <a:t>coloré</a:t>
            </a:r>
            <a:endParaRPr lang="en-GB" sz="3200" dirty="0">
              <a:latin typeface="Tw Cen MT" panose="020B0602020104020603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201665" y="3946795"/>
            <a:ext cx="1439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552711" y="3946795"/>
            <a:ext cx="1439862" cy="107586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448256" y="3946795"/>
            <a:ext cx="1440160" cy="107586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720063" y="3918295"/>
            <a:ext cx="14398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2907" y="4100008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201665" y="5175877"/>
            <a:ext cx="1439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552711" y="5175877"/>
            <a:ext cx="1439862" cy="107586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412907" y="5329090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4937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2364414" y="404664"/>
            <a:ext cx="1368425" cy="122555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4045830" y="404664"/>
            <a:ext cx="1439863" cy="12255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6732240" y="404664"/>
            <a:ext cx="1441450" cy="12255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611560" y="404664"/>
            <a:ext cx="1439863" cy="1223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427436" y="631924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064227" y="1857474"/>
            <a:ext cx="1439863" cy="12255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6750637" y="1857474"/>
            <a:ext cx="1441450" cy="12255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445833" y="2084734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956376" y="2084734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 smtClean="0">
                <a:latin typeface="Arial Black" panose="020B0A04020102020204" pitchFamily="34" charset="0"/>
              </a:rPr>
              <a:t>x2</a:t>
            </a:r>
            <a:endParaRPr lang="en-GB" altLang="en-US" sz="4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2451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Des crayons pour </a:t>
            </a:r>
            <a:r>
              <a:rPr lang="en-GB" sz="3200" dirty="0" err="1" smtClean="0">
                <a:latin typeface="Tw Cen MT" panose="020B0602020104020603" pitchFamily="34" charset="0"/>
              </a:rPr>
              <a:t>créer</a:t>
            </a:r>
            <a:r>
              <a:rPr lang="en-GB" sz="3200" dirty="0" smtClean="0">
                <a:latin typeface="Tw Cen MT" panose="020B0602020104020603" pitchFamily="34" charset="0"/>
              </a:rPr>
              <a:t> un petit monde </a:t>
            </a:r>
            <a:r>
              <a:rPr lang="en-GB" sz="3200" dirty="0" err="1" smtClean="0">
                <a:latin typeface="Tw Cen MT" panose="020B0602020104020603" pitchFamily="34" charset="0"/>
              </a:rPr>
              <a:t>coloré</a:t>
            </a:r>
            <a:endParaRPr lang="en-GB" sz="3200" dirty="0">
              <a:latin typeface="Tw Cen MT" panose="020B0602020104020603" pitchFamily="34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2411673" y="3992063"/>
            <a:ext cx="1368425" cy="122555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4093089" y="3992063"/>
            <a:ext cx="1439863" cy="12255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6779499" y="3992063"/>
            <a:ext cx="1441450" cy="12255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658819" y="3992063"/>
            <a:ext cx="1439863" cy="1223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74695" y="4219323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4111486" y="5444873"/>
            <a:ext cx="1439863" cy="12255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6797896" y="5444873"/>
            <a:ext cx="1441450" cy="12255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493092" y="5672133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003635" y="5672133"/>
            <a:ext cx="1368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 smtClean="0">
                <a:latin typeface="Arial Black" panose="020B0A04020102020204" pitchFamily="34" charset="0"/>
              </a:rPr>
              <a:t>x2</a:t>
            </a:r>
            <a:endParaRPr lang="en-GB" alt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247</Words>
  <Application>Microsoft Office PowerPoint</Application>
  <PresentationFormat>On-screen Show (4:3)</PresentationFormat>
  <Paragraphs>63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Study</cp:lastModifiedBy>
  <cp:revision>160</cp:revision>
  <dcterms:created xsi:type="dcterms:W3CDTF">2008-12-26T09:15:59Z</dcterms:created>
  <dcterms:modified xsi:type="dcterms:W3CDTF">2018-12-09T13:23:58Z</dcterms:modified>
</cp:coreProperties>
</file>