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3" r:id="rId2"/>
    <p:sldId id="258" r:id="rId3"/>
    <p:sldId id="259" r:id="rId4"/>
    <p:sldId id="284" r:id="rId5"/>
    <p:sldId id="262" r:id="rId6"/>
    <p:sldId id="285" r:id="rId7"/>
    <p:sldId id="28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158" autoAdjust="0"/>
  </p:normalViewPr>
  <p:slideViewPr>
    <p:cSldViewPr>
      <p:cViewPr varScale="1">
        <p:scale>
          <a:sx n="77" d="100"/>
          <a:sy n="77" d="100"/>
        </p:scale>
        <p:origin x="25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3779D4-E248-4706-8D4A-3BE0BF6CF14B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CE344BE-AAD4-4B7A-8D71-7020A75AB7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2240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34E63E-BBA4-4B3F-ACB3-7F87B6597B5E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3690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Say the colours (pupils already know these) and get pupils to show you with their hands which shape is the colour you are saying.</a:t>
            </a:r>
            <a:br>
              <a:rPr lang="en-GB" altLang="en-US" dirty="0" smtClean="0"/>
            </a:br>
            <a:endParaRPr lang="en-GB" altLang="en-US" dirty="0" smtClean="0"/>
          </a:p>
          <a:p>
            <a:r>
              <a:rPr lang="en-GB" altLang="en-US" dirty="0" smtClean="0"/>
              <a:t>Start saying simple sentences for them to respond with the ‘true’ or ‘false’ gesture.</a:t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E.g. </a:t>
            </a:r>
            <a:r>
              <a:rPr lang="en-GB" altLang="en-US" dirty="0" smtClean="0"/>
              <a:t>Le </a:t>
            </a:r>
            <a:r>
              <a:rPr lang="en-GB" altLang="en-US" dirty="0" err="1" smtClean="0"/>
              <a:t>cercle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est</a:t>
            </a:r>
            <a:r>
              <a:rPr lang="en-GB" altLang="en-US" dirty="0" smtClean="0"/>
              <a:t> rouge.  </a:t>
            </a:r>
            <a:r>
              <a:rPr lang="en-GB" altLang="en-US" dirty="0" err="1" smtClean="0"/>
              <a:t>Vrai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ou</a:t>
            </a:r>
            <a:r>
              <a:rPr lang="en-GB" altLang="en-US" dirty="0" smtClean="0"/>
              <a:t> faux?  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Le </a:t>
            </a:r>
            <a:r>
              <a:rPr lang="en-GB" altLang="en-US" dirty="0" err="1" smtClean="0"/>
              <a:t>cercle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est</a:t>
            </a:r>
            <a:r>
              <a:rPr lang="en-GB" altLang="en-US" dirty="0" smtClean="0"/>
              <a:t> bleu.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Le triangle </a:t>
            </a:r>
            <a:r>
              <a:rPr lang="en-GB" altLang="en-US" dirty="0" err="1" smtClean="0"/>
              <a:t>est</a:t>
            </a:r>
            <a:r>
              <a:rPr lang="en-GB" altLang="en-US" dirty="0" smtClean="0"/>
              <a:t> bleu.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Le triangle </a:t>
            </a:r>
            <a:r>
              <a:rPr lang="en-GB" altLang="en-US" dirty="0" err="1" smtClean="0"/>
              <a:t>est</a:t>
            </a:r>
            <a:r>
              <a:rPr lang="en-GB" altLang="en-US" dirty="0" smtClean="0"/>
              <a:t> rouge.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Le triangle </a:t>
            </a:r>
            <a:r>
              <a:rPr lang="en-GB" altLang="en-US" dirty="0" err="1" smtClean="0"/>
              <a:t>est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jaune</a:t>
            </a:r>
            <a:r>
              <a:rPr lang="en-GB" altLang="en-US" dirty="0" smtClean="0"/>
              <a:t>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Le </a:t>
            </a:r>
            <a:r>
              <a:rPr lang="en-GB" altLang="en-US" dirty="0" err="1" smtClean="0"/>
              <a:t>carré</a:t>
            </a:r>
            <a:r>
              <a:rPr lang="en-GB" altLang="en-US" dirty="0" smtClean="0"/>
              <a:t> (</a:t>
            </a:r>
            <a:r>
              <a:rPr lang="en-GB" altLang="en-US" dirty="0" smtClean="0"/>
              <a:t>trace the shape of a square with your fingers) </a:t>
            </a:r>
            <a:r>
              <a:rPr lang="en-GB" altLang="en-US" dirty="0" err="1" smtClean="0"/>
              <a:t>est</a:t>
            </a:r>
            <a:r>
              <a:rPr lang="en-GB" altLang="en-US" dirty="0" smtClean="0"/>
              <a:t> rouge. </a:t>
            </a:r>
            <a:r>
              <a:rPr lang="en-GB" altLang="en-US" dirty="0" err="1" smtClean="0"/>
              <a:t>Vrai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ou</a:t>
            </a:r>
            <a:r>
              <a:rPr lang="en-GB" altLang="en-US" dirty="0" smtClean="0"/>
              <a:t> faux?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err="1" smtClean="0"/>
              <a:t>Etc</a:t>
            </a:r>
            <a:r>
              <a:rPr lang="en-GB" altLang="en-US" dirty="0" smtClean="0"/>
              <a:t>…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9C8DFA-DE6A-458F-802B-B9065379073D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71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Say the words for the shapes and ask students to draw the shape they think it represents.  They know the first 3 shapes already, some are cognates.  Then reveal the answers again and get them to practise saying the shapes in pairs.  </a:t>
            </a:r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72E9AB-4B16-44DE-A602-A2949F106DB5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598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smtClean="0"/>
              <a:t>Say the words for the shapes and ask students to draw the shape they think it represents.  They know the first 3 shapes already, some are cognates.  Then reveal the answers again and get them to practise saying the shapes in pairs.  </a:t>
            </a:r>
            <a:endParaRPr lang="en-US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A9BE13-53AE-4BBF-87A9-51E6A55949C1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5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 smtClean="0"/>
              <a:t>Pupils know the colours already so this is revision.</a:t>
            </a:r>
            <a:br>
              <a:rPr lang="en-GB" altLang="en-US" dirty="0" smtClean="0"/>
            </a:br>
            <a:r>
              <a:rPr lang="en-GB" altLang="en-US" dirty="0" smtClean="0"/>
              <a:t>Teacher models the first sentence: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Rouge et </a:t>
            </a:r>
            <a:r>
              <a:rPr lang="en-GB" altLang="en-US" dirty="0" err="1" smtClean="0"/>
              <a:t>jaune</a:t>
            </a:r>
            <a:r>
              <a:rPr lang="en-GB" altLang="en-US" dirty="0" smtClean="0"/>
              <a:t> font orange.</a:t>
            </a:r>
          </a:p>
          <a:p>
            <a:r>
              <a:rPr lang="en-GB" altLang="en-US" dirty="0" smtClean="0"/>
              <a:t>Bleu et </a:t>
            </a:r>
            <a:r>
              <a:rPr lang="en-GB" altLang="en-US" dirty="0" err="1" smtClean="0"/>
              <a:t>jaune</a:t>
            </a:r>
            <a:r>
              <a:rPr lang="en-GB" altLang="en-US" dirty="0" smtClean="0"/>
              <a:t> font vert.</a:t>
            </a:r>
            <a:endParaRPr lang="en-GB" altLang="en-US" dirty="0" smtClean="0"/>
          </a:p>
          <a:p>
            <a:r>
              <a:rPr lang="en-GB" altLang="en-US" dirty="0" smtClean="0"/>
              <a:t>Rouge et blanc</a:t>
            </a:r>
            <a:r>
              <a:rPr lang="en-GB" altLang="en-US" baseline="0" dirty="0" smtClean="0"/>
              <a:t> font rose.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dirty="0" smtClean="0"/>
              <a:t>Rouge et bleu font violet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endParaRPr lang="en-GB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D9A82A-84E6-4080-8BF4-825CCB6613F2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540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Heads shoulders knees and toes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E344BE-AAD4-4B7A-8D71-7020A75AB7EB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23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30A3F-A629-44CE-9E65-FA57627F930F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B6664-346B-4D4C-9EA4-8CD3D3EB5E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80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E870-F257-4DB5-92CD-A8896E117BB8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1C7A4-ADFE-4633-BFBC-9FD8B279C1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84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87C5D-0ADA-48FB-AC3A-B523017561DC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0D18B-6B3C-44D9-8548-44715C0B69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64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8E40E-C03A-4D47-B49B-4492D07775D3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40952-D9D0-4118-8648-953F9C92F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22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91415-0076-4F9C-B845-7197691F7BEB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D6526-2B60-459D-B117-9713EAADC7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44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2141A-CB3D-4C7A-B457-25154B6DE212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10A50-AC83-471D-872F-6B09BC3D63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24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4089-2D10-4FB6-8830-CCD434988444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D7F6A-C352-42AE-BB15-E3649978EE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333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5B713-F283-447D-9190-1308538BA863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D162-3EF2-432C-B754-C0FEE78FF6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74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0F012-E976-4DD7-9DC1-1980480E221F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9D5A6-C827-4CC6-8663-D723683ABD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11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A8681-67AF-4BC5-B60A-7F2D90055856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60CBF-39E3-4AB8-A9B4-9750565AB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56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8338-97BC-488D-8E8F-EA6546A03EEB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4F406F-4728-472D-ABD8-74F467825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34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469903-481C-44FD-8DB6-5A7BC5256AD0}" type="datetimeFigureOut">
              <a:rPr lang="en-US"/>
              <a:pPr>
                <a:defRPr/>
              </a:pPr>
              <a:t>8/25/2018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D92E8E3-7F6B-466D-A9C1-C7F886D148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28813" y="2500313"/>
            <a:ext cx="142875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051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363663"/>
            <a:ext cx="5040312" cy="367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324" y="333375"/>
            <a:ext cx="8777163" cy="17526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7200" b="1" dirty="0" smtClean="0">
                <a:solidFill>
                  <a:schemeClr val="tx1"/>
                </a:solidFill>
                <a:latin typeface="Tw Cen MT" panose="020B0602020104020603" pitchFamily="34" charset="0"/>
                <a:cs typeface="Times New Roman" pitchFamily="18" charset="0"/>
              </a:rPr>
              <a:t/>
            </a:r>
            <a:br>
              <a:rPr lang="en-US" sz="7200" b="1" dirty="0" smtClean="0">
                <a:solidFill>
                  <a:schemeClr val="tx1"/>
                </a:solidFill>
                <a:latin typeface="Tw Cen MT" panose="020B0602020104020603" pitchFamily="34" charset="0"/>
                <a:cs typeface="Times New Roman" pitchFamily="18" charset="0"/>
              </a:rPr>
            </a:br>
            <a:r>
              <a:rPr lang="en-US" sz="7200" b="1" dirty="0" smtClean="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Les </a:t>
            </a:r>
            <a:r>
              <a:rPr lang="en-US" sz="7200" b="1" dirty="0" err="1" smtClean="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formes</a:t>
            </a:r>
            <a:r>
              <a:rPr lang="en-US" sz="7200" b="1" dirty="0" smtClean="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 et les </a:t>
            </a:r>
            <a:r>
              <a:rPr lang="en-US" sz="7200" b="1" dirty="0" err="1" smtClean="0"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rPr>
              <a:t>couleurs</a:t>
            </a:r>
            <a:endParaRPr lang="en-US" sz="5400" b="1" dirty="0" smtClean="0">
              <a:solidFill>
                <a:schemeClr val="tx1"/>
              </a:solidFill>
              <a:latin typeface="Tw Cen MT" panose="020B0602020104020603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20"/>
          <p:cNvSpPr>
            <a:spLocks noChangeArrowheads="1"/>
          </p:cNvSpPr>
          <p:nvPr/>
        </p:nvSpPr>
        <p:spPr bwMode="auto">
          <a:xfrm>
            <a:off x="382588" y="357188"/>
            <a:ext cx="3475037" cy="32146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" name="AutoShape 124"/>
          <p:cNvSpPr>
            <a:spLocks noChangeArrowheads="1"/>
          </p:cNvSpPr>
          <p:nvPr/>
        </p:nvSpPr>
        <p:spPr bwMode="auto">
          <a:xfrm>
            <a:off x="1928813" y="1214438"/>
            <a:ext cx="4786312" cy="37147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" name="Rectangle 122"/>
          <p:cNvSpPr>
            <a:spLocks noChangeArrowheads="1"/>
          </p:cNvSpPr>
          <p:nvPr/>
        </p:nvSpPr>
        <p:spPr bwMode="auto">
          <a:xfrm>
            <a:off x="5000625" y="3071813"/>
            <a:ext cx="3649663" cy="3224212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3" name="Group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1641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ercle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point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tri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ligne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carré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étoile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rect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spirale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ovale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oeil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40" name="Oval 120"/>
          <p:cNvSpPr>
            <a:spLocks noChangeArrowheads="1"/>
          </p:cNvSpPr>
          <p:nvPr/>
        </p:nvSpPr>
        <p:spPr bwMode="auto">
          <a:xfrm>
            <a:off x="539750" y="71438"/>
            <a:ext cx="1223963" cy="119697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1" name="Oval 121"/>
          <p:cNvSpPr>
            <a:spLocks noChangeArrowheads="1"/>
          </p:cNvSpPr>
          <p:nvPr/>
        </p:nvSpPr>
        <p:spPr bwMode="auto">
          <a:xfrm>
            <a:off x="285750" y="5589588"/>
            <a:ext cx="1727200" cy="11969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2" name="Rectangle 122"/>
          <p:cNvSpPr>
            <a:spLocks noChangeArrowheads="1"/>
          </p:cNvSpPr>
          <p:nvPr/>
        </p:nvSpPr>
        <p:spPr bwMode="auto">
          <a:xfrm>
            <a:off x="539750" y="2924175"/>
            <a:ext cx="1223963" cy="10810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3" name="Rectangle 123"/>
          <p:cNvSpPr>
            <a:spLocks noChangeArrowheads="1"/>
          </p:cNvSpPr>
          <p:nvPr/>
        </p:nvSpPr>
        <p:spPr bwMode="auto">
          <a:xfrm>
            <a:off x="323850" y="4292600"/>
            <a:ext cx="1727200" cy="108108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4" name="AutoShape 124"/>
          <p:cNvSpPr>
            <a:spLocks noChangeArrowheads="1"/>
          </p:cNvSpPr>
          <p:nvPr/>
        </p:nvSpPr>
        <p:spPr bwMode="auto">
          <a:xfrm>
            <a:off x="642938" y="1500188"/>
            <a:ext cx="1079500" cy="10795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8" name="Line 128"/>
          <p:cNvSpPr>
            <a:spLocks noChangeShapeType="1"/>
          </p:cNvSpPr>
          <p:nvPr/>
        </p:nvSpPr>
        <p:spPr bwMode="auto">
          <a:xfrm>
            <a:off x="4859338" y="2060575"/>
            <a:ext cx="1800225" cy="0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49" name="AutoShape 129"/>
          <p:cNvSpPr>
            <a:spLocks noChangeArrowheads="1"/>
          </p:cNvSpPr>
          <p:nvPr/>
        </p:nvSpPr>
        <p:spPr bwMode="auto">
          <a:xfrm>
            <a:off x="5076825" y="2781300"/>
            <a:ext cx="1366838" cy="1295400"/>
          </a:xfrm>
          <a:prstGeom prst="star5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250" name="Oval 130"/>
          <p:cNvSpPr>
            <a:spLocks noChangeArrowheads="1"/>
          </p:cNvSpPr>
          <p:nvPr/>
        </p:nvSpPr>
        <p:spPr bwMode="auto">
          <a:xfrm>
            <a:off x="5580063" y="54927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5275" name="Picture 1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5715000"/>
            <a:ext cx="15875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76" name="Picture 1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214813"/>
            <a:ext cx="1214438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0" grpId="0" animBg="1"/>
      <p:bldP spid="5241" grpId="0" animBg="1"/>
      <p:bldP spid="5242" grpId="0" animBg="1"/>
      <p:bldP spid="5243" grpId="0" animBg="1"/>
      <p:bldP spid="5244" grpId="0" animBg="1"/>
      <p:bldP spid="5248" grpId="0" animBg="1"/>
      <p:bldP spid="52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3" name="Group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62155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ercle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point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tri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ligne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carré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étoile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rect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angle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spirale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une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ovale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 </a:t>
                      </a:r>
                      <a:r>
                        <a:rPr kumimoji="0" lang="en-GB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oeil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40" name="Oval 120"/>
          <p:cNvSpPr>
            <a:spLocks noChangeArrowheads="1"/>
          </p:cNvSpPr>
          <p:nvPr/>
        </p:nvSpPr>
        <p:spPr bwMode="auto">
          <a:xfrm>
            <a:off x="539750" y="71438"/>
            <a:ext cx="1223963" cy="1196975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1" name="Oval 121"/>
          <p:cNvSpPr>
            <a:spLocks noChangeArrowheads="1"/>
          </p:cNvSpPr>
          <p:nvPr/>
        </p:nvSpPr>
        <p:spPr bwMode="auto">
          <a:xfrm>
            <a:off x="285750" y="5589588"/>
            <a:ext cx="1727200" cy="119697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2" name="Rectangle 122"/>
          <p:cNvSpPr>
            <a:spLocks noChangeArrowheads="1"/>
          </p:cNvSpPr>
          <p:nvPr/>
        </p:nvSpPr>
        <p:spPr bwMode="auto">
          <a:xfrm>
            <a:off x="539750" y="2924175"/>
            <a:ext cx="1223963" cy="10810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3" name="Rectangle 123"/>
          <p:cNvSpPr>
            <a:spLocks noChangeArrowheads="1"/>
          </p:cNvSpPr>
          <p:nvPr/>
        </p:nvSpPr>
        <p:spPr bwMode="auto">
          <a:xfrm>
            <a:off x="323850" y="4292600"/>
            <a:ext cx="1727200" cy="108108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4" name="AutoShape 124"/>
          <p:cNvSpPr>
            <a:spLocks noChangeArrowheads="1"/>
          </p:cNvSpPr>
          <p:nvPr/>
        </p:nvSpPr>
        <p:spPr bwMode="auto">
          <a:xfrm>
            <a:off x="642938" y="1500188"/>
            <a:ext cx="1079500" cy="10795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48" name="Line 128"/>
          <p:cNvSpPr>
            <a:spLocks noChangeShapeType="1"/>
          </p:cNvSpPr>
          <p:nvPr/>
        </p:nvSpPr>
        <p:spPr bwMode="auto">
          <a:xfrm>
            <a:off x="4859338" y="2060575"/>
            <a:ext cx="1800225" cy="0"/>
          </a:xfrm>
          <a:prstGeom prst="line">
            <a:avLst/>
          </a:prstGeom>
          <a:noFill/>
          <a:ln w="7620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49" name="AutoShape 129"/>
          <p:cNvSpPr>
            <a:spLocks noChangeArrowheads="1"/>
          </p:cNvSpPr>
          <p:nvPr/>
        </p:nvSpPr>
        <p:spPr bwMode="auto">
          <a:xfrm>
            <a:off x="5076825" y="2781300"/>
            <a:ext cx="1366838" cy="1295400"/>
          </a:xfrm>
          <a:prstGeom prst="star5">
            <a:avLst/>
          </a:prstGeom>
          <a:solidFill>
            <a:srgbClr val="FF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250" name="Oval 130"/>
          <p:cNvSpPr>
            <a:spLocks noChangeArrowheads="1"/>
          </p:cNvSpPr>
          <p:nvPr/>
        </p:nvSpPr>
        <p:spPr bwMode="auto">
          <a:xfrm>
            <a:off x="5580063" y="549275"/>
            <a:ext cx="215900" cy="2159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pic>
        <p:nvPicPr>
          <p:cNvPr id="5275" name="Picture 15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5715000"/>
            <a:ext cx="1587500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76" name="Picture 15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214813"/>
            <a:ext cx="1214438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0" grpId="0" animBg="1"/>
      <p:bldP spid="5241" grpId="0" animBg="1"/>
      <p:bldP spid="5242" grpId="0" animBg="1"/>
      <p:bldP spid="5243" grpId="0" animBg="1"/>
      <p:bldP spid="5244" grpId="0" animBg="1"/>
      <p:bldP spid="5248" grpId="0" animBg="1"/>
      <p:bldP spid="52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619250" y="844550"/>
            <a:ext cx="1223963" cy="10810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4067175" y="844550"/>
            <a:ext cx="1223963" cy="10810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364163" y="700088"/>
            <a:ext cx="935037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=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987675" y="700088"/>
            <a:ext cx="93503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6372225" y="844550"/>
            <a:ext cx="1223963" cy="1081088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79388" y="115888"/>
            <a:ext cx="86407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200"/>
              <a:t>Nous allons mélanger les couleurs !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1619250" y="2284413"/>
            <a:ext cx="1223963" cy="108108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4067175" y="2284413"/>
            <a:ext cx="1223963" cy="10810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364163" y="2139950"/>
            <a:ext cx="935037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=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2987675" y="2139950"/>
            <a:ext cx="9350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1620838" y="3795713"/>
            <a:ext cx="1223962" cy="10810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4068763" y="3795713"/>
            <a:ext cx="1223962" cy="10810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5365750" y="3651250"/>
            <a:ext cx="935038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=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989263" y="3651250"/>
            <a:ext cx="935037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1547813" y="5235575"/>
            <a:ext cx="1223962" cy="10810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3995738" y="5235575"/>
            <a:ext cx="1223962" cy="10810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5292725" y="5091113"/>
            <a:ext cx="93503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=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916238" y="5091113"/>
            <a:ext cx="935037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880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6372225" y="2276475"/>
            <a:ext cx="1223963" cy="108108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6372225" y="3787775"/>
            <a:ext cx="1223963" cy="1081088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6372225" y="5227638"/>
            <a:ext cx="1223963" cy="1081087"/>
          </a:xfrm>
          <a:prstGeom prst="rect">
            <a:avLst/>
          </a:prstGeom>
          <a:solidFill>
            <a:srgbClr val="CC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0" grpId="0" animBg="1"/>
      <p:bldP spid="6151" grpId="0"/>
      <p:bldP spid="6152" grpId="0"/>
      <p:bldP spid="6153" grpId="0" animBg="1"/>
      <p:bldP spid="6155" grpId="0" animBg="1"/>
      <p:bldP spid="6156" grpId="0" animBg="1"/>
      <p:bldP spid="6157" grpId="0"/>
      <p:bldP spid="6158" grpId="0"/>
      <p:bldP spid="6159" grpId="0" animBg="1"/>
      <p:bldP spid="6160" grpId="0" animBg="1"/>
      <p:bldP spid="6161" grpId="0"/>
      <p:bldP spid="6162" grpId="0"/>
      <p:bldP spid="6163" grpId="0" animBg="1"/>
      <p:bldP spid="6164" grpId="0" animBg="1"/>
      <p:bldP spid="6165" grpId="0"/>
      <p:bldP spid="6166" grpId="0"/>
      <p:bldP spid="6167" grpId="0" animBg="1"/>
      <p:bldP spid="6168" grpId="0" animBg="1"/>
      <p:bldP spid="616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209977" y="865212"/>
            <a:ext cx="1439863" cy="10795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" name="Rectangle 28"/>
          <p:cNvSpPr>
            <a:spLocks noChangeArrowheads="1"/>
          </p:cNvSpPr>
          <p:nvPr/>
        </p:nvSpPr>
        <p:spPr bwMode="auto">
          <a:xfrm>
            <a:off x="6561023" y="865212"/>
            <a:ext cx="1439862" cy="107586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" name="Rectangle 29"/>
          <p:cNvSpPr>
            <a:spLocks noChangeArrowheads="1"/>
          </p:cNvSpPr>
          <p:nvPr/>
        </p:nvSpPr>
        <p:spPr bwMode="auto">
          <a:xfrm>
            <a:off x="2456568" y="865212"/>
            <a:ext cx="1440160" cy="107586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728375" y="836712"/>
            <a:ext cx="1439863" cy="10810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5421219" y="1018425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4209977" y="2094294"/>
            <a:ext cx="1439863" cy="10795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6561023" y="2094294"/>
            <a:ext cx="1439862" cy="107586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5421219" y="2247507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7760567" y="2254463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 smtClean="0">
                <a:latin typeface="Arial Black" panose="020B0A04020102020204" pitchFamily="34" charset="0"/>
              </a:rPr>
              <a:t>x2</a:t>
            </a:r>
            <a:endParaRPr lang="en-GB" altLang="en-US" sz="4400" dirty="0"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359" y="3253435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Tw Cen MT" panose="020B0602020104020603" pitchFamily="34" charset="0"/>
              </a:rPr>
              <a:t>Des crayons pour </a:t>
            </a:r>
            <a:r>
              <a:rPr lang="en-GB" sz="3200" dirty="0" err="1" smtClean="0">
                <a:latin typeface="Tw Cen MT" panose="020B0602020104020603" pitchFamily="34" charset="0"/>
              </a:rPr>
              <a:t>créer</a:t>
            </a:r>
            <a:r>
              <a:rPr lang="en-GB" sz="3200" dirty="0" smtClean="0">
                <a:latin typeface="Tw Cen MT" panose="020B0602020104020603" pitchFamily="34" charset="0"/>
              </a:rPr>
              <a:t> un petit monde </a:t>
            </a:r>
            <a:r>
              <a:rPr lang="en-GB" sz="3200" dirty="0" err="1" smtClean="0">
                <a:latin typeface="Tw Cen MT" panose="020B0602020104020603" pitchFamily="34" charset="0"/>
              </a:rPr>
              <a:t>coloré</a:t>
            </a:r>
            <a:endParaRPr lang="en-GB" sz="3200" dirty="0">
              <a:latin typeface="Tw Cen MT" panose="020B0602020104020603" pitchFamily="34" charset="0"/>
            </a:endParaRPr>
          </a:p>
        </p:txBody>
      </p: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4201665" y="3946795"/>
            <a:ext cx="1439863" cy="10795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" name="Rectangle 28"/>
          <p:cNvSpPr>
            <a:spLocks noChangeArrowheads="1"/>
          </p:cNvSpPr>
          <p:nvPr/>
        </p:nvSpPr>
        <p:spPr bwMode="auto">
          <a:xfrm>
            <a:off x="6552711" y="3946795"/>
            <a:ext cx="1439862" cy="107586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2448256" y="3946795"/>
            <a:ext cx="1440160" cy="107586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720063" y="3918295"/>
            <a:ext cx="1439863" cy="1081088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5412907" y="4100008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4201665" y="5175877"/>
            <a:ext cx="1439863" cy="10795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6552711" y="5175877"/>
            <a:ext cx="1439862" cy="1075869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5412907" y="5329090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</p:spTree>
    <p:extLst>
      <p:ext uri="{BB962C8B-B14F-4D97-AF65-F5344CB8AC3E}">
        <p14:creationId xmlns:p14="http://schemas.microsoft.com/office/powerpoint/2010/main" val="1493736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ChangeArrowheads="1"/>
          </p:cNvSpPr>
          <p:nvPr/>
        </p:nvSpPr>
        <p:spPr bwMode="auto">
          <a:xfrm>
            <a:off x="2364414" y="404664"/>
            <a:ext cx="1368425" cy="122555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" name="Rectangle 36"/>
          <p:cNvSpPr>
            <a:spLocks noChangeArrowheads="1"/>
          </p:cNvSpPr>
          <p:nvPr/>
        </p:nvSpPr>
        <p:spPr bwMode="auto">
          <a:xfrm>
            <a:off x="4045830" y="404664"/>
            <a:ext cx="1439863" cy="12255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" name="Rectangle 37"/>
          <p:cNvSpPr>
            <a:spLocks noChangeArrowheads="1"/>
          </p:cNvSpPr>
          <p:nvPr/>
        </p:nvSpPr>
        <p:spPr bwMode="auto">
          <a:xfrm>
            <a:off x="6732240" y="404664"/>
            <a:ext cx="1441450" cy="1225550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" name="Rectangle 38"/>
          <p:cNvSpPr>
            <a:spLocks noChangeArrowheads="1"/>
          </p:cNvSpPr>
          <p:nvPr/>
        </p:nvSpPr>
        <p:spPr bwMode="auto">
          <a:xfrm>
            <a:off x="611560" y="404664"/>
            <a:ext cx="1439863" cy="122396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5427436" y="631924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4064227" y="1857474"/>
            <a:ext cx="1439863" cy="12255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6750637" y="1857474"/>
            <a:ext cx="1441450" cy="1225550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5445833" y="2084734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7956376" y="2084734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 smtClean="0">
                <a:latin typeface="Arial Black" panose="020B0A04020102020204" pitchFamily="34" charset="0"/>
              </a:rPr>
              <a:t>x2</a:t>
            </a:r>
            <a:endParaRPr lang="en-GB" altLang="en-US" sz="4400" dirty="0"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245156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Tw Cen MT" panose="020B0602020104020603" pitchFamily="34" charset="0"/>
              </a:rPr>
              <a:t>Des crayons pour </a:t>
            </a:r>
            <a:r>
              <a:rPr lang="en-GB" sz="3200" dirty="0" err="1" smtClean="0">
                <a:latin typeface="Tw Cen MT" panose="020B0602020104020603" pitchFamily="34" charset="0"/>
              </a:rPr>
              <a:t>créer</a:t>
            </a:r>
            <a:r>
              <a:rPr lang="en-GB" sz="3200" dirty="0" smtClean="0">
                <a:latin typeface="Tw Cen MT" panose="020B0602020104020603" pitchFamily="34" charset="0"/>
              </a:rPr>
              <a:t> un petit monde </a:t>
            </a:r>
            <a:r>
              <a:rPr lang="en-GB" sz="3200" dirty="0" err="1" smtClean="0">
                <a:latin typeface="Tw Cen MT" panose="020B0602020104020603" pitchFamily="34" charset="0"/>
              </a:rPr>
              <a:t>coloré</a:t>
            </a:r>
            <a:endParaRPr lang="en-GB" sz="3200" dirty="0">
              <a:latin typeface="Tw Cen MT" panose="020B0602020104020603" pitchFamily="34" charset="0"/>
            </a:endParaRPr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2411673" y="3992063"/>
            <a:ext cx="1368425" cy="1225550"/>
          </a:xfrm>
          <a:prstGeom prst="rect">
            <a:avLst/>
          </a:prstGeom>
          <a:solidFill>
            <a:srgbClr val="9966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" name="Rectangle 36"/>
          <p:cNvSpPr>
            <a:spLocks noChangeArrowheads="1"/>
          </p:cNvSpPr>
          <p:nvPr/>
        </p:nvSpPr>
        <p:spPr bwMode="auto">
          <a:xfrm>
            <a:off x="4093089" y="3992063"/>
            <a:ext cx="1439863" cy="12255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6779499" y="3992063"/>
            <a:ext cx="1441450" cy="1225550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" name="Rectangle 38"/>
          <p:cNvSpPr>
            <a:spLocks noChangeArrowheads="1"/>
          </p:cNvSpPr>
          <p:nvPr/>
        </p:nvSpPr>
        <p:spPr bwMode="auto">
          <a:xfrm>
            <a:off x="658819" y="3992063"/>
            <a:ext cx="1439863" cy="122396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5474695" y="4219323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17" name="Rectangle 36"/>
          <p:cNvSpPr>
            <a:spLocks noChangeArrowheads="1"/>
          </p:cNvSpPr>
          <p:nvPr/>
        </p:nvSpPr>
        <p:spPr bwMode="auto">
          <a:xfrm>
            <a:off x="4111486" y="5444873"/>
            <a:ext cx="1439863" cy="1225550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8" name="Rectangle 37"/>
          <p:cNvSpPr>
            <a:spLocks noChangeArrowheads="1"/>
          </p:cNvSpPr>
          <p:nvPr/>
        </p:nvSpPr>
        <p:spPr bwMode="auto">
          <a:xfrm>
            <a:off x="6797896" y="5444873"/>
            <a:ext cx="1441450" cy="1225550"/>
          </a:xfrm>
          <a:prstGeom prst="rect">
            <a:avLst/>
          </a:prstGeom>
          <a:solidFill>
            <a:srgbClr val="FF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9" name="Text Box 32"/>
          <p:cNvSpPr txBox="1">
            <a:spLocks noChangeArrowheads="1"/>
          </p:cNvSpPr>
          <p:nvPr/>
        </p:nvSpPr>
        <p:spPr bwMode="auto">
          <a:xfrm>
            <a:off x="5493092" y="5672133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>
                <a:latin typeface="Arial Black" panose="020B0A04020102020204" pitchFamily="34" charset="0"/>
              </a:rPr>
              <a:t>et</a:t>
            </a: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8003635" y="5672133"/>
            <a:ext cx="13684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4400" dirty="0" smtClean="0">
                <a:latin typeface="Arial Black" panose="020B0A04020102020204" pitchFamily="34" charset="0"/>
              </a:rPr>
              <a:t>x2</a:t>
            </a:r>
            <a:endParaRPr lang="en-GB" altLang="en-US" sz="4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338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221</Words>
  <Application>Microsoft Office PowerPoint</Application>
  <PresentationFormat>On-screen Show (4:3)</PresentationFormat>
  <Paragraphs>59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Tempus Sans ITC</vt:lpstr>
      <vt:lpstr>Times New Roman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55WD</dc:creator>
  <cp:lastModifiedBy>Study</cp:lastModifiedBy>
  <cp:revision>154</cp:revision>
  <dcterms:created xsi:type="dcterms:W3CDTF">2008-12-26T09:15:59Z</dcterms:created>
  <dcterms:modified xsi:type="dcterms:W3CDTF">2018-08-25T16:37:52Z</dcterms:modified>
</cp:coreProperties>
</file>