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4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656" autoAdjust="0"/>
  </p:normalViewPr>
  <p:slideViewPr>
    <p:cSldViewPr snapToGrid="0">
      <p:cViewPr varScale="1">
        <p:scale>
          <a:sx n="78" d="100"/>
          <a:sy n="78" d="100"/>
        </p:scale>
        <p:origin x="19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C9D3C-8B02-4292-82C1-450E5630D2DE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2EAE-796A-4EB5-AEF7-C7613A433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0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http://www.clker.com/cliparts/d/2/5/0/1516336364586653008free-clipart-wise-men-christmas.hi.png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2EAE-796A-4EB5-AEF7-C7613A4338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4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each sentence to hear the audio.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2EAE-796A-4EB5-AEF7-C7613A4338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33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Audio is heard when text appears.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2EAE-796A-4EB5-AEF7-C7613A4338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562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flaky pastry and almond paste tart</a:t>
            </a:r>
            <a:br>
              <a:rPr lang="en-GB" dirty="0" smtClean="0"/>
            </a:br>
            <a:r>
              <a:rPr lang="en-GB" dirty="0" smtClean="0"/>
              <a:t>Click to hear the audio.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2EAE-796A-4EB5-AEF7-C7613A4338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05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http://www.clker.com/clipart-image-clipart-galette-des-rois.html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2EAE-796A-4EB5-AEF7-C7613A4338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46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Everyone eats the cake and one person is king or queen for the whole day…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2EAE-796A-4EB5-AEF7-C7613A43386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23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https://www.mamalisa.com/?p=782&amp;t=es&amp;c=22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A simple song traditionally sung</a:t>
            </a:r>
            <a:r>
              <a:rPr lang="en-GB" b="0" i="0" baseline="0" dirty="0" smtClean="0">
                <a:solidFill>
                  <a:srgbClr val="000000"/>
                </a:solidFill>
                <a:effectLst/>
                <a:latin typeface="Helvetica Neue"/>
              </a:rPr>
              <a:t> about this cake.</a:t>
            </a:r>
            <a:endParaRPr lang="en-GB" b="0" i="0" dirty="0" smtClean="0"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 smtClean="0"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I love cake,</a:t>
            </a:r>
            <a:b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Do you know how?</a:t>
            </a:r>
            <a:b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When it's made well,</a:t>
            </a:r>
            <a:b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With butter inside!</a:t>
            </a:r>
            <a:b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Tra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la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lère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,</a:t>
            </a:r>
            <a:b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Tra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la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,</a:t>
            </a:r>
            <a:b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Tra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la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lère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,</a:t>
            </a:r>
            <a:b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Tra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la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Helvetica Neue"/>
              </a:rPr>
              <a:t>la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Helvetica Neue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2EAE-796A-4EB5-AEF7-C7613A43386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4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9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2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82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5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1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83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96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58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942F-6260-4C02-B5CC-422101A5EACA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2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942F-6260-4C02-B5CC-422101A5EACA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17610-4BF4-41A4-9E6C-D32E70C88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59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6.wav"/><Relationship Id="rId7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.mp3"/><Relationship Id="rId7" Type="http://schemas.openxmlformats.org/officeDocument/2006/relationships/image" Target="../media/image6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7" Type="http://schemas.openxmlformats.org/officeDocument/2006/relationships/image" Target="../media/image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2.mp3"/><Relationship Id="rId7" Type="http://schemas.openxmlformats.org/officeDocument/2006/relationships/image" Target="../media/image13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4.mp3"/><Relationship Id="rId7" Type="http://schemas.openxmlformats.org/officeDocument/2006/relationships/image" Target="../media/image5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14.mp3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22" y="3717530"/>
            <a:ext cx="2192133" cy="18633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3370" y="1050325"/>
            <a:ext cx="63240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200" b="1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 Fête des </a:t>
            </a:r>
            <a:r>
              <a:rPr lang="en-GB" sz="7200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R</a:t>
            </a:r>
            <a:r>
              <a:rPr lang="en-GB" sz="7200" b="1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ois</a:t>
            </a:r>
            <a:endParaRPr lang="en-GB" sz="7200" i="1" dirty="0" smtClean="0">
              <a:solidFill>
                <a:srgbClr val="000000"/>
              </a:solidFill>
              <a:effectLst/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1167" y="2522426"/>
            <a:ext cx="39084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i="1" dirty="0">
                <a:solidFill>
                  <a:srgbClr val="000000"/>
                </a:solidFill>
                <a:latin typeface="Tw Cen MT" panose="020B0602020104020603" pitchFamily="34" charset="0"/>
              </a:rPr>
              <a:t>le six </a:t>
            </a:r>
            <a:r>
              <a:rPr lang="en-GB" sz="6000" i="1" dirty="0" err="1">
                <a:solidFill>
                  <a:srgbClr val="000000"/>
                </a:solidFill>
                <a:latin typeface="Tw Cen MT" panose="020B0602020104020603" pitchFamily="34" charset="0"/>
              </a:rPr>
              <a:t>janvier</a:t>
            </a:r>
            <a:endParaRPr lang="en-GB" sz="6000" i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11.1_la_fete_des_ro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16908" y="1345689"/>
            <a:ext cx="609600" cy="609600"/>
          </a:xfrm>
          <a:prstGeom prst="rect">
            <a:avLst/>
          </a:prstGeom>
        </p:spPr>
      </p:pic>
      <p:pic>
        <p:nvPicPr>
          <p:cNvPr id="6" name="11.1_le_six_janvi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68627" y="2928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8746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44" y="0"/>
            <a:ext cx="1920803" cy="3961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1" y="1424353"/>
            <a:ext cx="6735708" cy="5164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58" y="4453363"/>
            <a:ext cx="1564327" cy="1759868"/>
          </a:xfrm>
          <a:prstGeom prst="rect">
            <a:avLst/>
          </a:prstGeom>
        </p:spPr>
      </p:pic>
      <p:pic>
        <p:nvPicPr>
          <p:cNvPr id="6" name="Picture 17" descr="120px-Galette_des_Ro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22" y="1701073"/>
            <a:ext cx="2658994" cy="181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22" y="1328862"/>
            <a:ext cx="2534099" cy="138650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446241" y="4186364"/>
            <a:ext cx="4439851" cy="2026867"/>
          </a:xfrm>
          <a:prstGeom prst="wedgeRoundRectCallout">
            <a:avLst>
              <a:gd name="adj1" fmla="val -57273"/>
              <a:gd name="adj2" fmla="val 16589"/>
              <a:gd name="adj3" fmla="val 16667"/>
            </a:avLst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Une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tranche de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galette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pour… Papa!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72399" y="202445"/>
            <a:ext cx="3977318" cy="828482"/>
          </a:xfrm>
          <a:prstGeom prst="wedgeRoundRectCallout">
            <a:avLst>
              <a:gd name="adj1" fmla="val 62602"/>
              <a:gd name="adj2" fmla="val 20059"/>
              <a:gd name="adj3" fmla="val 16667"/>
            </a:avLst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Super!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Merci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 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.10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p11 s10 super merc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388" y="810308"/>
            <a:ext cx="62401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J'aime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la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galette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,</a:t>
            </a:r>
            <a:b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Savez-vous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comment ?</a:t>
            </a:r>
            <a:b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Quand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elle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est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bien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faite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/>
            </a:r>
            <a:b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Avec du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beurre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dedans.</a:t>
            </a:r>
            <a:b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Trala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la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lère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,</a:t>
            </a:r>
            <a:b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Tra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la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,</a:t>
            </a:r>
            <a:b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Tra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la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lère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,</a:t>
            </a:r>
            <a:b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</a:b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Tra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la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GB" sz="3600" b="0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la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310" y="0"/>
            <a:ext cx="5635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i="0" dirty="0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Chanson du jour des </a:t>
            </a:r>
            <a:r>
              <a:rPr lang="en-GB" sz="4000" b="1" i="0" dirty="0" err="1" smtClean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Rois</a:t>
            </a:r>
            <a:endParaRPr lang="en-GB" sz="4000" b="1" i="0" dirty="0" smtClean="0">
              <a:solidFill>
                <a:srgbClr val="000000"/>
              </a:solidFill>
              <a:effectLst/>
              <a:latin typeface="Tw Cen MT" panose="020B0602020104020603" pitchFamily="34" charset="0"/>
            </a:endParaRPr>
          </a:p>
        </p:txBody>
      </p:sp>
      <p:pic>
        <p:nvPicPr>
          <p:cNvPr id="6" name="jaime_la_galet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4865" y="232719"/>
            <a:ext cx="609600" cy="609600"/>
          </a:xfrm>
          <a:prstGeom prst="rect">
            <a:avLst/>
          </a:prstGeom>
        </p:spPr>
      </p:pic>
      <p:pic>
        <p:nvPicPr>
          <p:cNvPr id="7" name="Picture 17" descr="120px-Galette_des_Ro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7" y="4686130"/>
            <a:ext cx="2658994" cy="181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7" y="4313919"/>
            <a:ext cx="2534099" cy="138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00"/>
                </a:solidFill>
                <a:latin typeface="Tw Cen MT" panose="020B0602020104020603" pitchFamily="34" charset="0"/>
              </a:rPr>
              <a:t>La Fête des </a:t>
            </a:r>
            <a:r>
              <a:rPr lang="en-GB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Rois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42153" y="1875052"/>
            <a:ext cx="7886700" cy="121375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4400" dirty="0" smtClean="0">
                <a:latin typeface="Tw Cen MT" panose="020B0602020104020603" pitchFamily="34" charset="0"/>
              </a:rPr>
              <a:t>La Fête des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Rois</a:t>
            </a:r>
            <a:r>
              <a:rPr lang="en-GB" altLang="en-US" sz="4400" dirty="0" smtClean="0">
                <a:latin typeface="Tw Cen MT" panose="020B0602020104020603" pitchFamily="34" charset="0"/>
              </a:rPr>
              <a:t>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c’est</a:t>
            </a:r>
            <a:r>
              <a:rPr lang="en-GB" altLang="en-US" sz="4400" dirty="0" smtClean="0">
                <a:latin typeface="Tw Cen MT" panose="020B0602020104020603" pitchFamily="34" charset="0"/>
              </a:rPr>
              <a:t> le six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janvier</a:t>
            </a:r>
            <a:r>
              <a:rPr lang="en-GB" altLang="en-US" sz="4400" dirty="0" smtClean="0">
                <a:latin typeface="Tw Cen MT" panose="020B0602020104020603" pitchFamily="34" charset="0"/>
              </a:rPr>
              <a:t>.</a:t>
            </a:r>
          </a:p>
        </p:txBody>
      </p:sp>
      <p:pic>
        <p:nvPicPr>
          <p:cNvPr id="5" name="11.1_la_fete_des_ro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083275" y="723107"/>
            <a:ext cx="609600" cy="6096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8650" y="3589040"/>
            <a:ext cx="7886700" cy="706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4400" dirty="0" err="1" smtClean="0">
                <a:latin typeface="Tw Cen MT" panose="020B0602020104020603" pitchFamily="34" charset="0"/>
              </a:rPr>
              <a:t>C’est</a:t>
            </a:r>
            <a:r>
              <a:rPr lang="en-GB" altLang="en-US" sz="4400" dirty="0" smtClean="0">
                <a:latin typeface="Tw Cen MT" panose="020B0602020104020603" pitchFamily="34" charset="0"/>
              </a:rPr>
              <a:t>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une</a:t>
            </a:r>
            <a:r>
              <a:rPr lang="en-GB" altLang="en-US" sz="4400" dirty="0" smtClean="0">
                <a:latin typeface="Tw Cen MT" panose="020B0602020104020603" pitchFamily="34" charset="0"/>
              </a:rPr>
              <a:t> fête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spéciale</a:t>
            </a:r>
            <a:r>
              <a:rPr lang="en-GB" altLang="en-US" sz="4400" dirty="0" smtClean="0">
                <a:latin typeface="Tw Cen MT" panose="020B0602020104020603" pitchFamily="34" charset="0"/>
              </a:rPr>
              <a:t>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en</a:t>
            </a:r>
            <a:r>
              <a:rPr lang="en-GB" altLang="en-US" sz="4400" dirty="0" smtClean="0">
                <a:latin typeface="Tw Cen MT" panose="020B0602020104020603" pitchFamily="34" charset="0"/>
              </a:rPr>
              <a:t> France.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6337" y="4795366"/>
            <a:ext cx="7886700" cy="12841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4400" dirty="0" smtClean="0">
                <a:latin typeface="Tw Cen MT" panose="020B0602020104020603" pitchFamily="34" charset="0"/>
              </a:rPr>
              <a:t>Il y a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une</a:t>
            </a:r>
            <a:r>
              <a:rPr lang="en-GB" altLang="en-US" sz="4400" dirty="0" smtClean="0">
                <a:latin typeface="Tw Cen MT" panose="020B0602020104020603" pitchFamily="34" charset="0"/>
              </a:rPr>
              <a:t> tarte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traditionnelle</a:t>
            </a:r>
            <a:r>
              <a:rPr lang="en-GB" altLang="en-US" sz="4400" dirty="0" smtClean="0">
                <a:latin typeface="Tw Cen MT" panose="020B0602020104020603" pitchFamily="34" charset="0"/>
              </a:rPr>
              <a:t> qui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s’appelle</a:t>
            </a:r>
            <a:r>
              <a:rPr lang="en-GB" altLang="en-US" sz="4400" dirty="0" smtClean="0">
                <a:latin typeface="Tw Cen MT" panose="020B0602020104020603" pitchFamily="34" charset="0"/>
              </a:rPr>
              <a:t> ‘la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galette</a:t>
            </a:r>
            <a:r>
              <a:rPr lang="en-GB" altLang="en-US" sz="4400" dirty="0" smtClean="0">
                <a:latin typeface="Tw Cen MT" panose="020B0602020104020603" pitchFamily="34" charset="0"/>
              </a:rPr>
              <a:t> des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rois’</a:t>
            </a:r>
            <a:endParaRPr lang="en-GB" altLang="en-US" sz="4400" dirty="0" smtClean="0">
              <a:latin typeface="Tw Cen MT" panose="020B0602020104020603" pitchFamily="34" charset="0"/>
            </a:endParaRPr>
          </a:p>
          <a:p>
            <a:endParaRPr lang="en-US" altLang="en-US" sz="4400" dirty="0" smtClean="0">
              <a:latin typeface="Tw Cen MT" panose="020B0602020104020603" pitchFamily="34" charset="0"/>
            </a:endParaRPr>
          </a:p>
        </p:txBody>
      </p:sp>
      <p:pic>
        <p:nvPicPr>
          <p:cNvPr id="3" name="11.2_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34994" y="1872330"/>
            <a:ext cx="609600" cy="609600"/>
          </a:xfrm>
          <a:prstGeom prst="rect">
            <a:avLst/>
          </a:prstGeom>
        </p:spPr>
      </p:pic>
      <p:pic>
        <p:nvPicPr>
          <p:cNvPr id="8" name="11.2_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40259" y="3589040"/>
            <a:ext cx="609600" cy="609600"/>
          </a:xfrm>
          <a:prstGeom prst="rect">
            <a:avLst/>
          </a:prstGeom>
        </p:spPr>
      </p:pic>
      <p:pic>
        <p:nvPicPr>
          <p:cNvPr id="9" name="11.2_c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0280" y="51326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3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94" y="1727107"/>
            <a:ext cx="3905024" cy="3833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9112" y="2066468"/>
            <a:ext cx="257020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u="sng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6</a:t>
            </a:r>
            <a:endParaRPr lang="en-GB" sz="19900" u="sng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410" y="4805917"/>
            <a:ext cx="1505941" cy="1733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8" y="101484"/>
            <a:ext cx="1564327" cy="175986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762854" y="157539"/>
            <a:ext cx="5194898" cy="1399887"/>
          </a:xfrm>
          <a:prstGeom prst="wedgeRoundRectCallout">
            <a:avLst>
              <a:gd name="adj1" fmla="val -61329"/>
              <a:gd name="adj2" fmla="val 22949"/>
              <a:gd name="adj3" fmla="val 16667"/>
            </a:avLst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Aujourd’hui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c’est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le six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janvier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.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001794" y="5230695"/>
            <a:ext cx="4415481" cy="1399887"/>
          </a:xfrm>
          <a:prstGeom prst="wedgeRoundRectCallout">
            <a:avLst>
              <a:gd name="adj1" fmla="val 60695"/>
              <a:gd name="adj2" fmla="val 20301"/>
              <a:gd name="adj3" fmla="val 16667"/>
            </a:avLst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Oui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,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c’est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la Fête des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Rois</a:t>
            </a: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10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.3_a_aujourd'h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.3_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00"/>
                </a:solidFill>
                <a:latin typeface="Tw Cen MT" panose="020B0602020104020603" pitchFamily="34" charset="0"/>
              </a:rPr>
              <a:t>La </a:t>
            </a:r>
            <a:r>
              <a:rPr lang="en-GB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galette</a:t>
            </a:r>
            <a:r>
              <a:rPr lang="en-GB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des </a:t>
            </a:r>
            <a:r>
              <a:rPr lang="en-GB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rois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4400" dirty="0" smtClean="0">
                <a:latin typeface="Tw Cen MT" panose="020B0602020104020603" pitchFamily="34" charset="0"/>
              </a:rPr>
              <a:t>La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galette</a:t>
            </a:r>
            <a:r>
              <a:rPr lang="en-GB" altLang="en-US" sz="4400" dirty="0" smtClean="0">
                <a:latin typeface="Tw Cen MT" panose="020B0602020104020603" pitchFamily="34" charset="0"/>
              </a:rPr>
              <a:t> des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rois</a:t>
            </a:r>
            <a:r>
              <a:rPr lang="en-GB" altLang="en-US" sz="4400" dirty="0" smtClean="0">
                <a:latin typeface="Tw Cen MT" panose="020B0602020104020603" pitchFamily="34" charset="0"/>
              </a:rPr>
              <a:t>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4400" dirty="0" smtClean="0">
                <a:latin typeface="Tw Cen MT" panose="020B0602020104020603" pitchFamily="34" charset="0"/>
              </a:rPr>
              <a:t>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une</a:t>
            </a:r>
            <a:r>
              <a:rPr lang="en-GB" altLang="en-US" sz="4400" dirty="0" smtClean="0">
                <a:latin typeface="Tw Cen MT" panose="020B0602020104020603" pitchFamily="34" charset="0"/>
              </a:rPr>
              <a:t> tarte </a:t>
            </a:r>
            <a:r>
              <a:rPr lang="en-GB" altLang="en-US" sz="4400" dirty="0" smtClean="0">
                <a:latin typeface="Tw Cen MT" panose="020B0602020104020603" pitchFamily="34" charset="0"/>
                <a:cs typeface="Calibri" panose="020F0502020204030204" pitchFamily="34" charset="0"/>
              </a:rPr>
              <a:t>à </a:t>
            </a:r>
            <a:r>
              <a:rPr lang="en-GB" altLang="en-US" sz="4400" dirty="0" err="1" smtClean="0">
                <a:latin typeface="Tw Cen MT" panose="020B0602020104020603" pitchFamily="34" charset="0"/>
                <a:cs typeface="Calibri" panose="020F0502020204030204" pitchFamily="34" charset="0"/>
              </a:rPr>
              <a:t>pâte</a:t>
            </a:r>
            <a:r>
              <a:rPr lang="en-GB" altLang="en-US" sz="4400" dirty="0" smtClean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fr-FR" sz="4400" dirty="0" smtClean="0">
                <a:latin typeface="Tw Cen MT" panose="020B0602020104020603" pitchFamily="34" charset="0"/>
              </a:rPr>
              <a:t>feuilletée </a:t>
            </a:r>
            <a:r>
              <a:rPr lang="fr-FR" sz="4400" dirty="0">
                <a:latin typeface="Tw Cen MT" panose="020B0602020104020603" pitchFamily="34" charset="0"/>
              </a:rPr>
              <a:t>et à la </a:t>
            </a:r>
            <a:r>
              <a:rPr lang="fr-FR" sz="4400" dirty="0" smtClean="0">
                <a:latin typeface="Tw Cen MT" panose="020B0602020104020603" pitchFamily="34" charset="0"/>
              </a:rPr>
              <a:t>frangipane.</a:t>
            </a:r>
            <a:endParaRPr lang="en-GB" altLang="en-US" sz="4400" dirty="0" smtClean="0">
              <a:latin typeface="Tw Cen MT" panose="020B0602020104020603" pitchFamily="34" charset="0"/>
            </a:endParaRPr>
          </a:p>
          <a:p>
            <a:pPr marL="0" indent="0" eaLnBrk="1" hangingPunct="1">
              <a:buNone/>
            </a:pPr>
            <a:endParaRPr lang="en-US" altLang="en-US" sz="4400" dirty="0" smtClean="0">
              <a:latin typeface="Tw Cen MT" panose="020B0602020104020603" pitchFamily="34" charset="0"/>
            </a:endParaRPr>
          </a:p>
        </p:txBody>
      </p:sp>
      <p:pic>
        <p:nvPicPr>
          <p:cNvPr id="5" name="Picture 5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36" y="3484948"/>
            <a:ext cx="32400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1.4_la_galette_des_ro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84422" y="723107"/>
            <a:ext cx="609600" cy="609600"/>
          </a:xfrm>
          <a:prstGeom prst="rect">
            <a:avLst/>
          </a:prstGeom>
        </p:spPr>
      </p:pic>
      <p:pic>
        <p:nvPicPr>
          <p:cNvPr id="6" name="11.4_explicati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34995" y="1999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1279005" y="1841157"/>
            <a:ext cx="5059070" cy="464614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18508" y="234778"/>
            <a:ext cx="5194898" cy="1399887"/>
          </a:xfrm>
          <a:prstGeom prst="wedgeRoundRectCallout">
            <a:avLst>
              <a:gd name="adj1" fmla="val -13043"/>
              <a:gd name="adj2" fmla="val 78559"/>
              <a:gd name="adj3" fmla="val 16667"/>
            </a:avLst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J’aime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la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galette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des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rois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.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C’est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délicieux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!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313361" y="745524"/>
            <a:ext cx="2805925" cy="3987114"/>
          </a:xfrm>
          <a:prstGeom prst="wedgeRoundRectCallout">
            <a:avLst>
              <a:gd name="adj1" fmla="val -80456"/>
              <a:gd name="adj2" fmla="val 16435"/>
              <a:gd name="adj3" fmla="val 16667"/>
            </a:avLst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J’adore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la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galette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des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rois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.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C’est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mon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gâteau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GB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favorit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!</a:t>
            </a:r>
            <a:endParaRPr lang="en-GB" sz="40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.5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.5_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07374" y="268674"/>
            <a:ext cx="88366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4400" dirty="0" smtClean="0">
                <a:latin typeface="Tw Cen MT" panose="020B0602020104020603" pitchFamily="34" charset="0"/>
              </a:rPr>
              <a:t>Tout le monde mange de la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galette</a:t>
            </a:r>
            <a:r>
              <a:rPr lang="en-GB" altLang="en-US" sz="4400" dirty="0" smtClean="0">
                <a:latin typeface="Tw Cen MT" panose="020B0602020104020603" pitchFamily="34" charset="0"/>
              </a:rPr>
              <a:t>, et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une</a:t>
            </a:r>
            <a:r>
              <a:rPr lang="en-GB" altLang="en-US" sz="4400" dirty="0" smtClean="0">
                <a:latin typeface="Tw Cen MT" panose="020B0602020104020603" pitchFamily="34" charset="0"/>
              </a:rPr>
              <a:t>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personne</a:t>
            </a:r>
            <a:r>
              <a:rPr lang="en-GB" altLang="en-US" sz="4400" dirty="0" smtClean="0">
                <a:latin typeface="Tw Cen MT" panose="020B0602020104020603" pitchFamily="34" charset="0"/>
              </a:rPr>
              <a:t>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4400" dirty="0" smtClean="0">
                <a:latin typeface="Tw Cen MT" panose="020B0602020104020603" pitchFamily="34" charset="0"/>
              </a:rPr>
              <a:t> le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roi</a:t>
            </a:r>
            <a:r>
              <a:rPr lang="en-GB" altLang="en-US" sz="4400" dirty="0" smtClean="0">
                <a:latin typeface="Tw Cen MT" panose="020B0602020104020603" pitchFamily="34" charset="0"/>
              </a:rPr>
              <a:t>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ou</a:t>
            </a:r>
            <a:r>
              <a:rPr lang="en-GB" altLang="en-US" sz="4400" dirty="0" smtClean="0">
                <a:latin typeface="Tw Cen MT" panose="020B0602020104020603" pitchFamily="34" charset="0"/>
              </a:rPr>
              <a:t> la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reine</a:t>
            </a:r>
            <a:r>
              <a:rPr lang="en-GB" altLang="en-US" sz="4400" dirty="0" smtClean="0">
                <a:latin typeface="Tw Cen MT" panose="020B0602020104020603" pitchFamily="34" charset="0"/>
              </a:rPr>
              <a:t> pendant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toute</a:t>
            </a:r>
            <a:r>
              <a:rPr lang="en-GB" altLang="en-US" sz="4400" dirty="0" smtClean="0">
                <a:latin typeface="Tw Cen MT" panose="020B0602020104020603" pitchFamily="34" charset="0"/>
              </a:rPr>
              <a:t> la </a:t>
            </a:r>
            <a:r>
              <a:rPr lang="en-GB" altLang="en-US" sz="4400" dirty="0" err="1" smtClean="0">
                <a:latin typeface="Tw Cen MT" panose="020B0602020104020603" pitchFamily="34" charset="0"/>
              </a:rPr>
              <a:t>journée</a:t>
            </a:r>
            <a:r>
              <a:rPr lang="en-GB" altLang="en-US" sz="4400" dirty="0" smtClean="0">
                <a:latin typeface="Tw Cen MT" panose="020B0602020104020603" pitchFamily="34" charset="0"/>
              </a:rPr>
              <a:t>….!?!</a:t>
            </a:r>
          </a:p>
          <a:p>
            <a:pPr marL="0" indent="0" eaLnBrk="1" hangingPunct="1">
              <a:buNone/>
            </a:pPr>
            <a:endParaRPr lang="en-US" altLang="en-US" sz="4400" dirty="0" smtClean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0648" y="2328842"/>
            <a:ext cx="1359243" cy="2536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06" y="2301503"/>
            <a:ext cx="1533384" cy="2564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6631" y="4955059"/>
            <a:ext cx="260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le</a:t>
            </a:r>
            <a:r>
              <a:rPr lang="en-GB" sz="4800" dirty="0" smtClean="0">
                <a:latin typeface="Tw Cen MT" panose="020B0602020104020603" pitchFamily="34" charset="0"/>
              </a:rPr>
              <a:t> </a:t>
            </a:r>
            <a:r>
              <a:rPr lang="en-GB" sz="4800" dirty="0" err="1" smtClean="0">
                <a:latin typeface="Tw Cen MT" panose="020B0602020104020603" pitchFamily="34" charset="0"/>
              </a:rPr>
              <a:t>roi</a:t>
            </a:r>
            <a:endParaRPr lang="en-GB" sz="48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2426" y="4955059"/>
            <a:ext cx="260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la</a:t>
            </a:r>
            <a:r>
              <a:rPr lang="en-GB" sz="4800" dirty="0" smtClean="0">
                <a:latin typeface="Tw Cen MT" panose="020B0602020104020603" pitchFamily="34" charset="0"/>
              </a:rPr>
              <a:t> </a:t>
            </a:r>
            <a:r>
              <a:rPr lang="en-GB" sz="4800" dirty="0" err="1" smtClean="0">
                <a:latin typeface="Tw Cen MT" panose="020B0602020104020603" pitchFamily="34" charset="0"/>
              </a:rPr>
              <a:t>reine</a:t>
            </a:r>
            <a:endParaRPr lang="en-GB" sz="4800" dirty="0">
              <a:latin typeface="Tw Cen MT" panose="020B0602020104020603" pitchFamily="34" charset="0"/>
            </a:endParaRPr>
          </a:p>
        </p:txBody>
      </p:sp>
      <p:pic>
        <p:nvPicPr>
          <p:cNvPr id="10" name="Picture 17" descr="120px-Galette_des_Ro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07" y="2444343"/>
            <a:ext cx="2099199" cy="143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1.6_explic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5059" y="5910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9731" y="229202"/>
            <a:ext cx="78867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La </a:t>
            </a:r>
            <a:r>
              <a:rPr lang="en-GB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fève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19731" y="1406484"/>
            <a:ext cx="8601847" cy="1484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en-US" sz="3600" dirty="0" smtClean="0">
                <a:latin typeface="Tw Cen MT" panose="020B0602020104020603" pitchFamily="34" charset="0"/>
              </a:rPr>
              <a:t>Il y 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une</a:t>
            </a:r>
            <a:r>
              <a:rPr lang="en-GB" altLang="en-US" sz="3600" dirty="0" smtClean="0">
                <a:latin typeface="Tw Cen MT" panose="020B0602020104020603" pitchFamily="34" charset="0"/>
              </a:rPr>
              <a:t> figurine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en</a:t>
            </a:r>
            <a:r>
              <a:rPr lang="en-GB" altLang="en-US" sz="3600" dirty="0" smtClean="0">
                <a:latin typeface="Tw Cen MT" panose="020B0602020104020603" pitchFamily="34" charset="0"/>
              </a:rPr>
              <a:t>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porcelaine</a:t>
            </a:r>
            <a:r>
              <a:rPr lang="en-GB" altLang="en-US" sz="3600" dirty="0" smtClean="0">
                <a:latin typeface="Tw Cen MT" panose="020B0602020104020603" pitchFamily="34" charset="0"/>
              </a:rPr>
              <a:t> (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ou</a:t>
            </a:r>
            <a:r>
              <a:rPr lang="en-GB" altLang="en-US" sz="3600" dirty="0" smtClean="0">
                <a:latin typeface="Tw Cen MT" panose="020B0602020104020603" pitchFamily="34" charset="0"/>
              </a:rPr>
              <a:t>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en</a:t>
            </a:r>
            <a:r>
              <a:rPr lang="en-GB" altLang="en-US" sz="3600" dirty="0" smtClean="0">
                <a:latin typeface="Tw Cen MT" panose="020B0602020104020603" pitchFamily="34" charset="0"/>
              </a:rPr>
              <a:t>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plastique</a:t>
            </a:r>
            <a:r>
              <a:rPr lang="en-GB" altLang="en-US" sz="3600" dirty="0" smtClean="0">
                <a:latin typeface="Tw Cen MT" panose="020B0602020104020603" pitchFamily="34" charset="0"/>
              </a:rPr>
              <a:t>)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dans</a:t>
            </a:r>
            <a:r>
              <a:rPr lang="en-GB" altLang="en-US" sz="3600" dirty="0" smtClean="0">
                <a:latin typeface="Tw Cen MT" panose="020B0602020104020603" pitchFamily="34" charset="0"/>
              </a:rPr>
              <a:t> la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galette</a:t>
            </a:r>
            <a:r>
              <a:rPr lang="en-GB" altLang="en-US" sz="3600" dirty="0" smtClean="0">
                <a:latin typeface="Tw Cen MT" panose="020B0602020104020603" pitchFamily="34" charset="0"/>
              </a:rPr>
              <a:t>, et la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personne</a:t>
            </a:r>
            <a:r>
              <a:rPr lang="en-GB" altLang="en-US" sz="3600" dirty="0" smtClean="0">
                <a:latin typeface="Tw Cen MT" panose="020B0602020104020603" pitchFamily="34" charset="0"/>
              </a:rPr>
              <a:t> qui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trouve</a:t>
            </a:r>
            <a:r>
              <a:rPr lang="en-GB" altLang="en-US" sz="3600" dirty="0" smtClean="0">
                <a:latin typeface="Tw Cen MT" panose="020B0602020104020603" pitchFamily="34" charset="0"/>
              </a:rPr>
              <a:t> la figurine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3600" dirty="0" smtClean="0">
                <a:latin typeface="Tw Cen MT" panose="020B0602020104020603" pitchFamily="34" charset="0"/>
              </a:rPr>
              <a:t> le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roi</a:t>
            </a:r>
            <a:r>
              <a:rPr lang="en-GB" altLang="en-US" sz="3600" dirty="0" smtClean="0">
                <a:latin typeface="Tw Cen MT" panose="020B0602020104020603" pitchFamily="34" charset="0"/>
              </a:rPr>
              <a:t> / la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reine</a:t>
            </a:r>
            <a:r>
              <a:rPr lang="en-GB" altLang="en-US" sz="3600" dirty="0" smtClean="0">
                <a:latin typeface="Tw Cen MT" panose="020B0602020104020603" pitchFamily="34" charset="0"/>
              </a:rPr>
              <a:t> du jour.</a:t>
            </a:r>
            <a:endParaRPr lang="en-US" altLang="en-US" sz="3600" dirty="0" smtClean="0"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54" y="604588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smtClean="0">
                <a:latin typeface="Tw Cen MT" panose="020B0602020104020603" pitchFamily="34" charset="0"/>
              </a:rPr>
              <a:t>NB: Originally a bean was placed inside the cake, which is </a:t>
            </a:r>
            <a:r>
              <a:rPr lang="en-GB" altLang="en-US" b="1" dirty="0" err="1" smtClean="0">
                <a:latin typeface="Tw Cen MT" panose="020B0602020104020603" pitchFamily="34" charset="0"/>
              </a:rPr>
              <a:t>une</a:t>
            </a:r>
            <a:r>
              <a:rPr lang="en-GB" altLang="en-US" b="1" dirty="0" smtClean="0">
                <a:latin typeface="Tw Cen MT" panose="020B0602020104020603" pitchFamily="34" charset="0"/>
              </a:rPr>
              <a:t> </a:t>
            </a:r>
            <a:r>
              <a:rPr lang="en-GB" altLang="en-US" b="1" dirty="0" err="1" smtClean="0">
                <a:latin typeface="Tw Cen MT" panose="020B0602020104020603" pitchFamily="34" charset="0"/>
              </a:rPr>
              <a:t>fève</a:t>
            </a:r>
            <a:r>
              <a:rPr lang="en-GB" altLang="en-US" b="1" dirty="0" smtClean="0">
                <a:latin typeface="Tw Cen MT" panose="020B0602020104020603" pitchFamily="34" charset="0"/>
              </a:rPr>
              <a:t> </a:t>
            </a:r>
            <a:r>
              <a:rPr lang="en-GB" altLang="en-US" dirty="0" smtClean="0">
                <a:latin typeface="Tw Cen MT" panose="020B0602020104020603" pitchFamily="34" charset="0"/>
              </a:rPr>
              <a:t>in French, and the word is now used for the figurine too. </a:t>
            </a:r>
            <a:endParaRPr lang="en-US" altLang="en-US" dirty="0" smtClean="0">
              <a:latin typeface="Tw Cen MT" panose="020B06020201040206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2635" y="3120893"/>
            <a:ext cx="4038600" cy="2695575"/>
          </a:xfrm>
          <a:prstGeom prst="rect">
            <a:avLst/>
          </a:prstGeom>
        </p:spPr>
      </p:pic>
      <p:pic>
        <p:nvPicPr>
          <p:cNvPr id="2" name="11.7_la_fe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32703" y="492210"/>
            <a:ext cx="609600" cy="609600"/>
          </a:xfrm>
          <a:prstGeom prst="rect">
            <a:avLst/>
          </a:prstGeom>
        </p:spPr>
      </p:pic>
      <p:pic>
        <p:nvPicPr>
          <p:cNvPr id="3" name="11.7_explicati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84049" y="1715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9731" y="229202"/>
            <a:ext cx="78867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La </a:t>
            </a:r>
            <a:r>
              <a:rPr lang="en-GB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couronne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19731" y="1383038"/>
            <a:ext cx="3370907" cy="1484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3600" dirty="0" smtClean="0">
                <a:latin typeface="Tw Cen MT" panose="020B0602020104020603" pitchFamily="34" charset="0"/>
              </a:rPr>
              <a:t>Il y 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aussi</a:t>
            </a:r>
            <a:r>
              <a:rPr lang="en-GB" altLang="en-US" sz="3600" dirty="0" smtClean="0">
                <a:latin typeface="Tw Cen MT" panose="020B0602020104020603" pitchFamily="34" charset="0"/>
              </a:rPr>
              <a:t>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une</a:t>
            </a:r>
            <a:r>
              <a:rPr lang="en-GB" altLang="en-US" sz="3600" dirty="0" smtClean="0">
                <a:latin typeface="Tw Cen MT" panose="020B0602020104020603" pitchFamily="34" charset="0"/>
              </a:rPr>
              <a:t>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couronne</a:t>
            </a:r>
            <a:r>
              <a:rPr lang="en-GB" altLang="en-US" sz="3600" dirty="0" smtClean="0">
                <a:latin typeface="Tw Cen MT" panose="020B0602020104020603" pitchFamily="34" charset="0"/>
              </a:rPr>
              <a:t>, et le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roi</a:t>
            </a:r>
            <a:r>
              <a:rPr lang="en-GB" altLang="en-US" sz="3600" dirty="0" smtClean="0">
                <a:latin typeface="Tw Cen MT" panose="020B0602020104020603" pitchFamily="34" charset="0"/>
              </a:rPr>
              <a:t>/la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reine</a:t>
            </a:r>
            <a:r>
              <a:rPr lang="en-GB" altLang="en-US" sz="3600" dirty="0" smtClean="0">
                <a:latin typeface="Tw Cen MT" panose="020B0602020104020603" pitchFamily="34" charset="0"/>
              </a:rPr>
              <a:t> du jour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porte</a:t>
            </a:r>
            <a:r>
              <a:rPr lang="en-GB" altLang="en-US" sz="3600" dirty="0" smtClean="0">
                <a:latin typeface="Tw Cen MT" panose="020B0602020104020603" pitchFamily="34" charset="0"/>
              </a:rPr>
              <a:t> la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couronne</a:t>
            </a:r>
            <a:r>
              <a:rPr lang="en-GB" altLang="en-US" sz="3600" dirty="0" smtClean="0">
                <a:latin typeface="Tw Cen MT" panose="020B0602020104020603" pitchFamily="34" charset="0"/>
              </a:rPr>
              <a:t>.</a:t>
            </a:r>
            <a:endParaRPr lang="en-US" altLang="en-US" sz="3600" dirty="0" smtClean="0"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207" y="84311"/>
            <a:ext cx="4515793" cy="6773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1" y="4104788"/>
            <a:ext cx="3746978" cy="2050114"/>
          </a:xfrm>
          <a:prstGeom prst="rect">
            <a:avLst/>
          </a:prstGeom>
        </p:spPr>
      </p:pic>
      <p:pic>
        <p:nvPicPr>
          <p:cNvPr id="6" name="11.8_la_couron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22638" y="587183"/>
            <a:ext cx="609600" cy="609600"/>
          </a:xfrm>
          <a:prstGeom prst="rect">
            <a:avLst/>
          </a:prstGeom>
        </p:spPr>
      </p:pic>
      <p:pic>
        <p:nvPicPr>
          <p:cNvPr id="7" name="11.8_explicati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80995" y="1820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9731" y="229202"/>
            <a:ext cx="78867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Le </a:t>
            </a:r>
            <a:r>
              <a:rPr lang="en-GB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tirage</a:t>
            </a:r>
            <a:r>
              <a:rPr lang="en-GB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des </a:t>
            </a:r>
            <a:r>
              <a:rPr lang="en-GB" b="1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rois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19731" y="1406484"/>
            <a:ext cx="8601847" cy="1484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3600" dirty="0" smtClean="0">
                <a:latin typeface="Tw Cen MT" panose="020B0602020104020603" pitchFamily="34" charset="0"/>
              </a:rPr>
              <a:t>Le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membre</a:t>
            </a:r>
            <a:r>
              <a:rPr lang="en-GB" altLang="en-US" sz="3600" dirty="0" smtClean="0">
                <a:latin typeface="Tw Cen MT" panose="020B0602020104020603" pitchFamily="34" charset="0"/>
              </a:rPr>
              <a:t> plus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jeune</a:t>
            </a:r>
            <a:r>
              <a:rPr lang="en-GB" altLang="en-US" sz="3600" dirty="0" smtClean="0">
                <a:latin typeface="Tw Cen MT" panose="020B0602020104020603" pitchFamily="34" charset="0"/>
              </a:rPr>
              <a:t> de la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famille</a:t>
            </a:r>
            <a:r>
              <a:rPr lang="en-GB" altLang="en-US" sz="3600" dirty="0" smtClean="0">
                <a:latin typeface="Tw Cen MT" panose="020B0602020104020603" pitchFamily="34" charset="0"/>
              </a:rPr>
              <a:t> se cache sous la table et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décide</a:t>
            </a:r>
            <a:r>
              <a:rPr lang="en-GB" altLang="en-US" sz="3600" dirty="0" smtClean="0">
                <a:latin typeface="Tw Cen MT" panose="020B0602020104020603" pitchFamily="34" charset="0"/>
              </a:rPr>
              <a:t> la distribution.</a:t>
            </a:r>
            <a:endParaRPr lang="en-US" altLang="en-US" sz="3600" dirty="0" smtClean="0">
              <a:latin typeface="Tw Cen MT" panose="020B06020201040206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66" y="2650903"/>
            <a:ext cx="5603630" cy="4296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58" y="4453363"/>
            <a:ext cx="1564327" cy="1759868"/>
          </a:xfrm>
          <a:prstGeom prst="rect">
            <a:avLst/>
          </a:prstGeom>
        </p:spPr>
      </p:pic>
      <p:pic>
        <p:nvPicPr>
          <p:cNvPr id="10" name="Picture 17" descr="120px-Galette_des_Ro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65" y="2904706"/>
            <a:ext cx="2154231" cy="147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33" y="2566091"/>
            <a:ext cx="2012494" cy="1101112"/>
          </a:xfrm>
          <a:prstGeom prst="rect">
            <a:avLst/>
          </a:prstGeom>
        </p:spPr>
      </p:pic>
      <p:pic>
        <p:nvPicPr>
          <p:cNvPr id="2" name="11.9_le_tirage_des_ro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45059" y="455140"/>
            <a:ext cx="609600" cy="609600"/>
          </a:xfrm>
          <a:prstGeom prst="rect">
            <a:avLst/>
          </a:prstGeom>
        </p:spPr>
      </p:pic>
      <p:pic>
        <p:nvPicPr>
          <p:cNvPr id="3" name="11.9_explicati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45059" y="1653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1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314</Words>
  <Application>Microsoft Office PowerPoint</Application>
  <PresentationFormat>On-screen Show (4:3)</PresentationFormat>
  <Paragraphs>44</Paragraphs>
  <Slides>11</Slides>
  <Notes>7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Helvetica Neue</vt:lpstr>
      <vt:lpstr>Arial</vt:lpstr>
      <vt:lpstr>Calibri</vt:lpstr>
      <vt:lpstr>Calibri Light</vt:lpstr>
      <vt:lpstr>Tw Cen MT</vt:lpstr>
      <vt:lpstr>Wingdings</vt:lpstr>
      <vt:lpstr>Office Theme</vt:lpstr>
      <vt:lpstr>PowerPoint Presentation</vt:lpstr>
      <vt:lpstr>La Fête des Rois</vt:lpstr>
      <vt:lpstr>PowerPoint Presentation</vt:lpstr>
      <vt:lpstr>La galette des rois</vt:lpstr>
      <vt:lpstr>PowerPoint Presentation</vt:lpstr>
      <vt:lpstr>PowerPoint Presentation</vt:lpstr>
      <vt:lpstr>La fève</vt:lpstr>
      <vt:lpstr>La couronne</vt:lpstr>
      <vt:lpstr>Le tirage des rois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Study</cp:lastModifiedBy>
  <cp:revision>18</cp:revision>
  <dcterms:created xsi:type="dcterms:W3CDTF">2018-05-29T11:03:34Z</dcterms:created>
  <dcterms:modified xsi:type="dcterms:W3CDTF">2018-10-02T04:30:21Z</dcterms:modified>
</cp:coreProperties>
</file>