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18"/>
  </p:notesMasterIdLst>
  <p:sldIdLst>
    <p:sldId id="276" r:id="rId4"/>
    <p:sldId id="274" r:id="rId5"/>
    <p:sldId id="275" r:id="rId6"/>
    <p:sldId id="258" r:id="rId7"/>
    <p:sldId id="261" r:id="rId8"/>
    <p:sldId id="270" r:id="rId9"/>
    <p:sldId id="272" r:id="rId10"/>
    <p:sldId id="262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533" autoAdjust="0"/>
  </p:normalViewPr>
  <p:slideViewPr>
    <p:cSldViewPr snapToGrid="0">
      <p:cViewPr varScale="1">
        <p:scale>
          <a:sx n="82" d="100"/>
          <a:sy n="82" d="100"/>
        </p:scale>
        <p:origin x="18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22B17-BE7F-4FBC-91A1-54C6CE59C2B6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FC3F9-E95D-4432-95DB-996743426D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8063" y="727075"/>
            <a:ext cx="4841875" cy="363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Part of essential classroom language – introduce pupils early to infinitive</a:t>
            </a:r>
            <a:r>
              <a:rPr lang="en-GB" baseline="0" dirty="0" smtClean="0"/>
              <a:t> verbs by miming and saying these 4 skills that pupils are going to use in their learning today (and in lots of future lessons).</a:t>
            </a:r>
          </a:p>
          <a:p>
            <a:r>
              <a:rPr lang="en-GB" baseline="0" dirty="0" smtClean="0"/>
              <a:t>Ensure pupils know what they mean, and what ‘nous </a:t>
            </a:r>
            <a:r>
              <a:rPr lang="en-GB" baseline="0" dirty="0" err="1" smtClean="0"/>
              <a:t>allons</a:t>
            </a:r>
            <a:r>
              <a:rPr lang="en-GB" baseline="0" dirty="0" smtClean="0"/>
              <a:t>’ means.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B5438-B098-4BBF-9F8A-24D6592B3889}" type="slidenum">
              <a:rPr lang="en-GB" smtClean="0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23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on the face to hear the phrase.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39CDB-6521-4DF7-94C9-CFA1AB7F4C3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1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</a:t>
            </a:r>
            <a:r>
              <a:rPr lang="en-GB" baseline="0" dirty="0" smtClean="0"/>
              <a:t> slide withdraws some of the support so that pupils try to work from memory.</a:t>
            </a:r>
          </a:p>
          <a:p>
            <a:r>
              <a:rPr lang="en-GB" baseline="0" dirty="0" smtClean="0"/>
              <a:t>The full audio is still heard by clicking on each face.</a:t>
            </a:r>
            <a:br>
              <a:rPr lang="en-GB" baseline="0" dirty="0" smtClean="0"/>
            </a:br>
            <a:r>
              <a:rPr lang="en-GB" baseline="0" dirty="0" smtClean="0"/>
              <a:t>Pupils can try to vary what they say by using the different names at the bottom and thinking of a ‘mood’ that rhymes – e.g. Monique – </a:t>
            </a:r>
            <a:r>
              <a:rPr lang="en-GB" baseline="0" dirty="0" err="1" smtClean="0"/>
              <a:t>fantastique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339CDB-6521-4DF7-94C9-CFA1AB7F4C3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2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Recap the five vowel phonics + gestures and then introduce the new seven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dipthongs</a:t>
            </a:r>
            <a:r>
              <a:rPr lang="en-GB" baseline="0" dirty="0" smtClean="0"/>
              <a:t>.</a:t>
            </a:r>
          </a:p>
          <a:p>
            <a:r>
              <a:rPr lang="en-GB" baseline="0" dirty="0" smtClean="0"/>
              <a:t>Most of these have a number that also rhymes / has the same </a:t>
            </a:r>
            <a:r>
              <a:rPr lang="en-GB" baseline="0" dirty="0" err="1" smtClean="0"/>
              <a:t>dipthongs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C3F9-E95D-4432-95DB-996743426D6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333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Pupils have to find the matching phonics pairs and pronounce them</a:t>
            </a:r>
          </a:p>
          <a:p>
            <a:r>
              <a:rPr lang="en-GB" dirty="0" err="1" smtClean="0"/>
              <a:t>douze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poule</a:t>
            </a:r>
            <a:endParaRPr lang="en-GB" baseline="0" dirty="0" smtClean="0"/>
          </a:p>
          <a:p>
            <a:r>
              <a:rPr lang="en-GB" baseline="0" dirty="0" err="1" smtClean="0"/>
              <a:t>onze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pont</a:t>
            </a:r>
            <a:endParaRPr lang="en-GB" baseline="0" dirty="0" smtClean="0"/>
          </a:p>
          <a:p>
            <a:r>
              <a:rPr lang="en-GB" baseline="0" dirty="0" smtClean="0"/>
              <a:t>trois – </a:t>
            </a:r>
            <a:r>
              <a:rPr lang="en-GB" baseline="0" dirty="0" err="1" smtClean="0"/>
              <a:t>poisson</a:t>
            </a:r>
            <a:endParaRPr lang="en-GB" baseline="0" dirty="0" smtClean="0"/>
          </a:p>
          <a:p>
            <a:r>
              <a:rPr lang="en-GB" baseline="0" dirty="0" err="1" smtClean="0"/>
              <a:t>oui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huit</a:t>
            </a:r>
            <a:endParaRPr lang="en-GB" baseline="0" dirty="0" smtClean="0"/>
          </a:p>
          <a:p>
            <a:r>
              <a:rPr lang="en-GB" baseline="0" dirty="0" err="1" smtClean="0"/>
              <a:t>deux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jeu-vidéo</a:t>
            </a:r>
            <a:endParaRPr lang="en-GB" baseline="0" dirty="0" smtClean="0"/>
          </a:p>
          <a:p>
            <a:r>
              <a:rPr lang="en-GB" baseline="0" dirty="0" smtClean="0"/>
              <a:t>cinq - lapin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C3F9-E95D-4432-95DB-996743426D6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7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Slides</a:t>
            </a:r>
            <a:r>
              <a:rPr lang="en-GB" baseline="0" dirty="0" smtClean="0"/>
              <a:t> 6 – 13 have 4 x words for each of 8 of the sounds = 32 cards in total.</a:t>
            </a:r>
          </a:p>
          <a:p>
            <a:r>
              <a:rPr lang="en-GB" baseline="0" dirty="0" smtClean="0"/>
              <a:t>If pupils have one card each to start, they can play Quiz-Quiz-Trade around the room.</a:t>
            </a:r>
          </a:p>
          <a:p>
            <a:r>
              <a:rPr lang="en-GB" baseline="0" dirty="0" smtClean="0"/>
              <a:t>They say the French on their card – the other pupil says either the English or gives the phonic sound (depending on what you want this time around).  The other pupil does the same with his/her card.  Pupils then swap cards.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It would be useful to go through all the cards first to practise the sounds again.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After this, and if there are sufficient sets of cards for all, pupils can take their own set of cards and join with three other pupils to play ‘Happy Families / Go Fish’</a:t>
            </a:r>
          </a:p>
          <a:p>
            <a:endParaRPr lang="en-GB" baseline="0" dirty="0" smtClean="0"/>
          </a:p>
          <a:p>
            <a:r>
              <a:rPr lang="en-GB" baseline="0" dirty="0" smtClean="0"/>
              <a:t>NB: The cards are photocopied so that the phonic sound is on the back (see the separate resource where the layout </a:t>
            </a:r>
            <a:r>
              <a:rPr lang="en-GB" baseline="0" smtClean="0"/>
              <a:t>facilitates back-to-back copying.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FFC3F9-E95D-4432-95DB-996743426D6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222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song</a:t>
            </a:r>
            <a:r>
              <a:rPr lang="fr-FR" dirty="0" smtClean="0"/>
              <a:t> has a lot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recent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sounds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catchy</a:t>
            </a:r>
            <a:r>
              <a:rPr lang="fr-FR" baseline="0" dirty="0" smtClean="0"/>
              <a:t>.</a:t>
            </a:r>
            <a:br>
              <a:rPr lang="fr-FR" baseline="0" dirty="0" smtClean="0"/>
            </a:br>
            <a:r>
              <a:rPr lang="fr-FR" baseline="0" dirty="0" smtClean="0"/>
              <a:t>https://www.youtube.com/watch?v=YHII3ydsL8U</a:t>
            </a:r>
          </a:p>
          <a:p>
            <a:endParaRPr lang="fr-FR" dirty="0" smtClean="0"/>
          </a:p>
          <a:p>
            <a:r>
              <a:rPr lang="fr-FR" dirty="0" smtClean="0"/>
              <a:t>"</a:t>
            </a:r>
            <a:r>
              <a:rPr lang="fr-FR" dirty="0" err="1" smtClean="0"/>
              <a:t>Leon</a:t>
            </a:r>
            <a:r>
              <a:rPr lang="fr-FR" dirty="0" smtClean="0"/>
              <a:t> le </a:t>
            </a:r>
            <a:r>
              <a:rPr lang="fr-FR" dirty="0" err="1" smtClean="0"/>
              <a:t>cameleon</a:t>
            </a:r>
            <a:r>
              <a:rPr lang="fr-FR" dirty="0" smtClean="0"/>
              <a:t>" Lyrics</a:t>
            </a:r>
          </a:p>
          <a:p>
            <a:r>
              <a:rPr lang="fr-FR" dirty="0" smtClean="0"/>
              <a:t>Los Amigos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515FD9-02CC-473D-929E-77B47903A3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00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8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54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476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11292-750B-4270-8E3A-5E429A68601A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85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FA493-83C7-46EC-9816-11A1C9D6645B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95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421A-3928-4D60-A079-1CA807D72D95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7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8481F-2137-4845-B759-F82258E37923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99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650D4-E25F-4578-8BB7-C32FB6FFFDD1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05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901AD-DA0D-415C-B8E9-9078DCF7B71E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74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48848-6333-4B7A-9140-43BABC30F887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47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FF33B-0084-46BA-9CE8-8E067908CA52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3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010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24172-81F7-4539-BC68-A8ADBA92498E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17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39708-93C4-44DD-B891-57880F199618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1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30ED9-F872-460D-9CC0-F65205097189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88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5DF20-CE25-498C-88F7-8C1D0E7F46D3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0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6A223-248C-478A-9E03-6B8E50A0DEF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35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4684D-1839-42CE-97B1-A82AFE4435A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925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BE0F3-8B88-4C0C-AD6E-35876283C9B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08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2A1E3-2F6B-4FDE-A9F2-11363C0357F4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042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F605E-D6B4-4FF1-B741-F05BED84EB6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57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329AA-16A0-4552-9A86-FE7D1B0B36D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26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865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DA49EF-6E15-4C71-B721-CBF36D40F25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7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EEC44-66D2-44EB-B021-07BFD94E887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46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99F31-DD06-420A-BFCB-3815AAC5B97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14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3069D-7699-4DA6-ADAF-C05010187AE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13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CC54F-4FEA-42AB-8BAA-A663251491D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2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54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1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23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15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98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6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59FCA-B8BB-4253-AA62-136920F6B988}" type="datetimeFigureOut">
              <a:rPr lang="en-GB" smtClean="0"/>
              <a:t>19/05/2019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F6CC3-D52C-44B3-8951-F6C7638704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71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Click to edit Master text styles</a:t>
            </a:r>
          </a:p>
          <a:p>
            <a:pPr lvl="1"/>
            <a:r>
              <a:rPr lang="es-ES" altLang="en-US" smtClean="0"/>
              <a:t>Second level</a:t>
            </a:r>
          </a:p>
          <a:p>
            <a:pPr lvl="2"/>
            <a:r>
              <a:rPr lang="es-ES" altLang="en-US" smtClean="0"/>
              <a:t>Third level</a:t>
            </a:r>
          </a:p>
          <a:p>
            <a:pPr lvl="3"/>
            <a:r>
              <a:rPr lang="es-ES" altLang="en-US" smtClean="0"/>
              <a:t>Fourth level</a:t>
            </a:r>
          </a:p>
          <a:p>
            <a:pPr lvl="4"/>
            <a:r>
              <a:rPr lang="es-E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7AF691-DD16-4E66-939E-3CA4A2E575FA}" type="slidenum">
              <a:rPr lang="es-E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85249B-9FC6-48A1-87FF-09B4A419C3A6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1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5" Type="http://schemas.openxmlformats.org/officeDocument/2006/relationships/image" Target="../media/image30.png"/><Relationship Id="rId4" Type="http://schemas.openxmlformats.org/officeDocument/2006/relationships/audio" Target="../media/audio42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audio" Target="../media/audio4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7.wav"/><Relationship Id="rId5" Type="http://schemas.openxmlformats.org/officeDocument/2006/relationships/image" Target="../media/image34.png"/><Relationship Id="rId4" Type="http://schemas.openxmlformats.org/officeDocument/2006/relationships/audio" Target="../media/audio46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3" Type="http://schemas.openxmlformats.org/officeDocument/2006/relationships/image" Target="../media/image14.jpg"/><Relationship Id="rId7" Type="http://schemas.openxmlformats.org/officeDocument/2006/relationships/image" Target="../media/image37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9.wav"/><Relationship Id="rId5" Type="http://schemas.openxmlformats.org/officeDocument/2006/relationships/image" Target="../media/image36.png"/><Relationship Id="rId4" Type="http://schemas.openxmlformats.org/officeDocument/2006/relationships/audio" Target="../media/audio48.wav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2.wav"/><Relationship Id="rId5" Type="http://schemas.openxmlformats.org/officeDocument/2006/relationships/image" Target="../media/image40.png"/><Relationship Id="rId4" Type="http://schemas.openxmlformats.org/officeDocument/2006/relationships/audio" Target="../media/audio51.wav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6.wav"/><Relationship Id="rId3" Type="http://schemas.openxmlformats.org/officeDocument/2006/relationships/image" Target="../media/image10.png"/><Relationship Id="rId7" Type="http://schemas.openxmlformats.org/officeDocument/2006/relationships/image" Target="../media/image44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5.wav"/><Relationship Id="rId5" Type="http://schemas.openxmlformats.org/officeDocument/2006/relationships/image" Target="../media/image43.png"/><Relationship Id="rId4" Type="http://schemas.openxmlformats.org/officeDocument/2006/relationships/audio" Target="../media/audio54.wav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3.xml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3.xml"/><Relationship Id="rId5" Type="http://schemas.microsoft.com/office/2007/relationships/media" Target="../media/media3.mp3"/><Relationship Id="rId15" Type="http://schemas.openxmlformats.org/officeDocument/2006/relationships/image" Target="../media/image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openxmlformats.org/officeDocument/2006/relationships/audio" Target="../media/audio21.wav"/><Relationship Id="rId26" Type="http://schemas.openxmlformats.org/officeDocument/2006/relationships/audio" Target="../media/audio25.wav"/><Relationship Id="rId3" Type="http://schemas.openxmlformats.org/officeDocument/2006/relationships/audio" Target="../media/audio6.wav"/><Relationship Id="rId21" Type="http://schemas.openxmlformats.org/officeDocument/2006/relationships/audio" Target="../media/audio23.wav"/><Relationship Id="rId34" Type="http://schemas.openxmlformats.org/officeDocument/2006/relationships/audio" Target="../media/audio28.wav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audio" Target="../media/audio20.wav"/><Relationship Id="rId25" Type="http://schemas.openxmlformats.org/officeDocument/2006/relationships/image" Target="../media/image13.jpeg"/><Relationship Id="rId33" Type="http://schemas.openxmlformats.org/officeDocument/2006/relationships/image" Target="../media/image18.png"/><Relationship Id="rId38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9.wav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24" Type="http://schemas.openxmlformats.org/officeDocument/2006/relationships/audio" Target="../media/audio24.wav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5" Type="http://schemas.openxmlformats.org/officeDocument/2006/relationships/audio" Target="../media/audio8.wav"/><Relationship Id="rId15" Type="http://schemas.openxmlformats.org/officeDocument/2006/relationships/audio" Target="../media/audio18.wav"/><Relationship Id="rId23" Type="http://schemas.openxmlformats.org/officeDocument/2006/relationships/image" Target="../media/image12.png"/><Relationship Id="rId28" Type="http://schemas.openxmlformats.org/officeDocument/2006/relationships/audio" Target="../media/audio26.wav"/><Relationship Id="rId36" Type="http://schemas.openxmlformats.org/officeDocument/2006/relationships/audio" Target="../media/audio29.wav"/><Relationship Id="rId10" Type="http://schemas.openxmlformats.org/officeDocument/2006/relationships/audio" Target="../media/audio13.wav"/><Relationship Id="rId19" Type="http://schemas.openxmlformats.org/officeDocument/2006/relationships/audio" Target="../media/audio22.wav"/><Relationship Id="rId31" Type="http://schemas.openxmlformats.org/officeDocument/2006/relationships/image" Target="../media/image16.png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audio" Target="../media/audio17.wav"/><Relationship Id="rId22" Type="http://schemas.openxmlformats.org/officeDocument/2006/relationships/image" Target="../media/image11.png"/><Relationship Id="rId27" Type="http://schemas.openxmlformats.org/officeDocument/2006/relationships/image" Target="../media/image14.jpg"/><Relationship Id="rId30" Type="http://schemas.openxmlformats.org/officeDocument/2006/relationships/audio" Target="../media/audio27.wav"/><Relationship Id="rId35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11.wav"/><Relationship Id="rId18" Type="http://schemas.openxmlformats.org/officeDocument/2006/relationships/image" Target="../media/image19.png"/><Relationship Id="rId3" Type="http://schemas.openxmlformats.org/officeDocument/2006/relationships/audio" Target="../media/audio30.wav"/><Relationship Id="rId21" Type="http://schemas.openxmlformats.org/officeDocument/2006/relationships/image" Target="../media/image20.png"/><Relationship Id="rId7" Type="http://schemas.openxmlformats.org/officeDocument/2006/relationships/audio" Target="../media/audio34.wav"/><Relationship Id="rId12" Type="http://schemas.openxmlformats.org/officeDocument/2006/relationships/image" Target="../media/image15.png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3.wav"/><Relationship Id="rId11" Type="http://schemas.openxmlformats.org/officeDocument/2006/relationships/audio" Target="../media/audio16.wav"/><Relationship Id="rId5" Type="http://schemas.openxmlformats.org/officeDocument/2006/relationships/audio" Target="../media/audio32.wav"/><Relationship Id="rId15" Type="http://schemas.openxmlformats.org/officeDocument/2006/relationships/audio" Target="../media/audio13.wav"/><Relationship Id="rId10" Type="http://schemas.openxmlformats.org/officeDocument/2006/relationships/image" Target="../media/image14.jpg"/><Relationship Id="rId19" Type="http://schemas.openxmlformats.org/officeDocument/2006/relationships/image" Target="../media/image12.png"/><Relationship Id="rId4" Type="http://schemas.openxmlformats.org/officeDocument/2006/relationships/audio" Target="../media/audio31.wav"/><Relationship Id="rId9" Type="http://schemas.openxmlformats.org/officeDocument/2006/relationships/audio" Target="../media/audio15.wav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HII3ydsL8U" TargetMode="Externa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7.wav"/><Relationship Id="rId5" Type="http://schemas.openxmlformats.org/officeDocument/2006/relationships/image" Target="../media/image24.png"/><Relationship Id="rId4" Type="http://schemas.openxmlformats.org/officeDocument/2006/relationships/audio" Target="../media/audio36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5" Type="http://schemas.openxmlformats.org/officeDocument/2006/relationships/image" Target="../media/image27.png"/><Relationship Id="rId4" Type="http://schemas.openxmlformats.org/officeDocument/2006/relationships/audio" Target="../media/audio39.wav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07264" y="28883"/>
            <a:ext cx="7772400" cy="1143000"/>
          </a:xfrm>
        </p:spPr>
        <p:txBody>
          <a:bodyPr/>
          <a:lstStyle/>
          <a:p>
            <a:r>
              <a:rPr lang="en-GB" sz="9600" dirty="0" smtClean="0">
                <a:latin typeface="Tw Cen MT" panose="020B0602020104020603" pitchFamily="34" charset="0"/>
              </a:rPr>
              <a:t>Nous </a:t>
            </a:r>
            <a:r>
              <a:rPr lang="en-GB" sz="9600" dirty="0" err="1" smtClean="0">
                <a:latin typeface="Tw Cen MT" panose="020B0602020104020603" pitchFamily="34" charset="0"/>
              </a:rPr>
              <a:t>allons</a:t>
            </a:r>
            <a:r>
              <a:rPr lang="en-GB" sz="9600" dirty="0" smtClean="0">
                <a:latin typeface="Tw Cen MT" panose="020B0602020104020603" pitchFamily="34" charset="0"/>
              </a:rPr>
              <a:t>…</a:t>
            </a:r>
            <a:endParaRPr lang="en-US" sz="9600" dirty="0" smtClean="0">
              <a:latin typeface="Tw Cen MT" panose="020B0602020104020603" pitchFamily="34" charset="0"/>
            </a:endParaRPr>
          </a:p>
        </p:txBody>
      </p: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945009" y="3217949"/>
            <a:ext cx="35689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600" b="1" dirty="0" err="1">
                <a:solidFill>
                  <a:srgbClr val="000000"/>
                </a:solidFill>
                <a:latin typeface="Tw Cen MT" panose="020B0602020104020603" pitchFamily="34" charset="0"/>
              </a:rPr>
              <a:t>regarder</a:t>
            </a:r>
            <a:endParaRPr lang="en-US" sz="6600" b="1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3079" name="TextBox 24"/>
          <p:cNvSpPr txBox="1">
            <a:spLocks noChangeArrowheads="1"/>
          </p:cNvSpPr>
          <p:nvPr/>
        </p:nvSpPr>
        <p:spPr bwMode="auto">
          <a:xfrm>
            <a:off x="4938390" y="3212306"/>
            <a:ext cx="35689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600" b="1">
                <a:solidFill>
                  <a:srgbClr val="000000"/>
                </a:solidFill>
                <a:latin typeface="Tw Cen MT" panose="020B0602020104020603" pitchFamily="34" charset="0"/>
              </a:rPr>
              <a:t>écouter</a:t>
            </a:r>
            <a:endParaRPr lang="en-US" sz="6600" b="1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3080" name="TextBox 25"/>
          <p:cNvSpPr txBox="1">
            <a:spLocks noChangeArrowheads="1"/>
          </p:cNvSpPr>
          <p:nvPr/>
        </p:nvSpPr>
        <p:spPr bwMode="auto">
          <a:xfrm>
            <a:off x="1090019" y="5788428"/>
            <a:ext cx="35689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600" b="1" dirty="0" err="1">
                <a:solidFill>
                  <a:srgbClr val="000000"/>
                </a:solidFill>
                <a:latin typeface="Tw Cen MT" panose="020B0602020104020603" pitchFamily="34" charset="0"/>
              </a:rPr>
              <a:t>penser</a:t>
            </a:r>
            <a:endParaRPr lang="en-US" sz="6600" b="1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3084" name="TextBox 27"/>
          <p:cNvSpPr txBox="1">
            <a:spLocks noChangeArrowheads="1"/>
          </p:cNvSpPr>
          <p:nvPr/>
        </p:nvSpPr>
        <p:spPr bwMode="auto">
          <a:xfrm>
            <a:off x="4711237" y="5806727"/>
            <a:ext cx="431247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6600" b="1" dirty="0" err="1">
                <a:solidFill>
                  <a:srgbClr val="000000"/>
                </a:solidFill>
                <a:latin typeface="Tw Cen MT" panose="020B0602020104020603" pitchFamily="34" charset="0"/>
              </a:rPr>
              <a:t>parler</a:t>
            </a:r>
            <a:endParaRPr lang="en-US" sz="6600" b="1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05245"/>
            <a:ext cx="2541860" cy="3574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9697" y="955866"/>
            <a:ext cx="2636267" cy="4072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7704" y="4205918"/>
            <a:ext cx="2315482" cy="2010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5263" y="4205918"/>
            <a:ext cx="1675201" cy="202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2_nous_all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2_regar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2_regar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_e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_e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_pen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2_pen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_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_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8" grpId="0"/>
      <p:bldP spid="3079" grpId="0"/>
      <p:bldP spid="3080" grpId="0"/>
      <p:bldP spid="30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33090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oi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oi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22238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poisson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236855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trois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672013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la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voiture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94690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la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poire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4" name="Picture 13">
            <a:hlinkClick r:id="" action="ppaction://noaction">
              <a:snd r:embed="rId2" name="le poisson.wav"/>
            </a:hlinkClick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198" y="4045369"/>
            <a:ext cx="1589229" cy="1677898"/>
          </a:xfrm>
          <a:prstGeom prst="rect">
            <a:avLst/>
          </a:prstGeom>
        </p:spPr>
      </p:pic>
      <p:pic>
        <p:nvPicPr>
          <p:cNvPr id="2" name="Picture 1">
            <a:hlinkClick r:id="" action="ppaction://noaction">
              <a:snd r:embed="rId4" name="3.2_3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81" y="3799610"/>
            <a:ext cx="1231087" cy="2072678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6" name="4.11_voiture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86" y="4548549"/>
            <a:ext cx="2189163" cy="839179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8" name="4.11_poir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459" y="3669111"/>
            <a:ext cx="1422983" cy="205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00210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ou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ou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ou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ou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22238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la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poule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236855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loup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672013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chou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94690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la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poubelle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" name="Picture 8">
            <a:hlinkClick r:id="" action="ppaction://noaction">
              <a:snd r:embed="rId2" name="4.12_loup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62" y="3585877"/>
            <a:ext cx="1928126" cy="242032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4" name="4.12_chou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6351"/>
            <a:ext cx="2189163" cy="1364578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>
              <a:snd r:embed="rId6" name="4.12_poubelle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79" y="3898774"/>
            <a:ext cx="1601222" cy="1899863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>
              <a:snd r:embed="rId8" name="4.3_poule.wav"/>
            </a:hlinkClick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568" y="3585877"/>
            <a:ext cx="1626623" cy="23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85585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on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22238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pont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236855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onze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672013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cochon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94690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ballon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" name="Picture 8">
            <a:hlinkClick r:id="" action="ppaction://noaction">
              <a:snd r:embed="rId2" name="4.3_pont.wav"/>
            </a:hlinkClick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8" y="3852844"/>
            <a:ext cx="2089150" cy="1954076"/>
          </a:xfrm>
          <a:prstGeom prst="rect">
            <a:avLst/>
          </a:prstGeom>
        </p:spPr>
      </p:pic>
      <p:pic>
        <p:nvPicPr>
          <p:cNvPr id="2" name="Picture 1">
            <a:hlinkClick r:id="" action="ppaction://noaction">
              <a:snd r:embed="rId4" name="3.9_11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11" y="3947824"/>
            <a:ext cx="1711570" cy="1711570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6" name="4.13_cochon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22" y="3516021"/>
            <a:ext cx="2017241" cy="2627722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8" name="4.13_ballon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17" y="4087622"/>
            <a:ext cx="1564786" cy="15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38952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22238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lapin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236855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cinq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672013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la main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94690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pain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" name="Picture 8">
            <a:hlinkClick r:id="" action="ppaction://noaction">
              <a:snd r:embed="rId2" name="4.3_lapin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8" y="3751136"/>
            <a:ext cx="1476656" cy="20693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>
              <a:snd r:embed="rId4" name="3.2_5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56" y="3922279"/>
            <a:ext cx="1128738" cy="1923396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6" name="4.14_main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96" y="3751136"/>
            <a:ext cx="1674528" cy="1950333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8" name="4.14_pain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334" y="4263344"/>
            <a:ext cx="1920588" cy="8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5971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b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/ â]</a:t>
                      </a:r>
                      <a:endParaRPr kumimoji="0" lang="en-GB" sz="13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b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/ â]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b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/ â]</a:t>
                      </a:r>
                      <a:endParaRPr kumimoji="0" lang="en-GB" sz="13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b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/ â]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22238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la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banane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236855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sac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672013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la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patte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94690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l’</a:t>
            </a:r>
            <a:r>
              <a:rPr kumimoji="0" lang="en-GB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âne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4" name="Picture 13">
            <a:hlinkClick r:id="" action="ppaction://noaction">
              <a:snd r:embed="rId2" name="1.3_la_banane.wav"/>
            </a:hlinkClick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8" y="4073915"/>
            <a:ext cx="1997110" cy="1181625"/>
          </a:xfrm>
          <a:prstGeom prst="rect">
            <a:avLst/>
          </a:prstGeom>
        </p:spPr>
      </p:pic>
      <p:pic>
        <p:nvPicPr>
          <p:cNvPr id="2" name="Picture 1">
            <a:hlinkClick r:id="" action="ppaction://noaction">
              <a:snd r:embed="rId4" name="4.15_sac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00" y="3804170"/>
            <a:ext cx="1676942" cy="2049596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6" name="4.15_patte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29" y="3804170"/>
            <a:ext cx="1950513" cy="1843235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8" name="4.15_ane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3804170"/>
            <a:ext cx="2056342" cy="16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err="1" smtClean="0">
                <a:latin typeface="Tw Cen MT" panose="020B0602020104020603" pitchFamily="34" charset="0"/>
              </a:rPr>
              <a:t>Une</a:t>
            </a:r>
            <a:r>
              <a:rPr lang="en-GB" dirty="0" smtClean="0">
                <a:latin typeface="Tw Cen MT" panose="020B0602020104020603" pitchFamily="34" charset="0"/>
              </a:rPr>
              <a:t> conversation</a:t>
            </a:r>
            <a:endParaRPr lang="en-GB" dirty="0">
              <a:latin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081" y="1628799"/>
            <a:ext cx="9371384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800" dirty="0" err="1" smtClean="0">
                <a:latin typeface="Tw Cen MT" panose="020B0602020104020603" pitchFamily="34" charset="0"/>
              </a:rPr>
              <a:t>Salut</a:t>
            </a:r>
            <a:r>
              <a:rPr lang="en-GB" sz="2800" dirty="0" smtClean="0">
                <a:latin typeface="Tw Cen MT" panose="020B0602020104020603" pitchFamily="34" charset="0"/>
              </a:rPr>
              <a:t>! Je </a:t>
            </a:r>
            <a:r>
              <a:rPr lang="en-GB" sz="2800" dirty="0" err="1" smtClean="0">
                <a:latin typeface="Tw Cen MT" panose="020B0602020104020603" pitchFamily="34" charset="0"/>
              </a:rPr>
              <a:t>m’appelle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b="1" dirty="0" smtClean="0">
                <a:latin typeface="Tw Cen MT" panose="020B0602020104020603" pitchFamily="34" charset="0"/>
              </a:rPr>
              <a:t>Nicolas. </a:t>
            </a:r>
            <a:r>
              <a:rPr lang="en-GB" sz="2800" dirty="0" smtClean="0">
                <a:latin typeface="Tw Cen MT" panose="020B0602020104020603" pitchFamily="34" charset="0"/>
              </a:rPr>
              <a:t>Comment </a:t>
            </a:r>
            <a:r>
              <a:rPr lang="en-GB" sz="2800" dirty="0" err="1" smtClean="0">
                <a:latin typeface="Tw Cen MT" panose="020B0602020104020603" pitchFamily="34" charset="0"/>
              </a:rPr>
              <a:t>t’appelles-tu</a:t>
            </a:r>
            <a:r>
              <a:rPr lang="en-GB" sz="2800" dirty="0" smtClean="0">
                <a:latin typeface="Tw Cen MT" panose="020B0602020104020603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Tw Cen MT" panose="020B0602020104020603" pitchFamily="34" charset="0"/>
              </a:rPr>
              <a:t>Bonjour, je </a:t>
            </a:r>
            <a:r>
              <a:rPr lang="en-GB" sz="2800" dirty="0" err="1" smtClean="0">
                <a:latin typeface="Tw Cen MT" panose="020B0602020104020603" pitchFamily="34" charset="0"/>
              </a:rPr>
              <a:t>m’appelle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b="1" dirty="0" err="1" smtClean="0">
                <a:latin typeface="Tw Cen MT" panose="020B0602020104020603" pitchFamily="34" charset="0"/>
              </a:rPr>
              <a:t>Lucie</a:t>
            </a:r>
            <a:r>
              <a:rPr lang="en-GB" sz="2800" dirty="0" smtClean="0">
                <a:latin typeface="Tw Cen MT" panose="020B06020201040206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800" dirty="0" err="1" smtClean="0">
                <a:latin typeface="Tw Cen MT" panose="020B0602020104020603" pitchFamily="34" charset="0"/>
              </a:rPr>
              <a:t>Ça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dirty="0" err="1" smtClean="0">
                <a:latin typeface="Tw Cen MT" panose="020B0602020104020603" pitchFamily="34" charset="0"/>
              </a:rPr>
              <a:t>va</a:t>
            </a:r>
            <a:r>
              <a:rPr lang="en-GB" sz="2800" dirty="0" smtClean="0">
                <a:latin typeface="Tw Cen MT" panose="020B0602020104020603" pitchFamily="34" charset="0"/>
              </a:rPr>
              <a:t>, </a:t>
            </a:r>
            <a:r>
              <a:rPr lang="en-GB" sz="2800" b="1" dirty="0" err="1" smtClean="0">
                <a:latin typeface="Tw Cen MT" panose="020B0602020104020603" pitchFamily="34" charset="0"/>
              </a:rPr>
              <a:t>Lucie</a:t>
            </a:r>
            <a:r>
              <a:rPr lang="en-GB" sz="2800" dirty="0" smtClean="0">
                <a:latin typeface="Tw Cen MT" panose="020B0602020104020603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GB" sz="2800" dirty="0" err="1" smtClean="0">
                <a:latin typeface="Tw Cen MT" panose="020B0602020104020603" pitchFamily="34" charset="0"/>
              </a:rPr>
              <a:t>Oui</a:t>
            </a:r>
            <a:r>
              <a:rPr lang="en-GB" sz="2800" dirty="0" smtClean="0">
                <a:latin typeface="Tw Cen MT" panose="020B0602020104020603" pitchFamily="34" charset="0"/>
              </a:rPr>
              <a:t>, </a:t>
            </a:r>
            <a:r>
              <a:rPr lang="en-GB" sz="2800" dirty="0" err="1">
                <a:latin typeface="Tw Cen MT" panose="020B0602020104020603" pitchFamily="34" charset="0"/>
              </a:rPr>
              <a:t>ç</a:t>
            </a:r>
            <a:r>
              <a:rPr lang="en-GB" sz="2800" dirty="0" err="1" smtClean="0">
                <a:latin typeface="Tw Cen MT" panose="020B0602020104020603" pitchFamily="34" charset="0"/>
              </a:rPr>
              <a:t>a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dirty="0" err="1" smtClean="0">
                <a:latin typeface="Tw Cen MT" panose="020B0602020104020603" pitchFamily="34" charset="0"/>
              </a:rPr>
              <a:t>va</a:t>
            </a:r>
            <a:r>
              <a:rPr lang="en-GB" sz="2800" dirty="0" smtClean="0">
                <a:latin typeface="Tw Cen MT" panose="020B0602020104020603" pitchFamily="34" charset="0"/>
              </a:rPr>
              <a:t> super, </a:t>
            </a:r>
            <a:r>
              <a:rPr lang="en-GB" sz="2800" dirty="0" err="1" smtClean="0">
                <a:latin typeface="Tw Cen MT" panose="020B0602020104020603" pitchFamily="34" charset="0"/>
              </a:rPr>
              <a:t>merci</a:t>
            </a:r>
            <a:r>
              <a:rPr lang="en-GB" sz="2800" dirty="0" smtClean="0">
                <a:latin typeface="Tw Cen MT" panose="020B0602020104020603" pitchFamily="34" charset="0"/>
              </a:rPr>
              <a:t>. </a:t>
            </a:r>
            <a:r>
              <a:rPr lang="en-GB" sz="2800" dirty="0" err="1" smtClean="0">
                <a:latin typeface="Tw Cen MT" panose="020B0602020104020603" pitchFamily="34" charset="0"/>
              </a:rPr>
              <a:t>Ça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dirty="0" err="1" smtClean="0">
                <a:latin typeface="Tw Cen MT" panose="020B0602020104020603" pitchFamily="34" charset="0"/>
              </a:rPr>
              <a:t>va</a:t>
            </a:r>
            <a:r>
              <a:rPr lang="en-GB" sz="2800" dirty="0" smtClean="0">
                <a:latin typeface="Tw Cen MT" panose="020B0602020104020603" pitchFamily="34" charset="0"/>
              </a:rPr>
              <a:t>, </a:t>
            </a:r>
            <a:r>
              <a:rPr lang="en-GB" sz="2800" b="1" dirty="0" smtClean="0">
                <a:latin typeface="Tw Cen MT" panose="020B0602020104020603" pitchFamily="34" charset="0"/>
              </a:rPr>
              <a:t>Nicolas?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Tw Cen MT" panose="020B0602020104020603" pitchFamily="34" charset="0"/>
              </a:rPr>
              <a:t>Non, non, </a:t>
            </a:r>
            <a:r>
              <a:rPr lang="en-GB" sz="2800" dirty="0" err="1" smtClean="0">
                <a:latin typeface="Tw Cen MT" panose="020B0602020104020603" pitchFamily="34" charset="0"/>
              </a:rPr>
              <a:t>ça</a:t>
            </a:r>
            <a:r>
              <a:rPr lang="en-GB" sz="2800" dirty="0" smtClean="0">
                <a:latin typeface="Tw Cen MT" panose="020B0602020104020603" pitchFamily="34" charset="0"/>
              </a:rPr>
              <a:t> ne </a:t>
            </a:r>
            <a:r>
              <a:rPr lang="en-GB" sz="2800" dirty="0" err="1" smtClean="0">
                <a:latin typeface="Tw Cen MT" panose="020B0602020104020603" pitchFamily="34" charset="0"/>
              </a:rPr>
              <a:t>va</a:t>
            </a:r>
            <a:r>
              <a:rPr lang="en-GB" sz="2800" dirty="0" smtClean="0">
                <a:latin typeface="Tw Cen MT" panose="020B0602020104020603" pitchFamily="34" charset="0"/>
              </a:rPr>
              <a:t> pas. Au revoir!</a:t>
            </a:r>
            <a:endParaRPr lang="en-GB" sz="28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9" y="1772816"/>
            <a:ext cx="576064" cy="658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" y="3232949"/>
            <a:ext cx="576064" cy="658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6" y="4581128"/>
            <a:ext cx="630431" cy="721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" y="2466603"/>
            <a:ext cx="937077" cy="654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2" y="3842764"/>
            <a:ext cx="937077" cy="654392"/>
          </a:xfrm>
          <a:prstGeom prst="rect">
            <a:avLst/>
          </a:prstGeom>
        </p:spPr>
      </p:pic>
      <p:pic>
        <p:nvPicPr>
          <p:cNvPr id="6" name="2.12_lin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63127" y="1772816"/>
            <a:ext cx="609600" cy="609600"/>
          </a:xfrm>
          <a:prstGeom prst="rect">
            <a:avLst/>
          </a:prstGeom>
        </p:spPr>
      </p:pic>
      <p:pic>
        <p:nvPicPr>
          <p:cNvPr id="14" name="2.12_line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6049" y="2457936"/>
            <a:ext cx="609600" cy="609600"/>
          </a:xfrm>
          <a:prstGeom prst="rect">
            <a:avLst/>
          </a:prstGeom>
        </p:spPr>
      </p:pic>
      <p:pic>
        <p:nvPicPr>
          <p:cNvPr id="15" name="2.12_line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37668" y="4636833"/>
            <a:ext cx="609600" cy="609600"/>
          </a:xfrm>
          <a:prstGeom prst="rect">
            <a:avLst/>
          </a:prstGeom>
        </p:spPr>
      </p:pic>
      <p:pic>
        <p:nvPicPr>
          <p:cNvPr id="16" name="2.12_line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6049" y="3282180"/>
            <a:ext cx="609600" cy="609600"/>
          </a:xfrm>
          <a:prstGeom prst="rect">
            <a:avLst/>
          </a:prstGeom>
        </p:spPr>
      </p:pic>
      <p:pic>
        <p:nvPicPr>
          <p:cNvPr id="17" name="2.12_line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6049" y="3951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310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3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err="1" smtClean="0">
                <a:latin typeface="Tw Cen MT" panose="020B0602020104020603" pitchFamily="34" charset="0"/>
              </a:rPr>
              <a:t>Une</a:t>
            </a:r>
            <a:r>
              <a:rPr lang="en-GB" dirty="0" smtClean="0">
                <a:latin typeface="Tw Cen MT" panose="020B0602020104020603" pitchFamily="34" charset="0"/>
              </a:rPr>
              <a:t> conversation</a:t>
            </a:r>
            <a:endParaRPr lang="en-GB" dirty="0">
              <a:latin typeface="Tw Cen MT" panose="020B06020201040206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081" y="1628799"/>
            <a:ext cx="9371384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800" dirty="0" err="1" smtClean="0">
                <a:latin typeface="Tw Cen MT" panose="020B0602020104020603" pitchFamily="34" charset="0"/>
              </a:rPr>
              <a:t>Salut</a:t>
            </a:r>
            <a:r>
              <a:rPr lang="en-GB" sz="2800" dirty="0" smtClean="0">
                <a:latin typeface="Tw Cen MT" panose="020B0602020104020603" pitchFamily="34" charset="0"/>
              </a:rPr>
              <a:t>! Je </a:t>
            </a:r>
            <a:r>
              <a:rPr lang="en-GB" sz="2800" dirty="0" err="1" smtClean="0">
                <a:latin typeface="Tw Cen MT" panose="020B0602020104020603" pitchFamily="34" charset="0"/>
              </a:rPr>
              <a:t>m’appelle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b="1" dirty="0" smtClean="0">
                <a:latin typeface="Tw Cen MT" panose="020B0602020104020603" pitchFamily="34" charset="0"/>
              </a:rPr>
              <a:t>Nicolas. </a:t>
            </a:r>
            <a:r>
              <a:rPr lang="en-GB" sz="2800" dirty="0" smtClean="0">
                <a:latin typeface="Tw Cen MT" panose="020B0602020104020603" pitchFamily="34" charset="0"/>
              </a:rPr>
              <a:t>Comment </a:t>
            </a:r>
            <a:r>
              <a:rPr lang="en-GB" sz="2800" dirty="0" err="1" smtClean="0">
                <a:latin typeface="Tw Cen MT" panose="020B0602020104020603" pitchFamily="34" charset="0"/>
              </a:rPr>
              <a:t>t’appelles-tu</a:t>
            </a:r>
            <a:r>
              <a:rPr lang="en-GB" sz="2800" dirty="0" smtClean="0">
                <a:latin typeface="Tw Cen MT" panose="020B0602020104020603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Tw Cen MT" panose="020B0602020104020603" pitchFamily="34" charset="0"/>
              </a:rPr>
              <a:t>Bonjour, je </a:t>
            </a:r>
            <a:r>
              <a:rPr lang="en-GB" sz="2800" dirty="0" err="1" smtClean="0">
                <a:latin typeface="Tw Cen MT" panose="020B0602020104020603" pitchFamily="34" charset="0"/>
              </a:rPr>
              <a:t>m’appelle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b="1" dirty="0" err="1" smtClean="0">
                <a:latin typeface="Tw Cen MT" panose="020B0602020104020603" pitchFamily="34" charset="0"/>
              </a:rPr>
              <a:t>Lucie</a:t>
            </a:r>
            <a:r>
              <a:rPr lang="en-GB" sz="2800" dirty="0" smtClean="0">
                <a:latin typeface="Tw Cen MT" panose="020B06020201040206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800" dirty="0" err="1" smtClean="0">
                <a:latin typeface="Tw Cen MT" panose="020B0602020104020603" pitchFamily="34" charset="0"/>
              </a:rPr>
              <a:t>Ça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dirty="0" err="1" smtClean="0">
                <a:latin typeface="Tw Cen MT" panose="020B0602020104020603" pitchFamily="34" charset="0"/>
              </a:rPr>
              <a:t>va</a:t>
            </a:r>
            <a:r>
              <a:rPr lang="en-GB" sz="2800" dirty="0" smtClean="0">
                <a:latin typeface="Tw Cen MT" panose="020B0602020104020603" pitchFamily="34" charset="0"/>
              </a:rPr>
              <a:t>, </a:t>
            </a:r>
            <a:r>
              <a:rPr lang="en-GB" sz="2800" b="1" dirty="0" err="1" smtClean="0">
                <a:latin typeface="Tw Cen MT" panose="020B0602020104020603" pitchFamily="34" charset="0"/>
              </a:rPr>
              <a:t>Lucie</a:t>
            </a:r>
            <a:r>
              <a:rPr lang="en-GB" sz="2800" dirty="0" smtClean="0">
                <a:latin typeface="Tw Cen MT" panose="020B0602020104020603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GB" sz="2800" dirty="0" err="1" smtClean="0">
                <a:latin typeface="Tw Cen MT" panose="020B0602020104020603" pitchFamily="34" charset="0"/>
              </a:rPr>
              <a:t>Oui</a:t>
            </a:r>
            <a:r>
              <a:rPr lang="en-GB" sz="2800" dirty="0" smtClean="0">
                <a:latin typeface="Tw Cen MT" panose="020B0602020104020603" pitchFamily="34" charset="0"/>
              </a:rPr>
              <a:t>, </a:t>
            </a:r>
            <a:r>
              <a:rPr lang="en-GB" sz="2800" dirty="0" err="1">
                <a:latin typeface="Tw Cen MT" panose="020B0602020104020603" pitchFamily="34" charset="0"/>
              </a:rPr>
              <a:t>ç</a:t>
            </a:r>
            <a:r>
              <a:rPr lang="en-GB" sz="2800" dirty="0" err="1" smtClean="0">
                <a:latin typeface="Tw Cen MT" panose="020B0602020104020603" pitchFamily="34" charset="0"/>
              </a:rPr>
              <a:t>a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dirty="0" err="1" smtClean="0">
                <a:latin typeface="Tw Cen MT" panose="020B0602020104020603" pitchFamily="34" charset="0"/>
              </a:rPr>
              <a:t>va</a:t>
            </a:r>
            <a:r>
              <a:rPr lang="en-GB" sz="2800" dirty="0" smtClean="0">
                <a:latin typeface="Tw Cen MT" panose="020B0602020104020603" pitchFamily="34" charset="0"/>
              </a:rPr>
              <a:t> super, </a:t>
            </a:r>
            <a:r>
              <a:rPr lang="en-GB" sz="2800" dirty="0" err="1" smtClean="0">
                <a:latin typeface="Tw Cen MT" panose="020B0602020104020603" pitchFamily="34" charset="0"/>
              </a:rPr>
              <a:t>merci</a:t>
            </a:r>
            <a:r>
              <a:rPr lang="en-GB" sz="2800" dirty="0" smtClean="0">
                <a:latin typeface="Tw Cen MT" panose="020B0602020104020603" pitchFamily="34" charset="0"/>
              </a:rPr>
              <a:t>. </a:t>
            </a:r>
            <a:r>
              <a:rPr lang="en-GB" sz="2800" dirty="0" err="1" smtClean="0">
                <a:latin typeface="Tw Cen MT" panose="020B0602020104020603" pitchFamily="34" charset="0"/>
              </a:rPr>
              <a:t>Ça</a:t>
            </a:r>
            <a:r>
              <a:rPr lang="en-GB" sz="2800" dirty="0" smtClean="0">
                <a:latin typeface="Tw Cen MT" panose="020B0602020104020603" pitchFamily="34" charset="0"/>
              </a:rPr>
              <a:t> </a:t>
            </a:r>
            <a:r>
              <a:rPr lang="en-GB" sz="2800" dirty="0" err="1" smtClean="0">
                <a:latin typeface="Tw Cen MT" panose="020B0602020104020603" pitchFamily="34" charset="0"/>
              </a:rPr>
              <a:t>va</a:t>
            </a:r>
            <a:r>
              <a:rPr lang="en-GB" sz="2800" dirty="0" smtClean="0">
                <a:latin typeface="Tw Cen MT" panose="020B0602020104020603" pitchFamily="34" charset="0"/>
              </a:rPr>
              <a:t>, </a:t>
            </a:r>
            <a:r>
              <a:rPr lang="en-GB" sz="2800" b="1" dirty="0" smtClean="0">
                <a:latin typeface="Tw Cen MT" panose="020B0602020104020603" pitchFamily="34" charset="0"/>
              </a:rPr>
              <a:t>Nicolas?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Tw Cen MT" panose="020B0602020104020603" pitchFamily="34" charset="0"/>
              </a:rPr>
              <a:t>Non, non, </a:t>
            </a:r>
            <a:r>
              <a:rPr lang="en-GB" sz="2800" dirty="0" err="1" smtClean="0">
                <a:latin typeface="Tw Cen MT" panose="020B0602020104020603" pitchFamily="34" charset="0"/>
              </a:rPr>
              <a:t>ça</a:t>
            </a:r>
            <a:r>
              <a:rPr lang="en-GB" sz="2800" dirty="0" smtClean="0">
                <a:latin typeface="Tw Cen MT" panose="020B0602020104020603" pitchFamily="34" charset="0"/>
              </a:rPr>
              <a:t> ne </a:t>
            </a:r>
            <a:r>
              <a:rPr lang="en-GB" sz="2800" dirty="0" err="1" smtClean="0">
                <a:latin typeface="Tw Cen MT" panose="020B0602020104020603" pitchFamily="34" charset="0"/>
              </a:rPr>
              <a:t>va</a:t>
            </a:r>
            <a:r>
              <a:rPr lang="en-GB" sz="2800" dirty="0" smtClean="0">
                <a:latin typeface="Tw Cen MT" panose="020B0602020104020603" pitchFamily="34" charset="0"/>
              </a:rPr>
              <a:t> pas. Au revoir!</a:t>
            </a:r>
            <a:endParaRPr lang="en-GB" sz="2800" dirty="0">
              <a:latin typeface="Tw Cen MT" panose="020B06020201040206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29" y="1772816"/>
            <a:ext cx="576064" cy="658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" y="3232949"/>
            <a:ext cx="576064" cy="658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6" y="4581128"/>
            <a:ext cx="630431" cy="721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" y="2466603"/>
            <a:ext cx="937077" cy="654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2" y="3842764"/>
            <a:ext cx="937077" cy="654392"/>
          </a:xfrm>
          <a:prstGeom prst="rect">
            <a:avLst/>
          </a:prstGeom>
        </p:spPr>
      </p:pic>
      <p:pic>
        <p:nvPicPr>
          <p:cNvPr id="6" name="2.12_lin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63127" y="1772816"/>
            <a:ext cx="609600" cy="609600"/>
          </a:xfrm>
          <a:prstGeom prst="rect">
            <a:avLst/>
          </a:prstGeom>
        </p:spPr>
      </p:pic>
      <p:pic>
        <p:nvPicPr>
          <p:cNvPr id="14" name="2.12_line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6049" y="2457936"/>
            <a:ext cx="609600" cy="609600"/>
          </a:xfrm>
          <a:prstGeom prst="rect">
            <a:avLst/>
          </a:prstGeom>
        </p:spPr>
      </p:pic>
      <p:pic>
        <p:nvPicPr>
          <p:cNvPr id="15" name="2.12_line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37668" y="4636833"/>
            <a:ext cx="609600" cy="609600"/>
          </a:xfrm>
          <a:prstGeom prst="rect">
            <a:avLst/>
          </a:prstGeom>
        </p:spPr>
      </p:pic>
      <p:pic>
        <p:nvPicPr>
          <p:cNvPr id="16" name="2.12_line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6049" y="3282180"/>
            <a:ext cx="609600" cy="609600"/>
          </a:xfrm>
          <a:prstGeom prst="rect">
            <a:avLst/>
          </a:prstGeom>
        </p:spPr>
      </p:pic>
      <p:pic>
        <p:nvPicPr>
          <p:cNvPr id="17" name="2.12_line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6049" y="3951713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33" y="1038354"/>
            <a:ext cx="2144313" cy="20291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60" y="1209615"/>
            <a:ext cx="2144313" cy="20291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81" y="2278815"/>
            <a:ext cx="2144313" cy="20291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55" y="3341335"/>
            <a:ext cx="2144313" cy="20291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70" y="3955140"/>
            <a:ext cx="2144313" cy="20291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13" y="4100837"/>
            <a:ext cx="2144313" cy="20291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4902" y="5967541"/>
            <a:ext cx="8804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Eric / Monique – Fabien / Jocelyn – Thierry / </a:t>
            </a:r>
            <a:r>
              <a:rPr lang="en-GB" sz="2000" dirty="0" err="1" smtClean="0"/>
              <a:t>Amélie</a:t>
            </a:r>
            <a:r>
              <a:rPr lang="en-GB" sz="2000" dirty="0" smtClean="0"/>
              <a:t> – </a:t>
            </a:r>
            <a:br>
              <a:rPr lang="en-GB" sz="2000" dirty="0" smtClean="0"/>
            </a:br>
            <a:r>
              <a:rPr lang="en-GB" sz="2000" dirty="0" smtClean="0"/>
              <a:t>Pascal / Chantal – Nicolas / Zara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34677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3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09339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23">
            <a:hlinkClick r:id="" action="ppaction://noaction">
              <a:snd r:embed="rId14" name="1.1_a.wav"/>
            </a:hlinkClick>
          </p:cNvPr>
          <p:cNvSpPr>
            <a:spLocks noChangeArrowheads="1"/>
          </p:cNvSpPr>
          <p:nvPr/>
        </p:nvSpPr>
        <p:spPr bwMode="auto">
          <a:xfrm>
            <a:off x="37662" y="69071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a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" name="Oval 23">
            <a:hlinkClick r:id="" action="ppaction://noaction">
              <a:snd r:embed="rId15" name="1.1_e.wav"/>
            </a:hlinkClick>
          </p:cNvPr>
          <p:cNvSpPr>
            <a:spLocks noChangeArrowheads="1"/>
          </p:cNvSpPr>
          <p:nvPr/>
        </p:nvSpPr>
        <p:spPr bwMode="auto">
          <a:xfrm>
            <a:off x="2323662" y="69071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e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7" name="Oval 23">
            <a:hlinkClick r:id="" action="ppaction://noaction">
              <a:snd r:embed="rId16" name="1.1_i.wav"/>
            </a:hlinkClick>
          </p:cNvPr>
          <p:cNvSpPr>
            <a:spLocks noChangeArrowheads="1"/>
          </p:cNvSpPr>
          <p:nvPr/>
        </p:nvSpPr>
        <p:spPr bwMode="auto">
          <a:xfrm>
            <a:off x="4609662" y="69070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err="1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i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8" name="Oval 23">
            <a:hlinkClick r:id="" action="ppaction://noaction">
              <a:snd r:embed="rId17" name="1.1_o.wav"/>
            </a:hlinkClick>
          </p:cNvPr>
          <p:cNvSpPr>
            <a:spLocks noChangeArrowheads="1"/>
          </p:cNvSpPr>
          <p:nvPr/>
        </p:nvSpPr>
        <p:spPr bwMode="auto">
          <a:xfrm>
            <a:off x="6875623" y="69069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o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9" name="Oval 23">
            <a:hlinkClick r:id="" action="ppaction://noaction">
              <a:snd r:embed="rId18" name="1.1_u.wav"/>
            </a:hlinkClick>
          </p:cNvPr>
          <p:cNvSpPr>
            <a:spLocks noChangeArrowheads="1"/>
          </p:cNvSpPr>
          <p:nvPr/>
        </p:nvSpPr>
        <p:spPr bwMode="auto">
          <a:xfrm>
            <a:off x="37662" y="2322120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u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>
            <a:off x="4602693" y="2347375"/>
            <a:ext cx="1318895" cy="83139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(e)au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2323661" y="2307052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err="1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eu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6951775" y="2295745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oi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7662" y="4618425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err="1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ou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" name="Oval 23"/>
          <p:cNvSpPr>
            <a:spLocks noChangeArrowheads="1"/>
          </p:cNvSpPr>
          <p:nvPr/>
        </p:nvSpPr>
        <p:spPr bwMode="auto">
          <a:xfrm>
            <a:off x="2302477" y="4642468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on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>
            <a:off x="4605181" y="4603531"/>
            <a:ext cx="710773" cy="597851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solidFill>
                  <a:prstClr val="black"/>
                </a:solidFill>
                <a:latin typeface="AntigoniBd" pitchFamily="34" charset="0"/>
                <a:ea typeface="Batang" panose="02030600000101010101" pitchFamily="18" charset="-127"/>
              </a:rPr>
              <a:t>in</a:t>
            </a:r>
            <a:endParaRPr lang="en-GB" sz="4000" b="1" dirty="0">
              <a:solidFill>
                <a:prstClr val="black"/>
              </a:solidFill>
              <a:latin typeface="AntigoniBd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" action="ppaction://noaction">
              <a:snd r:embed="rId19" name="1.3_la_banane.wav"/>
            </a:hlinkClick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0" y="552239"/>
            <a:ext cx="1997110" cy="1181625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>
              <a:snd r:embed="rId21" name="1.4_le_cheval.wav"/>
            </a:hlinkClick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046" y="478326"/>
            <a:ext cx="1656184" cy="1305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875" y="168634"/>
            <a:ext cx="999609" cy="960860"/>
          </a:xfrm>
          <a:prstGeom prst="rect">
            <a:avLst/>
          </a:prstGeom>
        </p:spPr>
      </p:pic>
      <p:pic>
        <p:nvPicPr>
          <p:cNvPr id="22" name="Picture 7" descr="cosmos">
            <a:hlinkClick r:id="" action="ppaction://noaction">
              <a:snd r:embed="rId24" name="1.7_l'univers.wav"/>
            </a:hlinkClick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" y="2734454"/>
            <a:ext cx="1997110" cy="130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6942981" y="4013769"/>
            <a:ext cx="2195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le p</a:t>
            </a:r>
            <a:r>
              <a:rPr lang="en-GB" sz="3600" b="1" u="sng" dirty="0">
                <a:solidFill>
                  <a:srgbClr val="FF3399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oi</a:t>
            </a: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sson</a:t>
            </a:r>
            <a:endParaRPr lang="en-GB" sz="3600" b="1" u="sng" dirty="0">
              <a:solidFill>
                <a:prstClr val="black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36"/>
          <p:cNvSpPr txBox="1">
            <a:spLocks noChangeArrowheads="1"/>
          </p:cNvSpPr>
          <p:nvPr/>
        </p:nvSpPr>
        <p:spPr bwMode="auto">
          <a:xfrm>
            <a:off x="4336461" y="4011247"/>
            <a:ext cx="2721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les cis</a:t>
            </a:r>
            <a:r>
              <a:rPr lang="en-GB" sz="3600" b="1" dirty="0">
                <a:solidFill>
                  <a:srgbClr val="FF3399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e</a:t>
            </a:r>
            <a:r>
              <a:rPr lang="en-GB" sz="3600" b="1" u="sng" dirty="0">
                <a:solidFill>
                  <a:srgbClr val="FF3399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au</a:t>
            </a: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x</a:t>
            </a:r>
            <a:endParaRPr lang="en-GB" sz="3600" b="1" u="sng" dirty="0">
              <a:solidFill>
                <a:prstClr val="black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2190793" y="3991890"/>
            <a:ext cx="248994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le j</a:t>
            </a:r>
            <a:r>
              <a:rPr lang="en-GB" sz="3600" b="1" u="sng" dirty="0">
                <a:solidFill>
                  <a:srgbClr val="FF3399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eu</a:t>
            </a: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-vidéo</a:t>
            </a:r>
            <a:endParaRPr lang="en-GB" sz="3600" b="1" u="sng" dirty="0">
              <a:solidFill>
                <a:prstClr val="black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-24046" y="6323175"/>
            <a:ext cx="2195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la p</a:t>
            </a:r>
            <a:r>
              <a:rPr lang="en-GB" sz="3600" b="1" u="sng" dirty="0">
                <a:solidFill>
                  <a:srgbClr val="FF3399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ou</a:t>
            </a: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le</a:t>
            </a:r>
            <a:endParaRPr lang="en-GB" sz="3600" b="1" u="sng" dirty="0">
              <a:solidFill>
                <a:prstClr val="black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1791436" y="6312932"/>
            <a:ext cx="2500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le p</a:t>
            </a:r>
            <a:r>
              <a:rPr lang="en-GB" sz="3600" b="1" u="sng" dirty="0">
                <a:solidFill>
                  <a:srgbClr val="FF3399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on</a:t>
            </a: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t</a:t>
            </a:r>
            <a:endParaRPr lang="en-GB" sz="3600" b="1" u="sng" dirty="0">
              <a:solidFill>
                <a:prstClr val="black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hlinkClick r:id="" action="ppaction://noaction">
              <a:snd r:embed="rId26" name="4.3_pont.wav"/>
            </a:hlinkClick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24" y="4859936"/>
            <a:ext cx="1809002" cy="1692041"/>
          </a:xfrm>
          <a:prstGeom prst="rect">
            <a:avLst/>
          </a:prstGeom>
        </p:spPr>
      </p:pic>
      <p:pic>
        <p:nvPicPr>
          <p:cNvPr id="38" name="Picture 37">
            <a:hlinkClick r:id="" action="ppaction://noaction">
              <a:snd r:embed="rId28" name="4.3_lapin.wav"/>
            </a:hlinkClick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36" y="4700440"/>
            <a:ext cx="1233922" cy="1729229"/>
          </a:xfrm>
          <a:prstGeom prst="rect">
            <a:avLst/>
          </a:prstGeom>
        </p:spPr>
      </p:pic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4165043" y="6310035"/>
            <a:ext cx="2500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3600" b="1" dirty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le </a:t>
            </a:r>
            <a:r>
              <a:rPr lang="en-GB" sz="3600" b="1" dirty="0" smtClean="0">
                <a:solidFill>
                  <a:prstClr val="black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lap</a:t>
            </a:r>
            <a:r>
              <a:rPr lang="en-GB" sz="3600" b="1" u="sng" dirty="0" smtClean="0">
                <a:solidFill>
                  <a:srgbClr val="FF3399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in</a:t>
            </a:r>
            <a:endParaRPr lang="en-GB" sz="3600" b="1" u="sng" dirty="0">
              <a:solidFill>
                <a:srgbClr val="FF3399"/>
              </a:solidFill>
              <a:latin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-102303" y="1702720"/>
            <a:ext cx="24510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dirty="0" smtClean="0">
                <a:latin typeface="Tw Cen MT" panose="020B0602020104020603" pitchFamily="34" charset="0"/>
              </a:rPr>
              <a:t>l</a:t>
            </a:r>
            <a:r>
              <a:rPr lang="en-GB" sz="3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3600" b="1" dirty="0" smtClean="0">
                <a:latin typeface="Tw Cen MT" panose="020B0602020104020603" pitchFamily="34" charset="0"/>
              </a:rPr>
              <a:t> </a:t>
            </a:r>
            <a:r>
              <a:rPr lang="en-GB" sz="3600" b="1" dirty="0" err="1" smtClean="0">
                <a:latin typeface="Tw Cen MT" panose="020B0602020104020603" pitchFamily="34" charset="0"/>
              </a:rPr>
              <a:t>b</a:t>
            </a:r>
            <a:r>
              <a:rPr lang="en-GB" sz="36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3600" b="1" dirty="0" err="1" smtClean="0">
                <a:latin typeface="Tw Cen MT" panose="020B0602020104020603" pitchFamily="34" charset="0"/>
              </a:rPr>
              <a:t>n</a:t>
            </a:r>
            <a:r>
              <a:rPr lang="en-GB" sz="36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a</a:t>
            </a:r>
            <a:r>
              <a:rPr lang="en-GB" sz="3600" b="1" dirty="0" err="1" smtClean="0">
                <a:latin typeface="Tw Cen MT" panose="020B0602020104020603" pitchFamily="34" charset="0"/>
              </a:rPr>
              <a:t>ne</a:t>
            </a:r>
            <a:endParaRPr lang="en-US" sz="3600" b="1" dirty="0">
              <a:latin typeface="Tw Cen MT" panose="020B0602020104020603" pitchFamily="34" charset="0"/>
              <a:cs typeface="Times New Roman" pitchFamily="18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2190793" y="1673270"/>
            <a:ext cx="24510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dirty="0" smtClean="0">
                <a:latin typeface="Tw Cen MT" panose="020B0602020104020603" pitchFamily="34" charset="0"/>
              </a:rPr>
              <a:t>l</a:t>
            </a:r>
            <a:r>
              <a:rPr lang="en-GB" sz="3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e</a:t>
            </a:r>
            <a:r>
              <a:rPr lang="en-GB" sz="3600" b="1" dirty="0" smtClean="0">
                <a:latin typeface="Tw Cen MT" panose="020B0602020104020603" pitchFamily="34" charset="0"/>
              </a:rPr>
              <a:t> ch</a:t>
            </a:r>
            <a:r>
              <a:rPr lang="en-GB" sz="3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e</a:t>
            </a:r>
            <a:r>
              <a:rPr lang="en-GB" sz="3600" b="1" dirty="0" smtClean="0">
                <a:latin typeface="Tw Cen MT" panose="020B0602020104020603" pitchFamily="34" charset="0"/>
              </a:rPr>
              <a:t>val</a:t>
            </a:r>
            <a:endParaRPr lang="en-US" sz="3600" b="1" dirty="0">
              <a:latin typeface="Tw Cen MT" panose="020B0602020104020603" pitchFamily="34" charset="0"/>
              <a:cs typeface="Times New Roman" pitchFamily="18" charset="0"/>
            </a:endParaRP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4566899" y="1696363"/>
            <a:ext cx="23985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b="1" dirty="0" smtClean="0">
                <a:latin typeface="Tw Cen MT" panose="020B0602020104020603" pitchFamily="34" charset="0"/>
              </a:rPr>
              <a:t>m</a:t>
            </a:r>
            <a:r>
              <a:rPr lang="en-GB" sz="40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i</a:t>
            </a:r>
            <a:r>
              <a:rPr lang="en-GB" sz="4000" b="1" dirty="0" smtClean="0">
                <a:latin typeface="Tw Cen MT" panose="020B0602020104020603" pitchFamily="34" charset="0"/>
              </a:rPr>
              <a:t>d</a:t>
            </a:r>
            <a:r>
              <a:rPr lang="en-GB" sz="40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i</a:t>
            </a:r>
            <a:endParaRPr lang="en-US" sz="4000" b="1" u="sng" dirty="0">
              <a:solidFill>
                <a:srgbClr val="FF33CC"/>
              </a:solidFill>
              <a:latin typeface="Tw Cen MT" panose="020B0602020104020603" pitchFamily="34" charset="0"/>
              <a:cs typeface="Times New Roman" pitchFamily="18" charset="0"/>
            </a:endParaRP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6670892" y="1693845"/>
            <a:ext cx="24510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dirty="0" smtClean="0">
                <a:latin typeface="Tw Cen MT" panose="020B0602020104020603" pitchFamily="34" charset="0"/>
              </a:rPr>
              <a:t>la </a:t>
            </a:r>
            <a:r>
              <a:rPr lang="en-GB" sz="3600" b="1" dirty="0" smtClean="0">
                <a:latin typeface="Tw Cen MT" panose="020B0602020104020603" pitchFamily="34" charset="0"/>
              </a:rPr>
              <a:t>m</a:t>
            </a:r>
            <a:r>
              <a:rPr lang="en-GB" sz="3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o</a:t>
            </a:r>
            <a:r>
              <a:rPr lang="en-GB" sz="3600" b="1" dirty="0">
                <a:latin typeface="Tw Cen MT" panose="020B0602020104020603" pitchFamily="34" charset="0"/>
              </a:rPr>
              <a:t>t</a:t>
            </a:r>
            <a:r>
              <a:rPr lang="en-GB" sz="3600" b="1" u="sng" dirty="0" smtClean="0">
                <a:solidFill>
                  <a:srgbClr val="FF33CC"/>
                </a:solidFill>
                <a:latin typeface="Tw Cen MT" panose="020B0602020104020603" pitchFamily="34" charset="0"/>
              </a:rPr>
              <a:t>o</a:t>
            </a:r>
            <a:endParaRPr lang="en-US" sz="3600" b="1" dirty="0">
              <a:latin typeface="Tw Cen MT" panose="020B0602020104020603" pitchFamily="34" charset="0"/>
              <a:cs typeface="Times New Roman" pitchFamily="18" charset="0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69176" y="3972094"/>
            <a:ext cx="20920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b="1" dirty="0" err="1" smtClean="0">
                <a:latin typeface="Tw Cen MT" panose="020B0602020104020603" pitchFamily="34" charset="0"/>
              </a:rPr>
              <a:t>l’</a:t>
            </a:r>
            <a:r>
              <a:rPr lang="en-GB" sz="3600" b="1" u="sng" dirty="0" err="1" smtClean="0">
                <a:solidFill>
                  <a:srgbClr val="FF33CC"/>
                </a:solidFill>
                <a:latin typeface="Tw Cen MT" panose="020B0602020104020603" pitchFamily="34" charset="0"/>
              </a:rPr>
              <a:t>u</a:t>
            </a:r>
            <a:r>
              <a:rPr lang="en-GB" sz="3600" b="1" dirty="0" err="1" smtClean="0">
                <a:latin typeface="Tw Cen MT" panose="020B0602020104020603" pitchFamily="34" charset="0"/>
              </a:rPr>
              <a:t>nivers</a:t>
            </a:r>
            <a:endParaRPr lang="en-US" sz="3600" b="1" dirty="0">
              <a:latin typeface="Tw Cen MT" panose="020B0602020104020603" pitchFamily="34" charset="0"/>
              <a:cs typeface="Times New Roman" pitchFamily="18" charset="0"/>
            </a:endParaRPr>
          </a:p>
        </p:txBody>
      </p:sp>
      <p:pic>
        <p:nvPicPr>
          <p:cNvPr id="45" name="Picture 44">
            <a:hlinkClick r:id="" action="ppaction://noaction">
              <a:snd r:embed="rId30" name="4.3_jeu_video.wav"/>
            </a:hlinkClick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2113" y="2284916"/>
            <a:ext cx="1052909" cy="19864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6782" y="2869966"/>
            <a:ext cx="2272652" cy="126638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5677" y="2603670"/>
            <a:ext cx="1589229" cy="1677898"/>
          </a:xfrm>
          <a:prstGeom prst="rect">
            <a:avLst/>
          </a:prstGeom>
        </p:spPr>
      </p:pic>
      <p:pic>
        <p:nvPicPr>
          <p:cNvPr id="48" name="Picture 47">
            <a:hlinkClick r:id="" action="ppaction://noaction">
              <a:snd r:embed="rId34" name="4.3_poule.wav"/>
            </a:hlinkClick>
          </p:cNvPr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090" y="4795930"/>
            <a:ext cx="1193809" cy="1732321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>
              <a:snd r:embed="rId36" name="1.5_a_midi.wav"/>
            </a:hlinkClick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57" y="799930"/>
            <a:ext cx="979666" cy="98621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95" y="486787"/>
            <a:ext cx="1539778" cy="125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3_la_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4_le_chev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5_mi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6_la_m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7_l'uni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.3_jeu_vid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es ciseau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e pois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.3_pou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.3_po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4.3_la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0" grpId="0"/>
      <p:bldP spid="32" grpId="0"/>
      <p:bldP spid="36" grpId="0"/>
      <p:bldP spid="39" grpId="0"/>
      <p:bldP spid="40" grpId="0" autoUpdateAnimBg="0"/>
      <p:bldP spid="41" grpId="0" autoUpdateAnimBg="0"/>
      <p:bldP spid="42" grpId="0"/>
      <p:bldP spid="43" grpId="0" autoUpdateAnimBg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48566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Rectangle 26">
            <a:hlinkClick r:id="" action="ppaction://noaction">
              <a:snd r:embed="rId3" name="trois.wav"/>
            </a:hlinkClick>
          </p:cNvPr>
          <p:cNvSpPr/>
          <p:nvPr/>
        </p:nvSpPr>
        <p:spPr>
          <a:xfrm>
            <a:off x="4850302" y="-188842"/>
            <a:ext cx="176915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3</a:t>
            </a:r>
            <a:endParaRPr lang="en-US" sz="16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28" name="Rectangle 27">
            <a:hlinkClick r:id="" action="ppaction://noaction">
              <a:snd r:embed="rId4" name="cinq.wav"/>
            </a:hlinkClick>
          </p:cNvPr>
          <p:cNvSpPr/>
          <p:nvPr/>
        </p:nvSpPr>
        <p:spPr>
          <a:xfrm>
            <a:off x="2567615" y="2105561"/>
            <a:ext cx="176915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5</a:t>
            </a:r>
            <a:endParaRPr lang="en-US" sz="16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29" name="Rectangle 28">
            <a:hlinkClick r:id="" action="ppaction://noaction">
              <a:snd r:embed="rId5" name="deux.wav"/>
            </a:hlinkClick>
          </p:cNvPr>
          <p:cNvSpPr/>
          <p:nvPr/>
        </p:nvSpPr>
        <p:spPr>
          <a:xfrm>
            <a:off x="7129676" y="4211122"/>
            <a:ext cx="176915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2</a:t>
            </a:r>
            <a:endParaRPr lang="en-US" sz="16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30" name="Rectangle 29">
            <a:hlinkClick r:id="" action="ppaction://noaction">
              <a:snd r:embed="rId6" name="six.wav"/>
            </a:hlinkClick>
          </p:cNvPr>
          <p:cNvSpPr/>
          <p:nvPr/>
        </p:nvSpPr>
        <p:spPr>
          <a:xfrm>
            <a:off x="225096" y="4399964"/>
            <a:ext cx="176915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6</a:t>
            </a:r>
            <a:endParaRPr lang="en-US" sz="16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31" name="Rectangle 30">
            <a:hlinkClick r:id="" action="ppaction://noaction">
              <a:snd r:embed="rId7" name="onze.wav"/>
            </a:hlinkClick>
          </p:cNvPr>
          <p:cNvSpPr/>
          <p:nvPr/>
        </p:nvSpPr>
        <p:spPr>
          <a:xfrm>
            <a:off x="4704529" y="2321004"/>
            <a:ext cx="217998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11</a:t>
            </a:r>
            <a:endParaRPr lang="en-US" sz="13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32" name="Rectangle 31">
            <a:hlinkClick r:id="" action="ppaction://noaction">
              <a:snd r:embed="rId8" name="douze.wav"/>
            </a:hlinkClick>
          </p:cNvPr>
          <p:cNvSpPr/>
          <p:nvPr/>
        </p:nvSpPr>
        <p:spPr>
          <a:xfrm>
            <a:off x="0" y="-110430"/>
            <a:ext cx="2179981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12</a:t>
            </a:r>
            <a:endParaRPr lang="en-US" sz="13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pic>
        <p:nvPicPr>
          <p:cNvPr id="34" name="Picture 33">
            <a:hlinkClick r:id="" action="ppaction://noaction">
              <a:snd r:embed="rId9" name="4.3_pont.wav"/>
            </a:hlinkClick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640" y="361059"/>
            <a:ext cx="1809002" cy="1692041"/>
          </a:xfrm>
          <a:prstGeom prst="rect">
            <a:avLst/>
          </a:prstGeom>
        </p:spPr>
      </p:pic>
      <p:pic>
        <p:nvPicPr>
          <p:cNvPr id="35" name="Picture 34">
            <a:hlinkClick r:id="" action="ppaction://noaction">
              <a:snd r:embed="rId11" name="4.3_lapin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871" y="2564384"/>
            <a:ext cx="1233922" cy="1729229"/>
          </a:xfrm>
          <a:prstGeom prst="rect">
            <a:avLst/>
          </a:prstGeom>
        </p:spPr>
      </p:pic>
      <p:pic>
        <p:nvPicPr>
          <p:cNvPr id="36" name="Picture 35">
            <a:hlinkClick r:id="" action="ppaction://noaction">
              <a:snd r:embed="rId13" name="4.3_jeu_video.wav"/>
            </a:hlinkClick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102" y="2458036"/>
            <a:ext cx="1052909" cy="1986488"/>
          </a:xfrm>
          <a:prstGeom prst="rect">
            <a:avLst/>
          </a:prstGeom>
        </p:spPr>
      </p:pic>
      <p:pic>
        <p:nvPicPr>
          <p:cNvPr id="37" name="Picture 36">
            <a:hlinkClick r:id="" action="ppaction://noaction">
              <a:snd r:embed="rId15" name="le poisson.wav"/>
            </a:hlinkClick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0231" y="4794775"/>
            <a:ext cx="1589229" cy="1677898"/>
          </a:xfrm>
          <a:prstGeom prst="rect">
            <a:avLst/>
          </a:prstGeom>
        </p:spPr>
      </p:pic>
      <p:pic>
        <p:nvPicPr>
          <p:cNvPr id="38" name="Picture 37">
            <a:hlinkClick r:id="" action="ppaction://noaction">
              <a:snd r:embed="rId17" name="4.3_poule.wav"/>
            </a:hlinkClick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0588" y="4664138"/>
            <a:ext cx="1336357" cy="1939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29" y="361059"/>
            <a:ext cx="999609" cy="960860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>
              <a:snd r:embed="rId20" name="1.5_midi.wav"/>
            </a:hlinkClick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72" y="923231"/>
            <a:ext cx="979666" cy="9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9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4595" y="1393463"/>
            <a:ext cx="6214793" cy="3321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848" y="160638"/>
            <a:ext cx="793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w Cen MT" panose="020B0602020104020603" pitchFamily="34" charset="0"/>
              </a:rPr>
              <a:t>Quiz-Quiz-</a:t>
            </a:r>
            <a:r>
              <a:rPr lang="en-GB" sz="3600" dirty="0" err="1" smtClean="0">
                <a:latin typeface="Tw Cen MT" panose="020B0602020104020603" pitchFamily="34" charset="0"/>
              </a:rPr>
              <a:t>Échange</a:t>
            </a:r>
            <a:endParaRPr lang="en-GB" sz="36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7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94350" y="15454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Noir, comme du charbon</a:t>
            </a:r>
            <a:br>
              <a:rPr lang="fr-FR" dirty="0" smtClean="0"/>
            </a:br>
            <a:r>
              <a:rPr lang="fr-FR" dirty="0" smtClean="0"/>
              <a:t>Orange, comme du melon</a:t>
            </a:r>
            <a:br>
              <a:rPr lang="fr-FR" dirty="0" smtClean="0"/>
            </a:br>
            <a:r>
              <a:rPr lang="fr-FR" dirty="0" smtClean="0"/>
              <a:t>On a trouvé Léon</a:t>
            </a:r>
            <a:br>
              <a:rPr lang="fr-FR" dirty="0" smtClean="0"/>
            </a:br>
            <a:r>
              <a:rPr lang="fr-FR" dirty="0" err="1" smtClean="0"/>
              <a:t>Léon</a:t>
            </a:r>
            <a:r>
              <a:rPr lang="fr-FR" dirty="0" smtClean="0"/>
              <a:t> le polisson</a:t>
            </a:r>
          </a:p>
          <a:p>
            <a:endParaRPr lang="fr-FR" dirty="0"/>
          </a:p>
          <a:p>
            <a:r>
              <a:rPr lang="fr-FR" dirty="0" smtClean="0"/>
              <a:t>Avez son frère Gaston</a:t>
            </a:r>
            <a:br>
              <a:rPr lang="fr-FR" dirty="0" smtClean="0"/>
            </a:br>
            <a:r>
              <a:rPr lang="fr-FR" dirty="0" smtClean="0"/>
              <a:t>Dans un sac de bonbons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Rose, comme un cochon</a:t>
            </a:r>
          </a:p>
          <a:p>
            <a:r>
              <a:rPr lang="fr-FR" dirty="0" smtClean="0"/>
              <a:t>Jaune, comme un citron</a:t>
            </a:r>
            <a:br>
              <a:rPr lang="fr-FR" dirty="0" smtClean="0"/>
            </a:br>
            <a:r>
              <a:rPr lang="fr-FR" dirty="0" smtClean="0"/>
              <a:t>Blanc, comme un mouton </a:t>
            </a:r>
          </a:p>
          <a:p>
            <a:r>
              <a:rPr lang="fr-FR" dirty="0" smtClean="0"/>
              <a:t>Vert, comme le gazon</a:t>
            </a:r>
          </a:p>
          <a:p>
            <a:r>
              <a:rPr lang="fr-FR" dirty="0" smtClean="0"/>
              <a:t>Rouge, comme un poisson</a:t>
            </a:r>
          </a:p>
          <a:p>
            <a:r>
              <a:rPr lang="fr-FR" dirty="0" smtClean="0"/>
              <a:t>Bleu ou bien marron</a:t>
            </a:r>
            <a:br>
              <a:rPr lang="fr-FR" dirty="0" smtClean="0"/>
            </a:br>
            <a:r>
              <a:rPr lang="fr-FR" dirty="0" smtClean="0"/>
              <a:t>Noir comme du charbon</a:t>
            </a:r>
            <a:br>
              <a:rPr lang="fr-FR" dirty="0" smtClean="0"/>
            </a:br>
            <a:r>
              <a:rPr lang="fr-FR" dirty="0" smtClean="0"/>
              <a:t>Orange comme du melon</a:t>
            </a:r>
            <a:br>
              <a:rPr lang="fr-FR" dirty="0" smtClean="0"/>
            </a:br>
            <a:r>
              <a:rPr lang="fr-FR" dirty="0" smtClean="0"/>
              <a:t>Chantez la chanson</a:t>
            </a:r>
            <a:br>
              <a:rPr lang="fr-FR" dirty="0" smtClean="0"/>
            </a:br>
            <a:r>
              <a:rPr lang="fr-FR" dirty="0" smtClean="0"/>
              <a:t>La chanson de Léon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YHII3ydsL8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86766" y="3778742"/>
            <a:ext cx="4572000" cy="2571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2350" y="154546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Léon le caméléon</a:t>
            </a:r>
          </a:p>
          <a:p>
            <a:r>
              <a:rPr lang="fr-FR" dirty="0" smtClean="0"/>
              <a:t>Change du couleur, quel polisson</a:t>
            </a:r>
          </a:p>
          <a:p>
            <a:r>
              <a:rPr lang="fr-FR" dirty="0"/>
              <a:t>Léon le caméléon</a:t>
            </a:r>
          </a:p>
          <a:p>
            <a:r>
              <a:rPr lang="fr-FR" dirty="0" smtClean="0"/>
              <a:t>Où est, </a:t>
            </a:r>
            <a:r>
              <a:rPr lang="fr-FR" dirty="0"/>
              <a:t>où </a:t>
            </a:r>
            <a:r>
              <a:rPr lang="fr-FR" dirty="0" smtClean="0"/>
              <a:t>est Léon? [X2]</a:t>
            </a:r>
          </a:p>
          <a:p>
            <a:endParaRPr lang="fr-FR" dirty="0" smtClean="0"/>
          </a:p>
          <a:p>
            <a:r>
              <a:rPr lang="fr-FR" dirty="0" smtClean="0"/>
              <a:t>Rose, comme un cochon</a:t>
            </a:r>
          </a:p>
          <a:p>
            <a:r>
              <a:rPr lang="fr-FR" dirty="0" smtClean="0"/>
              <a:t>Jaune, comme un citron</a:t>
            </a:r>
            <a:br>
              <a:rPr lang="fr-FR" dirty="0" smtClean="0"/>
            </a:br>
            <a:r>
              <a:rPr lang="fr-FR" dirty="0" smtClean="0"/>
              <a:t>Blanc, </a:t>
            </a:r>
            <a:r>
              <a:rPr lang="fr-FR" dirty="0"/>
              <a:t>comme un mouton </a:t>
            </a:r>
            <a:endParaRPr lang="fr-FR" dirty="0" smtClean="0"/>
          </a:p>
          <a:p>
            <a:r>
              <a:rPr lang="fr-FR" dirty="0"/>
              <a:t>Où est, où est Léon</a:t>
            </a:r>
            <a:r>
              <a:rPr lang="fr-FR" dirty="0" smtClean="0"/>
              <a:t>? </a:t>
            </a:r>
          </a:p>
          <a:p>
            <a:endParaRPr lang="fr-FR" dirty="0"/>
          </a:p>
          <a:p>
            <a:r>
              <a:rPr lang="fr-FR" dirty="0"/>
              <a:t>Léon le caméléon</a:t>
            </a:r>
          </a:p>
          <a:p>
            <a:r>
              <a:rPr lang="fr-FR" dirty="0"/>
              <a:t>Change du couleur, quel </a:t>
            </a:r>
            <a:r>
              <a:rPr lang="fr-FR" dirty="0" smtClean="0"/>
              <a:t>polisson</a:t>
            </a:r>
            <a:endParaRPr lang="fr-FR" dirty="0"/>
          </a:p>
          <a:p>
            <a:r>
              <a:rPr lang="fr-FR" dirty="0"/>
              <a:t>Léon le caméléon</a:t>
            </a:r>
          </a:p>
          <a:p>
            <a:r>
              <a:rPr lang="fr-FR" dirty="0"/>
              <a:t>Où est, où est Léon? [X2]</a:t>
            </a:r>
          </a:p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Vert, comme le gazon</a:t>
            </a:r>
          </a:p>
          <a:p>
            <a:r>
              <a:rPr lang="fr-FR" dirty="0" smtClean="0"/>
              <a:t>Rouge, comme un poisson</a:t>
            </a:r>
            <a:br>
              <a:rPr lang="fr-FR" dirty="0" smtClean="0"/>
            </a:br>
            <a:r>
              <a:rPr lang="fr-FR" dirty="0" smtClean="0"/>
              <a:t>Bleu ou bien marron </a:t>
            </a:r>
          </a:p>
          <a:p>
            <a:r>
              <a:rPr lang="fr-FR" dirty="0"/>
              <a:t>Où </a:t>
            </a:r>
            <a:r>
              <a:rPr lang="fr-FR" dirty="0" smtClean="0"/>
              <a:t>est, </a:t>
            </a:r>
            <a:r>
              <a:rPr lang="fr-FR" dirty="0"/>
              <a:t>où est Léon? </a:t>
            </a:r>
            <a:endParaRPr lang="fr-FR" dirty="0" smtClean="0"/>
          </a:p>
          <a:p>
            <a:r>
              <a:rPr lang="fr-FR" dirty="0" smtClean="0"/>
              <a:t/>
            </a:r>
            <a:br>
              <a:rPr lang="fr-FR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77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76708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eu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eu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eu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eu</a:t>
                      </a: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22238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jeu-vidéo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236855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bleu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672013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deux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94690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feu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9" name="Picture 8">
            <a:hlinkClick r:id="" action="ppaction://noaction">
              <a:snd r:embed="rId2" name="4.3_jeu_video.wav"/>
            </a:hlinkClick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419" y="3482733"/>
            <a:ext cx="1337529" cy="2523471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4" name="4.8_bleu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95" y="3805561"/>
            <a:ext cx="2044405" cy="1935370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>
              <a:snd r:embed="rId6" name="3.2_2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47" y="3707296"/>
            <a:ext cx="1800413" cy="2103286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8" name="4.8_feu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6" y="3588026"/>
            <a:ext cx="2328916" cy="27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46882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2286000"/>
                <a:gridCol w="2286000"/>
                <a:gridCol w="2286000"/>
                <a:gridCol w="2286000"/>
              </a:tblGrid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</a:t>
                      </a: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122238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les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ciseaux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236855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</a:t>
            </a:r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cadeau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4672013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  <a:cs typeface="Arial" charset="0"/>
              </a:rPr>
              <a:t>le bateau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946900" y="6107458"/>
            <a:ext cx="2089150" cy="649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sz="2800" b="1" dirty="0" err="1" smtClean="0">
                <a:solidFill>
                  <a:prstClr val="black"/>
                </a:solidFill>
                <a:cs typeface="Arial" charset="0"/>
              </a:rPr>
              <a:t>l’eau</a:t>
            </a:r>
            <a:endParaRPr lang="en-GB" sz="28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1" name="Picture 10">
            <a:hlinkClick r:id="" action="ppaction://noaction">
              <a:snd r:embed="rId2" name="les ciseaux.wav"/>
            </a:hlinkClick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65735"/>
            <a:ext cx="2272652" cy="1266388"/>
          </a:xfrm>
          <a:prstGeom prst="rect">
            <a:avLst/>
          </a:prstGeom>
        </p:spPr>
      </p:pic>
      <p:pic>
        <p:nvPicPr>
          <p:cNvPr id="9" name="Picture 8">
            <a:hlinkClick r:id="" action="ppaction://noaction">
              <a:snd r:embed="rId4" name="4.10_cadeau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19" y="4030516"/>
            <a:ext cx="2038381" cy="1501607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>
              <a:snd r:embed="rId6" name="4.10_bateau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71" y="3679496"/>
            <a:ext cx="2040461" cy="1948640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8" name="4.10_eau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84" y="3808945"/>
            <a:ext cx="1235329" cy="18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 Presentation">
  <a:themeElements>
    <a:clrScheme name="Blank Presentatio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599</Words>
  <Application>Microsoft Office PowerPoint</Application>
  <PresentationFormat>On-screen Show (4:3)</PresentationFormat>
  <Paragraphs>161</Paragraphs>
  <Slides>14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AntigoniBd</vt:lpstr>
      <vt:lpstr>Batang</vt:lpstr>
      <vt:lpstr>Arial</vt:lpstr>
      <vt:lpstr>Calibri</vt:lpstr>
      <vt:lpstr>Calibri Light</vt:lpstr>
      <vt:lpstr>Times New Roman</vt:lpstr>
      <vt:lpstr>Tw Cen MT</vt:lpstr>
      <vt:lpstr>Office Theme</vt:lpstr>
      <vt:lpstr>Default Design</vt:lpstr>
      <vt:lpstr>1_Blank Presentation</vt:lpstr>
      <vt:lpstr>Nous allons…</vt:lpstr>
      <vt:lpstr>Une conversation</vt:lpstr>
      <vt:lpstr>Une conversation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Rachel Hawkes</cp:lastModifiedBy>
  <cp:revision>38</cp:revision>
  <dcterms:created xsi:type="dcterms:W3CDTF">2018-05-07T03:09:56Z</dcterms:created>
  <dcterms:modified xsi:type="dcterms:W3CDTF">2019-05-19T12:21:42Z</dcterms:modified>
</cp:coreProperties>
</file>