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12.wav" ContentType="audio/wav"/>
  <Override PartName="/ppt/media/audio13.wav" ContentType="audio/wav"/>
  <Override PartName="/ppt/media/audio14.wav" ContentType="audio/wav"/>
  <Override PartName="/ppt/media/audio15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60" r:id="rId3"/>
    <p:sldId id="257" r:id="rId4"/>
    <p:sldId id="273" r:id="rId5"/>
    <p:sldId id="261" r:id="rId6"/>
    <p:sldId id="270" r:id="rId7"/>
    <p:sldId id="272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3533" autoAdjust="0"/>
  </p:normalViewPr>
  <p:slideViewPr>
    <p:cSldViewPr snapToGrid="0">
      <p:cViewPr varScale="1">
        <p:scale>
          <a:sx n="81" d="100"/>
          <a:sy n="81" d="100"/>
        </p:scale>
        <p:origin x="18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22B17-BE7F-4FBC-91A1-54C6CE59C2B6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FC3F9-E95D-4432-95DB-996743426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8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8063" y="727075"/>
            <a:ext cx="4841875" cy="3632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Part of essential classroom language – introduce pupils early to infinitive</a:t>
            </a:r>
            <a:r>
              <a:rPr lang="en-GB" baseline="0" dirty="0" smtClean="0"/>
              <a:t> verbs by miming and saying these 4 skills that pupils are going to use in their learning today (and in lots of future lessons).</a:t>
            </a:r>
          </a:p>
          <a:p>
            <a:r>
              <a:rPr lang="en-GB" baseline="0" dirty="0" smtClean="0"/>
              <a:t>Ensure pupils know what they mean, and what ‘nous </a:t>
            </a:r>
            <a:r>
              <a:rPr lang="en-GB" baseline="0" dirty="0" err="1" smtClean="0"/>
              <a:t>allons</a:t>
            </a:r>
            <a:r>
              <a:rPr lang="en-GB" baseline="0" dirty="0" smtClean="0"/>
              <a:t>’ means.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B5438-B098-4BBF-9F8A-24D6592B3889}" type="slidenum">
              <a:rPr lang="en-GB" smtClean="0">
                <a:solidFill>
                  <a:srgbClr val="000000"/>
                </a:solidFill>
              </a:rPr>
              <a:pPr/>
              <a:t>1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9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Recap the five vowel phonics + gestures and then introduce the new seven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dipthongs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Most of these have a number that also rhymes / has the same </a:t>
            </a:r>
            <a:r>
              <a:rPr lang="en-GB" baseline="0" dirty="0" err="1" smtClean="0"/>
              <a:t>dipthongs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C3F9-E95D-4432-95DB-996743426D64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366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Pupils have to find the matching phonics pairs and pronounce them</a:t>
            </a:r>
          </a:p>
          <a:p>
            <a:r>
              <a:rPr lang="en-GB" dirty="0" err="1" smtClean="0"/>
              <a:t>douze</a:t>
            </a:r>
            <a:r>
              <a:rPr lang="en-GB" baseline="0" dirty="0" smtClean="0"/>
              <a:t> – </a:t>
            </a:r>
            <a:r>
              <a:rPr lang="en-GB" baseline="0" dirty="0" err="1" smtClean="0"/>
              <a:t>poule</a:t>
            </a:r>
            <a:endParaRPr lang="en-GB" baseline="0" dirty="0" smtClean="0"/>
          </a:p>
          <a:p>
            <a:r>
              <a:rPr lang="en-GB" baseline="0" dirty="0" err="1" smtClean="0"/>
              <a:t>onze</a:t>
            </a:r>
            <a:r>
              <a:rPr lang="en-GB" baseline="0" dirty="0" smtClean="0"/>
              <a:t> – </a:t>
            </a:r>
            <a:r>
              <a:rPr lang="en-GB" baseline="0" dirty="0" err="1" smtClean="0"/>
              <a:t>pont</a:t>
            </a:r>
            <a:endParaRPr lang="en-GB" baseline="0" dirty="0" smtClean="0"/>
          </a:p>
          <a:p>
            <a:r>
              <a:rPr lang="en-GB" baseline="0" dirty="0" smtClean="0"/>
              <a:t>trois – </a:t>
            </a:r>
            <a:r>
              <a:rPr lang="en-GB" baseline="0" dirty="0" err="1" smtClean="0"/>
              <a:t>poisson</a:t>
            </a:r>
            <a:endParaRPr lang="en-GB" baseline="0" dirty="0" smtClean="0"/>
          </a:p>
          <a:p>
            <a:r>
              <a:rPr lang="en-GB" baseline="0" dirty="0" err="1" smtClean="0"/>
              <a:t>deux</a:t>
            </a:r>
            <a:r>
              <a:rPr lang="en-GB" baseline="0" dirty="0" smtClean="0"/>
              <a:t> – </a:t>
            </a:r>
            <a:r>
              <a:rPr lang="en-GB" baseline="0" dirty="0" err="1" smtClean="0"/>
              <a:t>jeu-vidéo</a:t>
            </a:r>
            <a:endParaRPr lang="en-GB" baseline="0" dirty="0" smtClean="0"/>
          </a:p>
          <a:p>
            <a:r>
              <a:rPr lang="en-GB" baseline="0" dirty="0" smtClean="0"/>
              <a:t>cinq – lapin</a:t>
            </a:r>
            <a:br>
              <a:rPr lang="en-GB" baseline="0" dirty="0" smtClean="0"/>
            </a:br>
            <a:r>
              <a:rPr lang="en-GB" baseline="0" dirty="0" smtClean="0"/>
              <a:t>six - midi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C3F9-E95D-4432-95DB-996743426D6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671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Slides</a:t>
            </a:r>
            <a:r>
              <a:rPr lang="en-GB" baseline="0" dirty="0" smtClean="0"/>
              <a:t> 6 – 13 have 4 x words for each of 8 of the sounds = 32 cards in total.</a:t>
            </a:r>
          </a:p>
          <a:p>
            <a:r>
              <a:rPr lang="en-GB" baseline="0" dirty="0" smtClean="0"/>
              <a:t>If pupils have one card each to start, they can play Quiz-Quiz-Trade around the room.</a:t>
            </a:r>
          </a:p>
          <a:p>
            <a:r>
              <a:rPr lang="en-GB" baseline="0" dirty="0" smtClean="0"/>
              <a:t>They say the French on their card – the other pupil says either the English or gives the phonic sound (depending on what you want this time around).  The other pupil does the same with his/her card.  Pupils then swap cards.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It would be useful to go through all the cards first to practise the sounds again.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After this, and if there are sufficient sets of cards for all, pupils can take their own set of cards and join with three other pupils to play ‘Happy Families / Go Fish’</a:t>
            </a:r>
          </a:p>
          <a:p>
            <a:endParaRPr lang="en-GB" baseline="0" dirty="0" smtClean="0"/>
          </a:p>
          <a:p>
            <a:r>
              <a:rPr lang="en-GB" baseline="0" dirty="0" smtClean="0"/>
              <a:t>NB: The cards are photocopied so that the phonic sound is on the back (see the separate resource where the layout </a:t>
            </a:r>
            <a:r>
              <a:rPr lang="en-GB" baseline="0" smtClean="0"/>
              <a:t>facilitates back-to-back copying.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FC3F9-E95D-4432-95DB-996743426D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222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song</a:t>
            </a:r>
            <a:r>
              <a:rPr lang="fr-FR" dirty="0" smtClean="0"/>
              <a:t> has a lot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recent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sounds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catchy</a:t>
            </a:r>
            <a:r>
              <a:rPr lang="fr-FR" baseline="0" dirty="0" smtClean="0"/>
              <a:t>.</a:t>
            </a:r>
            <a:br>
              <a:rPr lang="fr-FR" baseline="0" dirty="0" smtClean="0"/>
            </a:br>
            <a:r>
              <a:rPr lang="fr-FR" baseline="0" dirty="0" smtClean="0"/>
              <a:t>https://www.youtube.com/watch?v=YHII3ydsL8U</a:t>
            </a:r>
          </a:p>
          <a:p>
            <a:endParaRPr lang="fr-FR" dirty="0" smtClean="0"/>
          </a:p>
          <a:p>
            <a:r>
              <a:rPr lang="fr-FR" dirty="0" smtClean="0"/>
              <a:t>"</a:t>
            </a:r>
            <a:r>
              <a:rPr lang="fr-FR" dirty="0" err="1" smtClean="0"/>
              <a:t>Leon</a:t>
            </a:r>
            <a:r>
              <a:rPr lang="fr-FR" dirty="0" smtClean="0"/>
              <a:t> le </a:t>
            </a:r>
            <a:r>
              <a:rPr lang="fr-FR" dirty="0" err="1" smtClean="0"/>
              <a:t>cameleon</a:t>
            </a:r>
            <a:r>
              <a:rPr lang="fr-FR" dirty="0" smtClean="0"/>
              <a:t>" Lyrics</a:t>
            </a:r>
          </a:p>
          <a:p>
            <a:r>
              <a:rPr lang="fr-FR" dirty="0" smtClean="0"/>
              <a:t>Los Amigos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15FD9-02CC-473D-929E-77B47903A3E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005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8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5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476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6A223-248C-478A-9E03-6B8E50A0DEF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05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4684D-1839-42CE-97B1-A82AFE4435A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50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BE0F3-8B88-4C0C-AD6E-35876283C9B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3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2A1E3-2F6B-4FDE-A9F2-11363C0357F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80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F605E-D6B4-4FF1-B741-F05BED84EB6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10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329AA-16A0-4552-9A86-FE7D1B0B36D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62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A49EF-6E15-4C71-B721-CBF36D40F25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39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EEC44-66D2-44EB-B021-07BFD94E887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010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99F31-DD06-420A-BFCB-3815AAC5B97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80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3069D-7699-4DA6-ADAF-C05010187AE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045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CC54F-4FEA-42AB-8BAA-A663251491D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87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86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545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1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23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15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69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9FCA-B8BB-4253-AA62-136920F6B988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6CC3-D52C-44B3-8951-F6C76387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06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59FCA-B8BB-4253-AA62-136920F6B988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F6CC3-D52C-44B3-8951-F6C763870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7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85249B-9FC6-48A1-87FF-09B4A419C3A6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9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3.wav"/><Relationship Id="rId7" Type="http://schemas.openxmlformats.org/officeDocument/2006/relationships/image" Target="../media/image33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audio" Target="../media/audio15.wav"/><Relationship Id="rId4" Type="http://schemas.openxmlformats.org/officeDocument/2006/relationships/audio" Target="../media/audio14.wav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3.wav"/><Relationship Id="rId7" Type="http://schemas.openxmlformats.org/officeDocument/2006/relationships/image" Target="../media/image35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audio" Target="../media/audio15.wav"/><Relationship Id="rId4" Type="http://schemas.openxmlformats.org/officeDocument/2006/relationships/audio" Target="../media/audio14.wav"/><Relationship Id="rId9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13.wav"/><Relationship Id="rId7" Type="http://schemas.openxmlformats.org/officeDocument/2006/relationships/image" Target="../media/image39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audio" Target="../media/audio15.wav"/><Relationship Id="rId4" Type="http://schemas.openxmlformats.org/officeDocument/2006/relationships/audio" Target="../media/audio14.wav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13.wav"/><Relationship Id="rId7" Type="http://schemas.openxmlformats.org/officeDocument/2006/relationships/image" Target="../media/image42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audio" Target="../media/audio15.wav"/><Relationship Id="rId4" Type="http://schemas.openxmlformats.org/officeDocument/2006/relationships/audio" Target="../media/audio14.wav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11.wav"/><Relationship Id="rId18" Type="http://schemas.openxmlformats.org/officeDocument/2006/relationships/image" Target="../media/image13.jpg"/><Relationship Id="rId3" Type="http://schemas.openxmlformats.org/officeDocument/2006/relationships/audio" Target="../media/audio1.wav"/><Relationship Id="rId21" Type="http://schemas.openxmlformats.org/officeDocument/2006/relationships/image" Target="../media/image16.png"/><Relationship Id="rId7" Type="http://schemas.openxmlformats.org/officeDocument/2006/relationships/audio" Target="../media/audio5.wav"/><Relationship Id="rId12" Type="http://schemas.openxmlformats.org/officeDocument/2006/relationships/audio" Target="../media/audio10.wav"/><Relationship Id="rId17" Type="http://schemas.openxmlformats.org/officeDocument/2006/relationships/image" Target="../media/image12.jpeg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24" Type="http://schemas.openxmlformats.org/officeDocument/2006/relationships/image" Target="../media/image19.png"/><Relationship Id="rId5" Type="http://schemas.openxmlformats.org/officeDocument/2006/relationships/audio" Target="../media/audio3.wav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10" Type="http://schemas.openxmlformats.org/officeDocument/2006/relationships/audio" Target="../media/audio8.wav"/><Relationship Id="rId19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image" Target="../media/image9.png"/><Relationship Id="rId2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HII3ydsL8U" TargetMode="Externa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3.wav"/><Relationship Id="rId7" Type="http://schemas.openxmlformats.org/officeDocument/2006/relationships/image" Target="../media/image23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audio" Target="../media/audio15.wav"/><Relationship Id="rId4" Type="http://schemas.openxmlformats.org/officeDocument/2006/relationships/audio" Target="../media/audio14.wav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3.wav"/><Relationship Id="rId7" Type="http://schemas.openxmlformats.org/officeDocument/2006/relationships/image" Target="../media/image26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audio" Target="../media/audio15.wav"/><Relationship Id="rId4" Type="http://schemas.openxmlformats.org/officeDocument/2006/relationships/audio" Target="../media/audio14.wav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3.wav"/><Relationship Id="rId7" Type="http://schemas.openxmlformats.org/officeDocument/2006/relationships/image" Target="../media/image29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audio" Target="../media/audio15.wav"/><Relationship Id="rId4" Type="http://schemas.openxmlformats.org/officeDocument/2006/relationships/audio" Target="../media/audio14.wav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807264" y="28883"/>
            <a:ext cx="7772400" cy="1143000"/>
          </a:xfrm>
        </p:spPr>
        <p:txBody>
          <a:bodyPr/>
          <a:lstStyle/>
          <a:p>
            <a:r>
              <a:rPr lang="en-GB" sz="9600" dirty="0" smtClean="0">
                <a:latin typeface="Tw Cen MT" panose="020B0602020104020603" pitchFamily="34" charset="0"/>
              </a:rPr>
              <a:t>Nous </a:t>
            </a:r>
            <a:r>
              <a:rPr lang="en-GB" sz="9600" dirty="0" err="1" smtClean="0">
                <a:latin typeface="Tw Cen MT" panose="020B0602020104020603" pitchFamily="34" charset="0"/>
              </a:rPr>
              <a:t>allons</a:t>
            </a:r>
            <a:r>
              <a:rPr lang="en-GB" sz="9600" dirty="0" smtClean="0">
                <a:latin typeface="Tw Cen MT" panose="020B0602020104020603" pitchFamily="34" charset="0"/>
              </a:rPr>
              <a:t>…</a:t>
            </a:r>
            <a:endParaRPr lang="en-US" sz="9600" dirty="0" smtClean="0">
              <a:latin typeface="Tw Cen MT" panose="020B0602020104020603" pitchFamily="34" charset="0"/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945009" y="3217949"/>
            <a:ext cx="356894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600" b="1" dirty="0" err="1">
                <a:solidFill>
                  <a:srgbClr val="000000"/>
                </a:solidFill>
                <a:latin typeface="Tw Cen MT" panose="020B0602020104020603" pitchFamily="34" charset="0"/>
              </a:rPr>
              <a:t>regarder</a:t>
            </a:r>
            <a:endParaRPr lang="en-US" sz="66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3079" name="TextBox 24"/>
          <p:cNvSpPr txBox="1">
            <a:spLocks noChangeArrowheads="1"/>
          </p:cNvSpPr>
          <p:nvPr/>
        </p:nvSpPr>
        <p:spPr bwMode="auto">
          <a:xfrm>
            <a:off x="4938390" y="3212306"/>
            <a:ext cx="356894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600" b="1">
                <a:solidFill>
                  <a:srgbClr val="000000"/>
                </a:solidFill>
                <a:latin typeface="Tw Cen MT" panose="020B0602020104020603" pitchFamily="34" charset="0"/>
              </a:rPr>
              <a:t>écouter</a:t>
            </a:r>
            <a:endParaRPr lang="en-US" sz="6600" b="1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3080" name="TextBox 25"/>
          <p:cNvSpPr txBox="1">
            <a:spLocks noChangeArrowheads="1"/>
          </p:cNvSpPr>
          <p:nvPr/>
        </p:nvSpPr>
        <p:spPr bwMode="auto">
          <a:xfrm>
            <a:off x="1090019" y="5788428"/>
            <a:ext cx="356894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600" b="1" dirty="0" err="1">
                <a:solidFill>
                  <a:srgbClr val="000000"/>
                </a:solidFill>
                <a:latin typeface="Tw Cen MT" panose="020B0602020104020603" pitchFamily="34" charset="0"/>
              </a:rPr>
              <a:t>penser</a:t>
            </a:r>
            <a:endParaRPr lang="en-US" sz="66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3084" name="TextBox 27"/>
          <p:cNvSpPr txBox="1">
            <a:spLocks noChangeArrowheads="1"/>
          </p:cNvSpPr>
          <p:nvPr/>
        </p:nvSpPr>
        <p:spPr bwMode="auto">
          <a:xfrm>
            <a:off x="4711237" y="5806727"/>
            <a:ext cx="431247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600" b="1" dirty="0" err="1">
                <a:solidFill>
                  <a:srgbClr val="000000"/>
                </a:solidFill>
                <a:latin typeface="Tw Cen MT" panose="020B0602020104020603" pitchFamily="34" charset="0"/>
              </a:rPr>
              <a:t>parler</a:t>
            </a:r>
            <a:endParaRPr lang="en-US" sz="66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05245"/>
            <a:ext cx="2541860" cy="35741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9697" y="955866"/>
            <a:ext cx="2636267" cy="4072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7704" y="4205918"/>
            <a:ext cx="2315482" cy="2010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85263" y="4205918"/>
            <a:ext cx="1675201" cy="20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6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00210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ou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ou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ou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ou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9">
            <a:hlinkClick r:id="" action="ppaction://noaction">
              <a:snd r:embed="rId2" name="coche.wav"/>
            </a:hlinkClick>
          </p:cNvPr>
          <p:cNvSpPr>
            <a:spLocks noChangeArrowheads="1"/>
          </p:cNvSpPr>
          <p:nvPr/>
        </p:nvSpPr>
        <p:spPr bwMode="auto">
          <a:xfrm>
            <a:off x="122238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la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poule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>
            <a:hlinkClick r:id="" action="ppaction://noaction">
              <a:snd r:embed="rId3" name="colegio.wav"/>
            </a:hlinkClick>
          </p:cNvPr>
          <p:cNvSpPr>
            <a:spLocks noChangeArrowheads="1"/>
          </p:cNvSpPr>
          <p:nvPr/>
        </p:nvSpPr>
        <p:spPr bwMode="auto">
          <a:xfrm>
            <a:off x="236855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loup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1">
            <a:hlinkClick r:id="" action="ppaction://noaction">
              <a:snd r:embed="rId4" name="cocodrilo.wav"/>
            </a:hlinkClick>
          </p:cNvPr>
          <p:cNvSpPr>
            <a:spLocks noChangeArrowheads="1"/>
          </p:cNvSpPr>
          <p:nvPr/>
        </p:nvSpPr>
        <p:spPr bwMode="auto">
          <a:xfrm>
            <a:off x="4672013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chou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4">
            <a:hlinkClick r:id="" action="ppaction://noaction">
              <a:snd r:embed="rId5" name="conejo.wav"/>
            </a:hlinkClick>
          </p:cNvPr>
          <p:cNvSpPr>
            <a:spLocks noChangeArrowheads="1"/>
          </p:cNvSpPr>
          <p:nvPr/>
        </p:nvSpPr>
        <p:spPr bwMode="auto">
          <a:xfrm>
            <a:off x="694690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la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poubelle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62" y="3585877"/>
            <a:ext cx="1928126" cy="24203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36351"/>
            <a:ext cx="2189163" cy="13645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979" y="3898774"/>
            <a:ext cx="1601222" cy="18998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568" y="3585877"/>
            <a:ext cx="1626623" cy="236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6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85585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on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9">
            <a:hlinkClick r:id="" action="ppaction://noaction">
              <a:snd r:embed="rId2" name="coche.wav"/>
            </a:hlinkClick>
          </p:cNvPr>
          <p:cNvSpPr>
            <a:spLocks noChangeArrowheads="1"/>
          </p:cNvSpPr>
          <p:nvPr/>
        </p:nvSpPr>
        <p:spPr bwMode="auto">
          <a:xfrm>
            <a:off x="122238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pont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>
            <a:hlinkClick r:id="" action="ppaction://noaction">
              <a:snd r:embed="rId3" name="colegio.wav"/>
            </a:hlinkClick>
          </p:cNvPr>
          <p:cNvSpPr>
            <a:spLocks noChangeArrowheads="1"/>
          </p:cNvSpPr>
          <p:nvPr/>
        </p:nvSpPr>
        <p:spPr bwMode="auto">
          <a:xfrm>
            <a:off x="236855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onze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1">
            <a:hlinkClick r:id="" action="ppaction://noaction">
              <a:snd r:embed="rId4" name="cocodrilo.wav"/>
            </a:hlinkClick>
          </p:cNvPr>
          <p:cNvSpPr>
            <a:spLocks noChangeArrowheads="1"/>
          </p:cNvSpPr>
          <p:nvPr/>
        </p:nvSpPr>
        <p:spPr bwMode="auto">
          <a:xfrm>
            <a:off x="4672013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cochon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4">
            <a:hlinkClick r:id="" action="ppaction://noaction">
              <a:snd r:embed="rId5" name="conejo.wav"/>
            </a:hlinkClick>
          </p:cNvPr>
          <p:cNvSpPr>
            <a:spLocks noChangeArrowheads="1"/>
          </p:cNvSpPr>
          <p:nvPr/>
        </p:nvSpPr>
        <p:spPr bwMode="auto">
          <a:xfrm>
            <a:off x="694690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ballon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8" y="3852844"/>
            <a:ext cx="2089150" cy="19540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11" y="3947824"/>
            <a:ext cx="1711570" cy="17115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922" y="3516021"/>
            <a:ext cx="2017241" cy="26277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217" y="4087622"/>
            <a:ext cx="1564786" cy="157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3895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9">
            <a:hlinkClick r:id="" action="ppaction://noaction">
              <a:snd r:embed="rId2" name="coche.wav"/>
            </a:hlinkClick>
          </p:cNvPr>
          <p:cNvSpPr>
            <a:spLocks noChangeArrowheads="1"/>
          </p:cNvSpPr>
          <p:nvPr/>
        </p:nvSpPr>
        <p:spPr bwMode="auto">
          <a:xfrm>
            <a:off x="122238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lapin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>
            <a:hlinkClick r:id="" action="ppaction://noaction">
              <a:snd r:embed="rId3" name="colegio.wav"/>
            </a:hlinkClick>
          </p:cNvPr>
          <p:cNvSpPr>
            <a:spLocks noChangeArrowheads="1"/>
          </p:cNvSpPr>
          <p:nvPr/>
        </p:nvSpPr>
        <p:spPr bwMode="auto">
          <a:xfrm>
            <a:off x="236855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cinq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1">
            <a:hlinkClick r:id="" action="ppaction://noaction">
              <a:snd r:embed="rId4" name="cocodrilo.wav"/>
            </a:hlinkClick>
          </p:cNvPr>
          <p:cNvSpPr>
            <a:spLocks noChangeArrowheads="1"/>
          </p:cNvSpPr>
          <p:nvPr/>
        </p:nvSpPr>
        <p:spPr bwMode="auto">
          <a:xfrm>
            <a:off x="4672013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la main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4">
            <a:hlinkClick r:id="" action="ppaction://noaction">
              <a:snd r:embed="rId5" name="conejo.wav"/>
            </a:hlinkClick>
          </p:cNvPr>
          <p:cNvSpPr>
            <a:spLocks noChangeArrowheads="1"/>
          </p:cNvSpPr>
          <p:nvPr/>
        </p:nvSpPr>
        <p:spPr bwMode="auto">
          <a:xfrm>
            <a:off x="694690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pain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8" y="3751136"/>
            <a:ext cx="1476656" cy="20693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756" y="3922279"/>
            <a:ext cx="1128738" cy="19233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96" y="3751136"/>
            <a:ext cx="1674528" cy="1950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334" y="4263344"/>
            <a:ext cx="1920588" cy="87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5971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b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à / â]</a:t>
                      </a:r>
                      <a:endParaRPr kumimoji="0" lang="en-GB" sz="13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b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à / â]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b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à / â]</a:t>
                      </a:r>
                      <a:endParaRPr kumimoji="0" lang="en-GB" sz="13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b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[</a:t>
                      </a: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à / â]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9">
            <a:hlinkClick r:id="" action="ppaction://noaction">
              <a:snd r:embed="rId2" name="coche.wav"/>
            </a:hlinkClick>
          </p:cNvPr>
          <p:cNvSpPr>
            <a:spLocks noChangeArrowheads="1"/>
          </p:cNvSpPr>
          <p:nvPr/>
        </p:nvSpPr>
        <p:spPr bwMode="auto">
          <a:xfrm>
            <a:off x="122238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la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banane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>
            <a:hlinkClick r:id="" action="ppaction://noaction">
              <a:snd r:embed="rId3" name="colegio.wav"/>
            </a:hlinkClick>
          </p:cNvPr>
          <p:cNvSpPr>
            <a:spLocks noChangeArrowheads="1"/>
          </p:cNvSpPr>
          <p:nvPr/>
        </p:nvSpPr>
        <p:spPr bwMode="auto">
          <a:xfrm>
            <a:off x="236855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sac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1">
            <a:hlinkClick r:id="" action="ppaction://noaction">
              <a:snd r:embed="rId4" name="cocodrilo.wav"/>
            </a:hlinkClick>
          </p:cNvPr>
          <p:cNvSpPr>
            <a:spLocks noChangeArrowheads="1"/>
          </p:cNvSpPr>
          <p:nvPr/>
        </p:nvSpPr>
        <p:spPr bwMode="auto">
          <a:xfrm>
            <a:off x="4672013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la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patte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4">
            <a:hlinkClick r:id="" action="ppaction://noaction">
              <a:snd r:embed="rId5" name="conejo.wav"/>
            </a:hlinkClick>
          </p:cNvPr>
          <p:cNvSpPr>
            <a:spLocks noChangeArrowheads="1"/>
          </p:cNvSpPr>
          <p:nvPr/>
        </p:nvSpPr>
        <p:spPr bwMode="auto">
          <a:xfrm>
            <a:off x="694690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l’</a:t>
            </a:r>
            <a:r>
              <a:rPr kumimoji="0" lang="en-GB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âne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8" y="4073915"/>
            <a:ext cx="1997110" cy="1181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000" y="3804170"/>
            <a:ext cx="1676942" cy="20495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429" y="3804170"/>
            <a:ext cx="1950513" cy="18432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3804170"/>
            <a:ext cx="2056342" cy="16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6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081" y="1035674"/>
            <a:ext cx="9371384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800" dirty="0" err="1" smtClean="0">
                <a:latin typeface="Tw Cen MT" panose="020B0602020104020603" pitchFamily="34" charset="0"/>
              </a:rPr>
              <a:t>Salut</a:t>
            </a:r>
            <a:r>
              <a:rPr lang="en-GB" sz="2800" dirty="0" smtClean="0">
                <a:latin typeface="Tw Cen MT" panose="020B0602020104020603" pitchFamily="34" charset="0"/>
              </a:rPr>
              <a:t>! Je </a:t>
            </a:r>
            <a:r>
              <a:rPr lang="en-GB" sz="2800" dirty="0" err="1" smtClean="0">
                <a:latin typeface="Tw Cen MT" panose="020B0602020104020603" pitchFamily="34" charset="0"/>
              </a:rPr>
              <a:t>m’appelle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en-GB" sz="2800" b="1" dirty="0" smtClean="0">
                <a:latin typeface="Tw Cen MT" panose="020B0602020104020603" pitchFamily="34" charset="0"/>
              </a:rPr>
              <a:t>Nicolas. </a:t>
            </a:r>
            <a:r>
              <a:rPr lang="en-GB" sz="2800" dirty="0" smtClean="0">
                <a:latin typeface="Tw Cen MT" panose="020B0602020104020603" pitchFamily="34" charset="0"/>
              </a:rPr>
              <a:t>Comment </a:t>
            </a:r>
            <a:r>
              <a:rPr lang="en-GB" sz="2800" dirty="0" err="1" smtClean="0">
                <a:latin typeface="Tw Cen MT" panose="020B0602020104020603" pitchFamily="34" charset="0"/>
              </a:rPr>
              <a:t>t’appelles-tu</a:t>
            </a:r>
            <a:r>
              <a:rPr lang="en-GB" sz="2800" dirty="0" smtClean="0">
                <a:latin typeface="Tw Cen MT" panose="020B0602020104020603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Tw Cen MT" panose="020B0602020104020603" pitchFamily="34" charset="0"/>
              </a:rPr>
              <a:t>Bonjour, je </a:t>
            </a:r>
            <a:r>
              <a:rPr lang="en-GB" sz="2800" dirty="0" err="1" smtClean="0">
                <a:latin typeface="Tw Cen MT" panose="020B0602020104020603" pitchFamily="34" charset="0"/>
              </a:rPr>
              <a:t>m’appelle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en-GB" sz="2800" b="1" dirty="0" err="1" smtClean="0">
                <a:latin typeface="Tw Cen MT" panose="020B0602020104020603" pitchFamily="34" charset="0"/>
              </a:rPr>
              <a:t>Lucie</a:t>
            </a:r>
            <a:r>
              <a:rPr lang="en-GB" sz="2800" dirty="0" smtClean="0">
                <a:latin typeface="Tw Cen MT" panose="020B0602020104020603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800" dirty="0" err="1" smtClean="0">
                <a:latin typeface="Tw Cen MT" panose="020B0602020104020603" pitchFamily="34" charset="0"/>
              </a:rPr>
              <a:t>Ça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en-GB" sz="2800" dirty="0" err="1" smtClean="0">
                <a:latin typeface="Tw Cen MT" panose="020B0602020104020603" pitchFamily="34" charset="0"/>
              </a:rPr>
              <a:t>va</a:t>
            </a:r>
            <a:r>
              <a:rPr lang="en-GB" sz="2800" dirty="0" smtClean="0">
                <a:latin typeface="Tw Cen MT" panose="020B0602020104020603" pitchFamily="34" charset="0"/>
              </a:rPr>
              <a:t>, </a:t>
            </a:r>
            <a:r>
              <a:rPr lang="en-GB" sz="2800" b="1" dirty="0" err="1" smtClean="0">
                <a:latin typeface="Tw Cen MT" panose="020B0602020104020603" pitchFamily="34" charset="0"/>
              </a:rPr>
              <a:t>Lucie</a:t>
            </a:r>
            <a:r>
              <a:rPr lang="en-GB" sz="2800" dirty="0" smtClean="0">
                <a:latin typeface="Tw Cen MT" panose="020B0602020104020603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GB" sz="2800" dirty="0" err="1" smtClean="0">
                <a:latin typeface="Tw Cen MT" panose="020B0602020104020603" pitchFamily="34" charset="0"/>
              </a:rPr>
              <a:t>Oui</a:t>
            </a:r>
            <a:r>
              <a:rPr lang="en-GB" sz="2800" dirty="0" smtClean="0">
                <a:latin typeface="Tw Cen MT" panose="020B0602020104020603" pitchFamily="34" charset="0"/>
              </a:rPr>
              <a:t>, </a:t>
            </a:r>
            <a:r>
              <a:rPr lang="en-GB" sz="2800" dirty="0" err="1">
                <a:latin typeface="Tw Cen MT" panose="020B0602020104020603" pitchFamily="34" charset="0"/>
              </a:rPr>
              <a:t>ç</a:t>
            </a:r>
            <a:r>
              <a:rPr lang="en-GB" sz="2800" dirty="0" err="1" smtClean="0">
                <a:latin typeface="Tw Cen MT" panose="020B0602020104020603" pitchFamily="34" charset="0"/>
              </a:rPr>
              <a:t>a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en-GB" sz="2800" dirty="0" err="1" smtClean="0">
                <a:latin typeface="Tw Cen MT" panose="020B0602020104020603" pitchFamily="34" charset="0"/>
              </a:rPr>
              <a:t>va</a:t>
            </a:r>
            <a:r>
              <a:rPr lang="en-GB" sz="2800" dirty="0" smtClean="0">
                <a:latin typeface="Tw Cen MT" panose="020B0602020104020603" pitchFamily="34" charset="0"/>
              </a:rPr>
              <a:t> super, </a:t>
            </a:r>
            <a:r>
              <a:rPr lang="en-GB" sz="2800" dirty="0" err="1" smtClean="0">
                <a:latin typeface="Tw Cen MT" panose="020B0602020104020603" pitchFamily="34" charset="0"/>
              </a:rPr>
              <a:t>merci</a:t>
            </a:r>
            <a:r>
              <a:rPr lang="en-GB" sz="2800" dirty="0" smtClean="0">
                <a:latin typeface="Tw Cen MT" panose="020B0602020104020603" pitchFamily="34" charset="0"/>
              </a:rPr>
              <a:t>. </a:t>
            </a:r>
            <a:r>
              <a:rPr lang="en-GB" sz="2800" dirty="0" err="1" smtClean="0">
                <a:latin typeface="Tw Cen MT" panose="020B0602020104020603" pitchFamily="34" charset="0"/>
              </a:rPr>
              <a:t>Ça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  <a:r>
              <a:rPr lang="en-GB" sz="2800" dirty="0" err="1" smtClean="0">
                <a:latin typeface="Tw Cen MT" panose="020B0602020104020603" pitchFamily="34" charset="0"/>
              </a:rPr>
              <a:t>va</a:t>
            </a:r>
            <a:r>
              <a:rPr lang="en-GB" sz="2800" dirty="0" smtClean="0">
                <a:latin typeface="Tw Cen MT" panose="020B0602020104020603" pitchFamily="34" charset="0"/>
              </a:rPr>
              <a:t>, </a:t>
            </a:r>
            <a:r>
              <a:rPr lang="en-GB" sz="2800" b="1" dirty="0" smtClean="0">
                <a:latin typeface="Tw Cen MT" panose="020B0602020104020603" pitchFamily="34" charset="0"/>
              </a:rPr>
              <a:t>Nicolas?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Tw Cen MT" panose="020B0602020104020603" pitchFamily="34" charset="0"/>
              </a:rPr>
              <a:t>Non, non, </a:t>
            </a:r>
            <a:r>
              <a:rPr lang="en-GB" sz="2800" dirty="0" err="1" smtClean="0">
                <a:latin typeface="Tw Cen MT" panose="020B0602020104020603" pitchFamily="34" charset="0"/>
              </a:rPr>
              <a:t>ça</a:t>
            </a:r>
            <a:r>
              <a:rPr lang="en-GB" sz="2800" dirty="0" smtClean="0">
                <a:latin typeface="Tw Cen MT" panose="020B0602020104020603" pitchFamily="34" charset="0"/>
              </a:rPr>
              <a:t> ne </a:t>
            </a:r>
            <a:r>
              <a:rPr lang="en-GB" sz="2800" dirty="0" err="1" smtClean="0">
                <a:latin typeface="Tw Cen MT" panose="020B0602020104020603" pitchFamily="34" charset="0"/>
              </a:rPr>
              <a:t>va</a:t>
            </a:r>
            <a:r>
              <a:rPr lang="en-GB" sz="2800" dirty="0" smtClean="0">
                <a:latin typeface="Tw Cen MT" panose="020B0602020104020603" pitchFamily="34" charset="0"/>
              </a:rPr>
              <a:t> pas. Au revoir!</a:t>
            </a:r>
            <a:endParaRPr lang="en-GB" sz="2800" dirty="0">
              <a:latin typeface="Tw Cen MT" panose="020B06020201040206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9" y="1146739"/>
            <a:ext cx="576064" cy="658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3" y="2606872"/>
            <a:ext cx="576064" cy="658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6" y="3955051"/>
            <a:ext cx="630431" cy="721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2" y="1840526"/>
            <a:ext cx="937077" cy="6543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2" y="3216687"/>
            <a:ext cx="937077" cy="6543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10" y="226311"/>
            <a:ext cx="2144313" cy="20291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937" y="397572"/>
            <a:ext cx="2144313" cy="20291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58" y="1466772"/>
            <a:ext cx="2144313" cy="20291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32" y="2529292"/>
            <a:ext cx="2144313" cy="20291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7" y="3143097"/>
            <a:ext cx="2144313" cy="20291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526" y="3883738"/>
            <a:ext cx="2144313" cy="20291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902" y="5967541"/>
            <a:ext cx="8804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Eric / Monique – Fabien / Jocelyn – Thierry / </a:t>
            </a:r>
            <a:r>
              <a:rPr lang="en-GB" sz="2000" dirty="0" err="1" smtClean="0"/>
              <a:t>Amélie</a:t>
            </a:r>
            <a:r>
              <a:rPr lang="en-GB" sz="2000" dirty="0" smtClean="0"/>
              <a:t> – </a:t>
            </a:r>
            <a:br>
              <a:rPr lang="en-GB" sz="2000" dirty="0" smtClean="0"/>
            </a:br>
            <a:r>
              <a:rPr lang="en-GB" sz="2000" dirty="0" smtClean="0"/>
              <a:t>Pascal / Chantal – Nicolas / Zara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785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23"/>
          <p:cNvSpPr>
            <a:spLocks noChangeArrowheads="1"/>
          </p:cNvSpPr>
          <p:nvPr/>
        </p:nvSpPr>
        <p:spPr bwMode="auto">
          <a:xfrm>
            <a:off x="37662" y="69071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a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6" name="Oval 23"/>
          <p:cNvSpPr>
            <a:spLocks noChangeArrowheads="1"/>
          </p:cNvSpPr>
          <p:nvPr/>
        </p:nvSpPr>
        <p:spPr bwMode="auto">
          <a:xfrm>
            <a:off x="2323662" y="69071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e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Oval 23"/>
          <p:cNvSpPr>
            <a:spLocks noChangeArrowheads="1"/>
          </p:cNvSpPr>
          <p:nvPr/>
        </p:nvSpPr>
        <p:spPr bwMode="auto">
          <a:xfrm>
            <a:off x="4609662" y="69070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i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8" name="Oval 23"/>
          <p:cNvSpPr>
            <a:spLocks noChangeArrowheads="1"/>
          </p:cNvSpPr>
          <p:nvPr/>
        </p:nvSpPr>
        <p:spPr bwMode="auto">
          <a:xfrm>
            <a:off x="6875623" y="69069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o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9" name="Oval 23"/>
          <p:cNvSpPr>
            <a:spLocks noChangeArrowheads="1"/>
          </p:cNvSpPr>
          <p:nvPr/>
        </p:nvSpPr>
        <p:spPr bwMode="auto">
          <a:xfrm>
            <a:off x="37662" y="2322120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u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0" name="Oval 23"/>
          <p:cNvSpPr>
            <a:spLocks noChangeArrowheads="1"/>
          </p:cNvSpPr>
          <p:nvPr/>
        </p:nvSpPr>
        <p:spPr bwMode="auto">
          <a:xfrm>
            <a:off x="4602693" y="2347375"/>
            <a:ext cx="1318895" cy="83139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(e)au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1" name="Oval 23"/>
          <p:cNvSpPr>
            <a:spLocks noChangeArrowheads="1"/>
          </p:cNvSpPr>
          <p:nvPr/>
        </p:nvSpPr>
        <p:spPr bwMode="auto">
          <a:xfrm>
            <a:off x="2323661" y="2307052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eu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3" name="Oval 23"/>
          <p:cNvSpPr>
            <a:spLocks noChangeArrowheads="1"/>
          </p:cNvSpPr>
          <p:nvPr/>
        </p:nvSpPr>
        <p:spPr bwMode="auto">
          <a:xfrm>
            <a:off x="6951775" y="2295745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oi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4" name="Oval 23"/>
          <p:cNvSpPr>
            <a:spLocks noChangeArrowheads="1"/>
          </p:cNvSpPr>
          <p:nvPr/>
        </p:nvSpPr>
        <p:spPr bwMode="auto">
          <a:xfrm>
            <a:off x="37662" y="4618425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err="1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ou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2302477" y="4642468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on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6" name="Oval 23"/>
          <p:cNvSpPr>
            <a:spLocks noChangeArrowheads="1"/>
          </p:cNvSpPr>
          <p:nvPr/>
        </p:nvSpPr>
        <p:spPr bwMode="auto">
          <a:xfrm>
            <a:off x="4605181" y="4603531"/>
            <a:ext cx="710773" cy="5978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  <a:latin typeface="AntigoniBd" pitchFamily="34" charset="0"/>
                <a:ea typeface="Batang" panose="02030600000101010101" pitchFamily="18" charset="-127"/>
              </a:rPr>
              <a:t>in</a:t>
            </a:r>
            <a:endParaRPr lang="en-GB" sz="4000" b="1" dirty="0">
              <a:solidFill>
                <a:prstClr val="black"/>
              </a:solidFill>
              <a:latin typeface="AntigoniBd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17" name="Picture 16">
            <a:hlinkClick r:id="" action="ppaction://noaction">
              <a:snd r:embed="rId3" name="1.3_la_banane.wav"/>
            </a:hlinkClick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0" y="552239"/>
            <a:ext cx="1997110" cy="1181625"/>
          </a:xfrm>
          <a:prstGeom prst="rect">
            <a:avLst/>
          </a:prstGeom>
        </p:spPr>
      </p:pic>
      <p:pic>
        <p:nvPicPr>
          <p:cNvPr id="18" name="Picture 17">
            <a:hlinkClick r:id="" action="ppaction://noaction">
              <a:snd r:embed="rId4" name="1.4_le_cheval.wav"/>
            </a:hlinkClick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046" y="478326"/>
            <a:ext cx="1656184" cy="1305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875" y="168634"/>
            <a:ext cx="999609" cy="960860"/>
          </a:xfrm>
          <a:prstGeom prst="rect">
            <a:avLst/>
          </a:prstGeom>
        </p:spPr>
      </p:pic>
      <p:pic>
        <p:nvPicPr>
          <p:cNvPr id="22" name="Picture 7" descr="cosmos">
            <a:hlinkClick r:id="" action="ppaction://noaction">
              <a:snd r:embed="rId7" name="1.7_l'univers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0" y="2734454"/>
            <a:ext cx="1997110" cy="130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6942981" y="4013769"/>
            <a:ext cx="21955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p</a:t>
            </a:r>
            <a:r>
              <a:rPr lang="en-GB" sz="3600" b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oi</a:t>
            </a: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sson</a:t>
            </a:r>
            <a:endParaRPr lang="en-GB" sz="36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36"/>
          <p:cNvSpPr txBox="1">
            <a:spLocks noChangeArrowheads="1"/>
          </p:cNvSpPr>
          <p:nvPr/>
        </p:nvSpPr>
        <p:spPr bwMode="auto">
          <a:xfrm>
            <a:off x="4336461" y="4011247"/>
            <a:ext cx="27218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les cis</a:t>
            </a:r>
            <a:r>
              <a:rPr lang="en-GB" sz="3600" b="1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</a:t>
            </a:r>
            <a:r>
              <a:rPr lang="en-GB" sz="3600" b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au</a:t>
            </a: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x</a:t>
            </a:r>
            <a:endParaRPr lang="en-GB" sz="36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2190793" y="3991890"/>
            <a:ext cx="248994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j</a:t>
            </a:r>
            <a:r>
              <a:rPr lang="en-GB" sz="3600" b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eu</a:t>
            </a: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-vidéo</a:t>
            </a:r>
            <a:endParaRPr lang="en-GB" sz="36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-24046" y="6323175"/>
            <a:ext cx="21955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 p</a:t>
            </a:r>
            <a:r>
              <a:rPr lang="en-GB" sz="3600" b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ou</a:t>
            </a: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</a:t>
            </a:r>
            <a:endParaRPr lang="en-GB" sz="36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1791436" y="6312932"/>
            <a:ext cx="2500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p</a:t>
            </a:r>
            <a:r>
              <a:rPr lang="en-GB" sz="3600" b="1" u="sng" dirty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on</a:t>
            </a: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</a:t>
            </a:r>
            <a:endParaRPr lang="en-GB" sz="3600" b="1" u="sng" dirty="0">
              <a:solidFill>
                <a:prstClr val="black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hlinkClick r:id="" action="ppaction://noaction">
              <a:snd r:embed="rId12" name="4.3_pont.wav"/>
            </a:hlinkClick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324" y="4859936"/>
            <a:ext cx="1809002" cy="1692041"/>
          </a:xfrm>
          <a:prstGeom prst="rect">
            <a:avLst/>
          </a:prstGeom>
        </p:spPr>
      </p:pic>
      <p:pic>
        <p:nvPicPr>
          <p:cNvPr id="38" name="Picture 37">
            <a:hlinkClick r:id="" action="ppaction://noaction">
              <a:snd r:embed="rId13" name="4.3_lapin.wav"/>
            </a:hlinkClick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36" y="4700440"/>
            <a:ext cx="1233922" cy="1729229"/>
          </a:xfrm>
          <a:prstGeom prst="rect">
            <a:avLst/>
          </a:prstGeom>
        </p:spPr>
      </p:pic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4165043" y="6310035"/>
            <a:ext cx="2500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le </a:t>
            </a:r>
            <a:r>
              <a:rPr lang="en-GB" sz="36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lap</a:t>
            </a:r>
            <a:r>
              <a:rPr lang="en-GB" sz="3600" b="1" u="sng" dirty="0" smtClean="0">
                <a:solidFill>
                  <a:srgbClr val="FF3399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in</a:t>
            </a:r>
            <a:endParaRPr lang="en-GB" sz="3600" b="1" u="sng" dirty="0">
              <a:solidFill>
                <a:srgbClr val="FF33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-102303" y="1702720"/>
            <a:ext cx="24510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</a:t>
            </a:r>
            <a:r>
              <a:rPr lang="en-GB" sz="36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en-GB" sz="36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GB" sz="36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b</a:t>
            </a:r>
            <a:r>
              <a:rPr lang="en-GB" sz="3600" b="1" u="sng" dirty="0" err="1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en-GB" sz="36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n</a:t>
            </a:r>
            <a:r>
              <a:rPr lang="en-GB" sz="3600" b="1" u="sng" dirty="0" err="1" smtClean="0">
                <a:solidFill>
                  <a:srgbClr val="FF33CC"/>
                </a:solidFill>
                <a:latin typeface="Tw Cen MT" panose="020B0602020104020603" pitchFamily="34" charset="0"/>
              </a:rPr>
              <a:t>a</a:t>
            </a:r>
            <a:r>
              <a:rPr lang="en-GB" sz="36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ne</a:t>
            </a:r>
            <a:endParaRPr lang="en-US" sz="3600" b="1" dirty="0">
              <a:solidFill>
                <a:prstClr val="black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2190793" y="1673270"/>
            <a:ext cx="24510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</a:t>
            </a:r>
            <a:r>
              <a:rPr lang="en-GB" sz="36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e</a:t>
            </a:r>
            <a:r>
              <a:rPr lang="en-GB" sz="36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ch</a:t>
            </a:r>
            <a:r>
              <a:rPr lang="en-GB" sz="36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e</a:t>
            </a:r>
            <a:r>
              <a:rPr lang="en-GB" sz="36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val</a:t>
            </a:r>
            <a:endParaRPr lang="en-US" sz="3600" b="1" dirty="0">
              <a:solidFill>
                <a:prstClr val="black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4566899" y="1696363"/>
            <a:ext cx="23985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à m</a:t>
            </a:r>
            <a:r>
              <a:rPr lang="en-GB" sz="40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i</a:t>
            </a:r>
            <a:r>
              <a:rPr lang="en-GB" sz="40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d</a:t>
            </a:r>
            <a:r>
              <a:rPr lang="en-GB" sz="40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i</a:t>
            </a:r>
            <a:endParaRPr lang="en-US" sz="4000" b="1" u="sng" dirty="0">
              <a:solidFill>
                <a:srgbClr val="FF33CC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6670892" y="1693845"/>
            <a:ext cx="24510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la m</a:t>
            </a:r>
            <a:r>
              <a:rPr lang="en-GB" sz="36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o</a:t>
            </a:r>
            <a:r>
              <a:rPr lang="en-GB" sz="3600" b="1" dirty="0">
                <a:solidFill>
                  <a:prstClr val="black"/>
                </a:solidFill>
                <a:latin typeface="Tw Cen MT" panose="020B0602020104020603" pitchFamily="34" charset="0"/>
              </a:rPr>
              <a:t>t</a:t>
            </a:r>
            <a:r>
              <a:rPr lang="en-GB" sz="3600" b="1" u="sng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o</a:t>
            </a:r>
            <a:endParaRPr lang="en-US" sz="3600" b="1" dirty="0">
              <a:solidFill>
                <a:prstClr val="black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69176" y="3972094"/>
            <a:ext cx="20920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l’</a:t>
            </a:r>
            <a:r>
              <a:rPr lang="en-GB" sz="3600" b="1" u="sng" dirty="0" err="1" smtClean="0">
                <a:solidFill>
                  <a:srgbClr val="FF33CC"/>
                </a:solidFill>
                <a:latin typeface="Tw Cen MT" panose="020B0602020104020603" pitchFamily="34" charset="0"/>
              </a:rPr>
              <a:t>u</a:t>
            </a:r>
            <a:r>
              <a:rPr lang="en-GB" sz="36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nivers</a:t>
            </a:r>
            <a:endParaRPr lang="en-US" sz="3600" b="1" dirty="0">
              <a:solidFill>
                <a:prstClr val="black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  <p:pic>
        <p:nvPicPr>
          <p:cNvPr id="45" name="Picture 44">
            <a:hlinkClick r:id="" action="ppaction://noaction">
              <a:snd r:embed="rId8" name="4.3_jeu_video.wav"/>
            </a:hlinkClick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2113" y="2284916"/>
            <a:ext cx="1052909" cy="198648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6782" y="2869966"/>
            <a:ext cx="2272652" cy="126638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5677" y="2603670"/>
            <a:ext cx="1589229" cy="1677898"/>
          </a:xfrm>
          <a:prstGeom prst="rect">
            <a:avLst/>
          </a:prstGeom>
        </p:spPr>
      </p:pic>
      <p:pic>
        <p:nvPicPr>
          <p:cNvPr id="48" name="Picture 47">
            <a:hlinkClick r:id="" action="ppaction://noaction">
              <a:snd r:embed="rId11" name="4.3_poule.wav"/>
            </a:hlinkClick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090" y="4795930"/>
            <a:ext cx="1193809" cy="1732321"/>
          </a:xfrm>
          <a:prstGeom prst="rect">
            <a:avLst/>
          </a:prstGeom>
        </p:spPr>
      </p:pic>
      <p:pic>
        <p:nvPicPr>
          <p:cNvPr id="20" name="Picture 19">
            <a:hlinkClick r:id="" action="ppaction://noaction">
              <a:snd r:embed="rId5" name="1.5_a_midi.wav"/>
            </a:hlinkClick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957" y="799930"/>
            <a:ext cx="979666" cy="98621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95" y="486787"/>
            <a:ext cx="1539778" cy="125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1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3_la_bana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.4_le_chev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.5_a_mi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.6_le_co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.7_l'univ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4.3_jeu_vide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es ciseau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e poiss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4.3_pou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4.3_po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4.3_lap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30" grpId="0"/>
      <p:bldP spid="32" grpId="0"/>
      <p:bldP spid="36" grpId="0"/>
      <p:bldP spid="39" grpId="0"/>
      <p:bldP spid="40" grpId="0" autoUpdateAnimBg="0"/>
      <p:bldP spid="41" grpId="0" autoUpdateAnimBg="0"/>
      <p:bldP spid="42" grpId="0"/>
      <p:bldP spid="43" grpId="0" autoUpdateAnimBg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48566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4850302" y="-188842"/>
            <a:ext cx="1769158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3</a:t>
            </a:r>
            <a:endParaRPr lang="en-US" sz="16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67615" y="2105561"/>
            <a:ext cx="1769158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5</a:t>
            </a:r>
            <a:endParaRPr lang="en-US" sz="16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29676" y="4211122"/>
            <a:ext cx="1769158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2</a:t>
            </a:r>
            <a:endParaRPr lang="en-US" sz="16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36925" y="4293613"/>
            <a:ext cx="2401201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6</a:t>
            </a:r>
            <a:endParaRPr lang="en-US" sz="16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04529" y="2321004"/>
            <a:ext cx="217998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11</a:t>
            </a:r>
            <a:endParaRPr lang="en-US" sz="138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10430"/>
            <a:ext cx="217998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12</a:t>
            </a:r>
            <a:endParaRPr lang="en-US" sz="138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640" y="361059"/>
            <a:ext cx="1809002" cy="169204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871" y="2564384"/>
            <a:ext cx="1233922" cy="172922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102" y="2458036"/>
            <a:ext cx="1052909" cy="198648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0231" y="4794775"/>
            <a:ext cx="1589229" cy="167789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0588" y="4664138"/>
            <a:ext cx="1336357" cy="19391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475" y="300962"/>
            <a:ext cx="999609" cy="9608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557" y="932258"/>
            <a:ext cx="979666" cy="98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9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4595" y="1393463"/>
            <a:ext cx="6214793" cy="33210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848" y="160638"/>
            <a:ext cx="7933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Tw Cen MT" panose="020B0602020104020603" pitchFamily="34" charset="0"/>
              </a:rPr>
              <a:t>Quiz-Quiz-</a:t>
            </a:r>
            <a:r>
              <a:rPr lang="en-GB" sz="3600" dirty="0" err="1" smtClean="0">
                <a:latin typeface="Tw Cen MT" panose="020B0602020104020603" pitchFamily="34" charset="0"/>
              </a:rPr>
              <a:t>Échange</a:t>
            </a:r>
            <a:endParaRPr lang="en-GB" sz="3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7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350" y="154546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Léon le caméléon</a:t>
            </a:r>
          </a:p>
          <a:p>
            <a:r>
              <a:rPr lang="fr-FR" dirty="0" smtClean="0"/>
              <a:t>Change du couleur, quel polisson</a:t>
            </a:r>
          </a:p>
          <a:p>
            <a:r>
              <a:rPr lang="fr-FR" dirty="0"/>
              <a:t>Léon le caméléon</a:t>
            </a:r>
          </a:p>
          <a:p>
            <a:r>
              <a:rPr lang="fr-FR" dirty="0" smtClean="0"/>
              <a:t>Où est, </a:t>
            </a:r>
            <a:r>
              <a:rPr lang="fr-FR" dirty="0"/>
              <a:t>où </a:t>
            </a:r>
            <a:r>
              <a:rPr lang="fr-FR" dirty="0" smtClean="0"/>
              <a:t>est Léon? [X2]</a:t>
            </a:r>
          </a:p>
          <a:p>
            <a:endParaRPr lang="fr-FR" dirty="0" smtClean="0"/>
          </a:p>
          <a:p>
            <a:r>
              <a:rPr lang="fr-FR" dirty="0" smtClean="0"/>
              <a:t>Rose, comme un cochon</a:t>
            </a:r>
          </a:p>
          <a:p>
            <a:r>
              <a:rPr lang="fr-FR" dirty="0" smtClean="0"/>
              <a:t>Jaune, comme un citron</a:t>
            </a:r>
            <a:br>
              <a:rPr lang="fr-FR" dirty="0" smtClean="0"/>
            </a:br>
            <a:r>
              <a:rPr lang="fr-FR" dirty="0" smtClean="0"/>
              <a:t>Blanc, </a:t>
            </a:r>
            <a:r>
              <a:rPr lang="fr-FR" dirty="0"/>
              <a:t>comme un mouton </a:t>
            </a:r>
            <a:endParaRPr lang="fr-FR" dirty="0" smtClean="0"/>
          </a:p>
          <a:p>
            <a:r>
              <a:rPr lang="fr-FR" dirty="0"/>
              <a:t>Où est, où est Léon</a:t>
            </a:r>
            <a:r>
              <a:rPr lang="fr-FR" dirty="0" smtClean="0"/>
              <a:t>? </a:t>
            </a:r>
          </a:p>
          <a:p>
            <a:endParaRPr lang="fr-FR" dirty="0"/>
          </a:p>
          <a:p>
            <a:r>
              <a:rPr lang="fr-FR" dirty="0"/>
              <a:t>Léon le caméléon</a:t>
            </a:r>
          </a:p>
          <a:p>
            <a:r>
              <a:rPr lang="fr-FR" dirty="0"/>
              <a:t>Change du couleur, quel </a:t>
            </a:r>
            <a:r>
              <a:rPr lang="fr-FR" dirty="0" smtClean="0"/>
              <a:t>polisson</a:t>
            </a:r>
            <a:endParaRPr lang="fr-FR" dirty="0"/>
          </a:p>
          <a:p>
            <a:r>
              <a:rPr lang="fr-FR" dirty="0"/>
              <a:t>Léon le caméléon</a:t>
            </a:r>
          </a:p>
          <a:p>
            <a:r>
              <a:rPr lang="fr-FR" dirty="0"/>
              <a:t>Où est, où est Léon? [X2]</a:t>
            </a:r>
          </a:p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Vert, comme le gazon</a:t>
            </a:r>
          </a:p>
          <a:p>
            <a:r>
              <a:rPr lang="fr-FR" dirty="0" smtClean="0"/>
              <a:t>Rouge, comme un poisson</a:t>
            </a:r>
            <a:br>
              <a:rPr lang="fr-FR" dirty="0" smtClean="0"/>
            </a:br>
            <a:r>
              <a:rPr lang="fr-FR" dirty="0" smtClean="0"/>
              <a:t>Bleu ou bien marron </a:t>
            </a:r>
          </a:p>
          <a:p>
            <a:r>
              <a:rPr lang="fr-FR" dirty="0"/>
              <a:t>Où </a:t>
            </a:r>
            <a:r>
              <a:rPr lang="fr-FR" dirty="0" smtClean="0"/>
              <a:t>est, </a:t>
            </a:r>
            <a:r>
              <a:rPr lang="fr-FR" dirty="0"/>
              <a:t>où est Léon? </a:t>
            </a:r>
            <a:endParaRPr lang="fr-FR" dirty="0" smtClean="0"/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694350" y="15454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Noir, comme du charbon</a:t>
            </a:r>
            <a:br>
              <a:rPr lang="fr-FR" dirty="0" smtClean="0"/>
            </a:br>
            <a:r>
              <a:rPr lang="fr-FR" dirty="0" smtClean="0"/>
              <a:t>Orange, comme du melon</a:t>
            </a:r>
            <a:br>
              <a:rPr lang="fr-FR" dirty="0" smtClean="0"/>
            </a:br>
            <a:r>
              <a:rPr lang="fr-FR" dirty="0" smtClean="0"/>
              <a:t>On a trouvé Léon</a:t>
            </a:r>
            <a:br>
              <a:rPr lang="fr-FR" dirty="0" smtClean="0"/>
            </a:br>
            <a:r>
              <a:rPr lang="fr-FR" dirty="0" err="1" smtClean="0"/>
              <a:t>Léon</a:t>
            </a:r>
            <a:r>
              <a:rPr lang="fr-FR" dirty="0" smtClean="0"/>
              <a:t> le polisson</a:t>
            </a:r>
          </a:p>
          <a:p>
            <a:endParaRPr lang="fr-FR" dirty="0"/>
          </a:p>
          <a:p>
            <a:r>
              <a:rPr lang="fr-FR" dirty="0" smtClean="0"/>
              <a:t>Avez son frère Gaston</a:t>
            </a:r>
            <a:br>
              <a:rPr lang="fr-FR" dirty="0" smtClean="0"/>
            </a:br>
            <a:r>
              <a:rPr lang="fr-FR" dirty="0" smtClean="0"/>
              <a:t>Dans un sac de bonbons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Rose, comme un cochon</a:t>
            </a:r>
          </a:p>
          <a:p>
            <a:r>
              <a:rPr lang="fr-FR" dirty="0" smtClean="0"/>
              <a:t>Jaune, comme un citron</a:t>
            </a:r>
            <a:br>
              <a:rPr lang="fr-FR" dirty="0" smtClean="0"/>
            </a:br>
            <a:r>
              <a:rPr lang="fr-FR" dirty="0" smtClean="0"/>
              <a:t>Blanc, comme un mouton </a:t>
            </a:r>
          </a:p>
          <a:p>
            <a:r>
              <a:rPr lang="fr-FR" dirty="0" smtClean="0"/>
              <a:t>Vert, comme le gazon</a:t>
            </a:r>
          </a:p>
          <a:p>
            <a:r>
              <a:rPr lang="fr-FR" dirty="0" smtClean="0"/>
              <a:t>Rouge, comme un poisson</a:t>
            </a:r>
          </a:p>
          <a:p>
            <a:r>
              <a:rPr lang="fr-FR" dirty="0" smtClean="0"/>
              <a:t>Bleu ou bien marron</a:t>
            </a:r>
            <a:br>
              <a:rPr lang="fr-FR" dirty="0" smtClean="0"/>
            </a:br>
            <a:r>
              <a:rPr lang="fr-FR" dirty="0" smtClean="0"/>
              <a:t>Noir comme du charbon</a:t>
            </a:r>
            <a:br>
              <a:rPr lang="fr-FR" dirty="0" smtClean="0"/>
            </a:br>
            <a:r>
              <a:rPr lang="fr-FR" dirty="0" smtClean="0"/>
              <a:t>Orange comme du melon</a:t>
            </a:r>
            <a:br>
              <a:rPr lang="fr-FR" dirty="0" smtClean="0"/>
            </a:br>
            <a:r>
              <a:rPr lang="fr-FR" dirty="0" smtClean="0"/>
              <a:t>Chantez la chanson</a:t>
            </a:r>
            <a:br>
              <a:rPr lang="fr-FR" dirty="0" smtClean="0"/>
            </a:br>
            <a:r>
              <a:rPr lang="fr-FR" dirty="0" smtClean="0"/>
              <a:t>La chanson de Léon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YHII3ydsL8U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86766" y="3778742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7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76708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eu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eu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eu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eu</a:t>
                      </a: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9">
            <a:hlinkClick r:id="" action="ppaction://noaction">
              <a:snd r:embed="rId2" name="coche.wav"/>
            </a:hlinkClick>
          </p:cNvPr>
          <p:cNvSpPr>
            <a:spLocks noChangeArrowheads="1"/>
          </p:cNvSpPr>
          <p:nvPr/>
        </p:nvSpPr>
        <p:spPr bwMode="auto">
          <a:xfrm>
            <a:off x="122238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jeu-vidéo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>
            <a:hlinkClick r:id="" action="ppaction://noaction">
              <a:snd r:embed="rId3" name="colegio.wav"/>
            </a:hlinkClick>
          </p:cNvPr>
          <p:cNvSpPr>
            <a:spLocks noChangeArrowheads="1"/>
          </p:cNvSpPr>
          <p:nvPr/>
        </p:nvSpPr>
        <p:spPr bwMode="auto">
          <a:xfrm>
            <a:off x="236855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bleu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1">
            <a:hlinkClick r:id="" action="ppaction://noaction">
              <a:snd r:embed="rId4" name="cocodrilo.wav"/>
            </a:hlinkClick>
          </p:cNvPr>
          <p:cNvSpPr>
            <a:spLocks noChangeArrowheads="1"/>
          </p:cNvSpPr>
          <p:nvPr/>
        </p:nvSpPr>
        <p:spPr bwMode="auto">
          <a:xfrm>
            <a:off x="4672013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deux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4">
            <a:hlinkClick r:id="" action="ppaction://noaction">
              <a:snd r:embed="rId5" name="conejo.wav"/>
            </a:hlinkClick>
          </p:cNvPr>
          <p:cNvSpPr>
            <a:spLocks noChangeArrowheads="1"/>
          </p:cNvSpPr>
          <p:nvPr/>
        </p:nvSpPr>
        <p:spPr bwMode="auto">
          <a:xfrm>
            <a:off x="694690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feu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419" y="3482733"/>
            <a:ext cx="1337529" cy="25234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95" y="3805561"/>
            <a:ext cx="2044405" cy="19353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047" y="3707296"/>
            <a:ext cx="1800413" cy="2103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96" y="3588026"/>
            <a:ext cx="2328916" cy="275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9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46882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au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au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au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au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9">
            <a:hlinkClick r:id="" action="ppaction://noaction">
              <a:snd r:embed="rId2" name="coche.wav"/>
            </a:hlinkClick>
          </p:cNvPr>
          <p:cNvSpPr>
            <a:spLocks noChangeArrowheads="1"/>
          </p:cNvSpPr>
          <p:nvPr/>
        </p:nvSpPr>
        <p:spPr bwMode="auto">
          <a:xfrm>
            <a:off x="122238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les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ciseaux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>
            <a:hlinkClick r:id="" action="ppaction://noaction">
              <a:snd r:embed="rId3" name="colegio.wav"/>
            </a:hlinkClick>
          </p:cNvPr>
          <p:cNvSpPr>
            <a:spLocks noChangeArrowheads="1"/>
          </p:cNvSpPr>
          <p:nvPr/>
        </p:nvSpPr>
        <p:spPr bwMode="auto">
          <a:xfrm>
            <a:off x="236855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cadeau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1">
            <a:hlinkClick r:id="" action="ppaction://noaction">
              <a:snd r:embed="rId4" name="cocodrilo.wav"/>
            </a:hlinkClick>
          </p:cNvPr>
          <p:cNvSpPr>
            <a:spLocks noChangeArrowheads="1"/>
          </p:cNvSpPr>
          <p:nvPr/>
        </p:nvSpPr>
        <p:spPr bwMode="auto">
          <a:xfrm>
            <a:off x="4672013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bateau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4">
            <a:hlinkClick r:id="" action="ppaction://noaction">
              <a:snd r:embed="rId5" name="conejo.wav"/>
            </a:hlinkClick>
          </p:cNvPr>
          <p:cNvSpPr>
            <a:spLocks noChangeArrowheads="1"/>
          </p:cNvSpPr>
          <p:nvPr/>
        </p:nvSpPr>
        <p:spPr bwMode="auto">
          <a:xfrm>
            <a:off x="694690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l’eau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265735"/>
            <a:ext cx="2272652" cy="12663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19" y="4030516"/>
            <a:ext cx="2038381" cy="15016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971" y="3679496"/>
            <a:ext cx="2040461" cy="1948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184" y="3808945"/>
            <a:ext cx="1235329" cy="181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33090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oi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oi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oi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oi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9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9">
            <a:hlinkClick r:id="" action="ppaction://noaction">
              <a:snd r:embed="rId2" name="coche.wav"/>
            </a:hlinkClick>
          </p:cNvPr>
          <p:cNvSpPr>
            <a:spLocks noChangeArrowheads="1"/>
          </p:cNvSpPr>
          <p:nvPr/>
        </p:nvSpPr>
        <p:spPr bwMode="auto">
          <a:xfrm>
            <a:off x="122238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le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poisson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>
            <a:hlinkClick r:id="" action="ppaction://noaction">
              <a:snd r:embed="rId3" name="colegio.wav"/>
            </a:hlinkClick>
          </p:cNvPr>
          <p:cNvSpPr>
            <a:spLocks noChangeArrowheads="1"/>
          </p:cNvSpPr>
          <p:nvPr/>
        </p:nvSpPr>
        <p:spPr bwMode="auto">
          <a:xfrm>
            <a:off x="236855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trois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1">
            <a:hlinkClick r:id="" action="ppaction://noaction">
              <a:snd r:embed="rId4" name="cocodrilo.wav"/>
            </a:hlinkClick>
          </p:cNvPr>
          <p:cNvSpPr>
            <a:spLocks noChangeArrowheads="1"/>
          </p:cNvSpPr>
          <p:nvPr/>
        </p:nvSpPr>
        <p:spPr bwMode="auto">
          <a:xfrm>
            <a:off x="4672013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la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voiture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4">
            <a:hlinkClick r:id="" action="ppaction://noaction">
              <a:snd r:embed="rId5" name="conejo.wav"/>
            </a:hlinkClick>
          </p:cNvPr>
          <p:cNvSpPr>
            <a:spLocks noChangeArrowheads="1"/>
          </p:cNvSpPr>
          <p:nvPr/>
        </p:nvSpPr>
        <p:spPr bwMode="auto">
          <a:xfrm>
            <a:off x="6946900" y="6107458"/>
            <a:ext cx="2089150" cy="649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cs typeface="Arial" charset="0"/>
              </a:rPr>
              <a:t>la </a:t>
            </a:r>
            <a:r>
              <a:rPr lang="en-GB" sz="2800" b="1" dirty="0" err="1" smtClean="0">
                <a:solidFill>
                  <a:prstClr val="black"/>
                </a:solidFill>
                <a:cs typeface="Arial" charset="0"/>
              </a:rPr>
              <a:t>poire</a:t>
            </a:r>
            <a:endParaRPr lang="en-GB" sz="2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198" y="4045369"/>
            <a:ext cx="1589229" cy="16778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581" y="3799610"/>
            <a:ext cx="1231087" cy="2072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86" y="4548549"/>
            <a:ext cx="2189163" cy="8391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459" y="3669111"/>
            <a:ext cx="1422983" cy="205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0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</TotalTime>
  <Words>509</Words>
  <Application>Microsoft Office PowerPoint</Application>
  <PresentationFormat>On-screen Show (4:3)</PresentationFormat>
  <Paragraphs>148</Paragraphs>
  <Slides>13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AntigoniBd</vt:lpstr>
      <vt:lpstr>Batang</vt:lpstr>
      <vt:lpstr>Arial</vt:lpstr>
      <vt:lpstr>Calibri</vt:lpstr>
      <vt:lpstr>Calibri Light</vt:lpstr>
      <vt:lpstr>Times New Roman</vt:lpstr>
      <vt:lpstr>Tw Cen MT</vt:lpstr>
      <vt:lpstr>Office Theme</vt:lpstr>
      <vt:lpstr>Blank Presentation</vt:lpstr>
      <vt:lpstr>Nous allons…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Study</dc:creator>
  <cp:lastModifiedBy>Rachel Hawkes</cp:lastModifiedBy>
  <cp:revision>25</cp:revision>
  <dcterms:created xsi:type="dcterms:W3CDTF">2018-05-07T03:09:56Z</dcterms:created>
  <dcterms:modified xsi:type="dcterms:W3CDTF">2019-05-19T12:26:56Z</dcterms:modified>
</cp:coreProperties>
</file>