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0" r:id="rId2"/>
    <p:sldId id="282" r:id="rId3"/>
    <p:sldId id="308" r:id="rId4"/>
    <p:sldId id="309" r:id="rId5"/>
    <p:sldId id="301" r:id="rId6"/>
    <p:sldId id="299" r:id="rId7"/>
    <p:sldId id="283" r:id="rId8"/>
    <p:sldId id="296" r:id="rId9"/>
    <p:sldId id="306" r:id="rId10"/>
    <p:sldId id="307" r:id="rId11"/>
    <p:sldId id="286" r:id="rId12"/>
    <p:sldId id="297" r:id="rId13"/>
    <p:sldId id="298" r:id="rId14"/>
    <p:sldId id="302" r:id="rId15"/>
    <p:sldId id="303" r:id="rId16"/>
    <p:sldId id="304" r:id="rId17"/>
    <p:sldId id="305" r:id="rId18"/>
    <p:sldId id="295"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66" autoAdjust="0"/>
  </p:normalViewPr>
  <p:slideViewPr>
    <p:cSldViewPr>
      <p:cViewPr varScale="1">
        <p:scale>
          <a:sx n="65" d="100"/>
          <a:sy n="65" d="100"/>
        </p:scale>
        <p:origin x="229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mn-cs"/>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8EF92168-971C-45D9-B8EB-7B9642FAB6FB}" type="slidenum">
              <a:rPr lang="en-GB" altLang="en-US"/>
              <a:pPr/>
              <a:t>‹#›</a:t>
            </a:fld>
            <a:endParaRPr lang="en-GB" altLang="en-US"/>
          </a:p>
        </p:txBody>
      </p:sp>
    </p:spTree>
    <p:extLst>
      <p:ext uri="{BB962C8B-B14F-4D97-AF65-F5344CB8AC3E}">
        <p14:creationId xmlns:p14="http://schemas.microsoft.com/office/powerpoint/2010/main" val="201311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13FBB6-9041-4C61-B5F9-9F169EC5292F}" type="slidenum">
              <a:rPr lang="en-GB" altLang="en-US"/>
              <a:pPr eaLnBrk="1" hangingPunct="1"/>
              <a:t>1</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Count the numbers</a:t>
            </a:r>
            <a:r>
              <a:rPr lang="en-GB" altLang="en-US" baseline="0" dirty="0" smtClean="0"/>
              <a:t> with pupils.</a:t>
            </a:r>
          </a:p>
          <a:p>
            <a:pPr eaLnBrk="1" hangingPunct="1"/>
            <a:r>
              <a:rPr lang="en-GB" altLang="en-US" baseline="0" dirty="0" smtClean="0"/>
              <a:t>They put their hands up like in the slide and repeat after the teacher.</a:t>
            </a:r>
          </a:p>
          <a:p>
            <a:pPr eaLnBrk="1" hangingPunct="1"/>
            <a:r>
              <a:rPr lang="en-GB" altLang="en-US" baseline="0" dirty="0" smtClean="0"/>
              <a:t>Do this two or three times.</a:t>
            </a:r>
            <a:endParaRPr lang="en-GB" altLang="en-US" dirty="0" smtClean="0"/>
          </a:p>
        </p:txBody>
      </p:sp>
    </p:spTree>
    <p:extLst>
      <p:ext uri="{BB962C8B-B14F-4D97-AF65-F5344CB8AC3E}">
        <p14:creationId xmlns:p14="http://schemas.microsoft.com/office/powerpoint/2010/main" val="9457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12</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86776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13</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186848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Call and answer gives a sense of ask and answer at the earliest</a:t>
            </a:r>
            <a:r>
              <a:rPr lang="en-GB" baseline="0" dirty="0" smtClean="0"/>
              <a:t> possible stages of language learning.</a:t>
            </a:r>
          </a:p>
          <a:p>
            <a:r>
              <a:rPr lang="en-GB" baseline="0" dirty="0" smtClean="0"/>
              <a:t>With this simple rhyme the 8 lines break nicely into pairs so that one half of the class can say the numbers and the others reply with the corresponding line.</a:t>
            </a:r>
            <a:endParaRPr lang="en-GB" dirty="0"/>
          </a:p>
        </p:txBody>
      </p:sp>
      <p:sp>
        <p:nvSpPr>
          <p:cNvPr id="4" name="Slide Number Placeholder 3"/>
          <p:cNvSpPr>
            <a:spLocks noGrp="1"/>
          </p:cNvSpPr>
          <p:nvPr>
            <p:ph type="sldNum" sz="quarter" idx="10"/>
          </p:nvPr>
        </p:nvSpPr>
        <p:spPr/>
        <p:txBody>
          <a:bodyPr/>
          <a:lstStyle/>
          <a:p>
            <a:fld id="{6CFB1089-0B75-407A-9B79-38E59F836614}" type="slidenum">
              <a:rPr lang="en-GB" smtClean="0"/>
              <a:t>18</a:t>
            </a:fld>
            <a:endParaRPr lang="en-GB"/>
          </a:p>
        </p:txBody>
      </p:sp>
    </p:spTree>
    <p:extLst>
      <p:ext uri="{BB962C8B-B14F-4D97-AF65-F5344CB8AC3E}">
        <p14:creationId xmlns:p14="http://schemas.microsoft.com/office/powerpoint/2010/main" val="33006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176F6C-6269-4174-8225-B4B1DBC89451}" type="slidenum">
              <a:rPr lang="en-GB" altLang="en-US"/>
              <a:pPr eaLnBrk="1" hangingPunct="1"/>
              <a:t>2</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altLang="en-US" dirty="0" smtClean="0"/>
              <a:t>How many fingers are there? We’re going to practise…</a:t>
            </a:r>
            <a:br>
              <a:rPr lang="en-GB" altLang="en-US" dirty="0" smtClean="0"/>
            </a:br>
            <a:r>
              <a:rPr lang="en-GB" altLang="en-US" dirty="0" smtClean="0"/>
              <a:t>More familiarisation with the written form of the numbers. Pronunciation on click.</a:t>
            </a:r>
          </a:p>
          <a:p>
            <a:pPr eaLnBrk="1" hangingPunct="1">
              <a:spcBef>
                <a:spcPct val="50000"/>
              </a:spcBef>
            </a:pPr>
            <a:r>
              <a:rPr lang="en-GB" altLang="en-US" dirty="0" smtClean="0"/>
              <a:t>Isolate</a:t>
            </a:r>
            <a:r>
              <a:rPr lang="en-GB" altLang="en-US" baseline="0" dirty="0" smtClean="0"/>
              <a:t> and practise the </a:t>
            </a:r>
            <a:r>
              <a:rPr lang="en-GB" altLang="en-US" baseline="0" dirty="0" err="1" smtClean="0"/>
              <a:t>dipthongs</a:t>
            </a:r>
            <a:r>
              <a:rPr lang="en-GB" altLang="en-US" baseline="0" dirty="0" smtClean="0"/>
              <a:t> shown in pink</a:t>
            </a:r>
          </a:p>
          <a:p>
            <a:pPr eaLnBrk="1" hangingPunct="1">
              <a:spcBef>
                <a:spcPct val="50000"/>
              </a:spcBef>
            </a:pPr>
            <a:endParaRPr lang="en-GB" altLang="en-US" dirty="0" smtClean="0"/>
          </a:p>
        </p:txBody>
      </p:sp>
    </p:spTree>
    <p:extLst>
      <p:ext uri="{BB962C8B-B14F-4D97-AF65-F5344CB8AC3E}">
        <p14:creationId xmlns:p14="http://schemas.microsoft.com/office/powerpoint/2010/main" val="34304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Teacher sings: 1, 2, 3, 4,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Students repeat in song: 1, 2, 3, 4</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 5, 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5,6,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T:7, 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7,8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T:10, 10, 10,</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10, 10 , 10!</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3</a:t>
            </a:fld>
            <a:endParaRPr lang="en-GB" altLang="en-US"/>
          </a:p>
        </p:txBody>
      </p:sp>
    </p:spTree>
    <p:extLst>
      <p:ext uri="{BB962C8B-B14F-4D97-AF65-F5344CB8AC3E}">
        <p14:creationId xmlns:p14="http://schemas.microsoft.com/office/powerpoint/2010/main" val="28142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Teacher sings: 1, 2, 3, 4,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Students repeat in song: 1, 2, 3, 4</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 5, 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5,6, </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T:7, 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7,8 ,9</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T:10, 10, 10,</a:t>
            </a:r>
            <a:endParaRPr lang="en-GB"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S 10, 10 , 10!</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4</a:t>
            </a:fld>
            <a:endParaRPr lang="en-GB" altLang="en-US"/>
          </a:p>
        </p:txBody>
      </p:sp>
    </p:spTree>
    <p:extLst>
      <p:ext uri="{BB962C8B-B14F-4D97-AF65-F5344CB8AC3E}">
        <p14:creationId xmlns:p14="http://schemas.microsoft.com/office/powerpoint/2010/main" val="285086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Call out a number and pupils have to show you the correct number of fingers.</a:t>
            </a:r>
          </a:p>
          <a:p>
            <a:r>
              <a:rPr lang="en-GB" dirty="0" smtClean="0"/>
              <a:t>NB: teachers need to know the order of number, so</a:t>
            </a:r>
            <a:r>
              <a:rPr lang="en-GB" baseline="0" dirty="0" smtClean="0"/>
              <a:t> they can call out before the answer appears!</a:t>
            </a:r>
          </a:p>
          <a:p>
            <a:endParaRPr lang="en-GB" baseline="0" dirty="0" smtClean="0"/>
          </a:p>
          <a:p>
            <a:r>
              <a:rPr lang="en-GB" baseline="0" dirty="0" smtClean="0"/>
              <a:t>Trois</a:t>
            </a:r>
            <a:br>
              <a:rPr lang="en-GB" baseline="0" dirty="0" smtClean="0"/>
            </a:br>
            <a:r>
              <a:rPr lang="en-GB" baseline="0" dirty="0" smtClean="0"/>
              <a:t>Dix</a:t>
            </a:r>
          </a:p>
          <a:p>
            <a:r>
              <a:rPr lang="en-GB" baseline="0" dirty="0" smtClean="0"/>
              <a:t>Six</a:t>
            </a:r>
          </a:p>
          <a:p>
            <a:r>
              <a:rPr lang="en-GB" baseline="0" dirty="0" smtClean="0"/>
              <a:t>Un</a:t>
            </a:r>
          </a:p>
          <a:p>
            <a:r>
              <a:rPr lang="en-GB" baseline="0" dirty="0" err="1" smtClean="0"/>
              <a:t>Huit</a:t>
            </a:r>
            <a:endParaRPr lang="en-GB" baseline="0" dirty="0" smtClean="0"/>
          </a:p>
          <a:p>
            <a:r>
              <a:rPr lang="en-GB" baseline="0" dirty="0" smtClean="0"/>
              <a:t>Cinq</a:t>
            </a:r>
          </a:p>
          <a:p>
            <a:r>
              <a:rPr lang="en-GB" baseline="0" dirty="0" err="1" smtClean="0"/>
              <a:t>Neuf</a:t>
            </a:r>
            <a:endParaRPr lang="en-GB" baseline="0" dirty="0" smtClean="0"/>
          </a:p>
          <a:p>
            <a:r>
              <a:rPr lang="en-GB" baseline="0" dirty="0" smtClean="0"/>
              <a:t>Sept</a:t>
            </a:r>
          </a:p>
          <a:p>
            <a:r>
              <a:rPr lang="en-GB" baseline="0" dirty="0" err="1" smtClean="0"/>
              <a:t>Quatre</a:t>
            </a:r>
            <a:endParaRPr lang="en-GB" baseline="0" dirty="0" smtClean="0"/>
          </a:p>
          <a:p>
            <a:r>
              <a:rPr lang="en-GB" baseline="0" dirty="0" err="1" smtClean="0"/>
              <a:t>Deux</a:t>
            </a: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5</a:t>
            </a:fld>
            <a:endParaRPr lang="en-GB" altLang="en-US"/>
          </a:p>
        </p:txBody>
      </p:sp>
    </p:spTree>
    <p:extLst>
      <p:ext uri="{BB962C8B-B14F-4D97-AF65-F5344CB8AC3E}">
        <p14:creationId xmlns:p14="http://schemas.microsoft.com/office/powerpoint/2010/main" val="45161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13FBB6-9041-4C61-B5F9-9F169EC5292F}" type="slidenum">
              <a:rPr lang="en-GB" altLang="en-US"/>
              <a:pPr eaLnBrk="1" hangingPunct="1"/>
              <a:t>7</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Pupils should say which number of finger (according to previous slide) is being pointed at. The arrow only flashes once and then disappears so pupils have to stay focused to see which finger is being pointed at.</a:t>
            </a:r>
          </a:p>
        </p:txBody>
      </p:sp>
    </p:spTree>
    <p:extLst>
      <p:ext uri="{BB962C8B-B14F-4D97-AF65-F5344CB8AC3E}">
        <p14:creationId xmlns:p14="http://schemas.microsoft.com/office/powerpoint/2010/main" val="364635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 the known numbers and</a:t>
            </a:r>
            <a:r>
              <a:rPr lang="en-GB" baseline="0" dirty="0" smtClean="0"/>
              <a:t> introduce eleven and twelve</a:t>
            </a: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9</a:t>
            </a:fld>
            <a:endParaRPr lang="en-GB" altLang="en-US"/>
          </a:p>
        </p:txBody>
      </p:sp>
    </p:spTree>
    <p:extLst>
      <p:ext uri="{BB962C8B-B14F-4D97-AF65-F5344CB8AC3E}">
        <p14:creationId xmlns:p14="http://schemas.microsoft.com/office/powerpoint/2010/main" val="118323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Cakes disappear one by one and pupils</a:t>
            </a:r>
            <a:r>
              <a:rPr lang="en-GB" baseline="0" dirty="0" smtClean="0"/>
              <a:t> say the number</a:t>
            </a:r>
            <a:endParaRPr lang="en-GB" dirty="0"/>
          </a:p>
        </p:txBody>
      </p:sp>
      <p:sp>
        <p:nvSpPr>
          <p:cNvPr id="4" name="Slide Number Placeholder 3"/>
          <p:cNvSpPr>
            <a:spLocks noGrp="1"/>
          </p:cNvSpPr>
          <p:nvPr>
            <p:ph type="sldNum" sz="quarter" idx="10"/>
          </p:nvPr>
        </p:nvSpPr>
        <p:spPr/>
        <p:txBody>
          <a:bodyPr/>
          <a:lstStyle/>
          <a:p>
            <a:fld id="{8EF92168-971C-45D9-B8EB-7B9642FAB6FB}" type="slidenum">
              <a:rPr lang="en-GB" altLang="en-US" smtClean="0"/>
              <a:pPr/>
              <a:t>10</a:t>
            </a:fld>
            <a:endParaRPr lang="en-GB" altLang="en-US"/>
          </a:p>
        </p:txBody>
      </p:sp>
    </p:spTree>
    <p:extLst>
      <p:ext uri="{BB962C8B-B14F-4D97-AF65-F5344CB8AC3E}">
        <p14:creationId xmlns:p14="http://schemas.microsoft.com/office/powerpoint/2010/main" val="9030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B69F38-33B0-4297-B0F2-BEAA15B81DF2}" type="slidenum">
              <a:rPr lang="en-GB" altLang="en-US"/>
              <a:pPr eaLnBrk="1" hangingPunct="1"/>
              <a:t>11</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75213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0CE2CAF-3D55-40FD-BA1C-E2864723AFD0}" type="slidenum">
              <a:rPr lang="en-GB" altLang="en-US"/>
              <a:pPr/>
              <a:t>‹#›</a:t>
            </a:fld>
            <a:endParaRPr lang="en-GB" altLang="en-US"/>
          </a:p>
        </p:txBody>
      </p:sp>
    </p:spTree>
    <p:extLst>
      <p:ext uri="{BB962C8B-B14F-4D97-AF65-F5344CB8AC3E}">
        <p14:creationId xmlns:p14="http://schemas.microsoft.com/office/powerpoint/2010/main" val="14335033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A768F11-1942-4413-9AEF-40A613BD07BA}" type="slidenum">
              <a:rPr lang="en-GB" altLang="en-US"/>
              <a:pPr/>
              <a:t>‹#›</a:t>
            </a:fld>
            <a:endParaRPr lang="en-GB" altLang="en-US"/>
          </a:p>
        </p:txBody>
      </p:sp>
    </p:spTree>
    <p:extLst>
      <p:ext uri="{BB962C8B-B14F-4D97-AF65-F5344CB8AC3E}">
        <p14:creationId xmlns:p14="http://schemas.microsoft.com/office/powerpoint/2010/main" val="15129000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CE04FDE-B4DC-41F6-AC48-6D1B26E4856E}" type="slidenum">
              <a:rPr lang="en-GB" altLang="en-US"/>
              <a:pPr/>
              <a:t>‹#›</a:t>
            </a:fld>
            <a:endParaRPr lang="en-GB" altLang="en-US"/>
          </a:p>
        </p:txBody>
      </p:sp>
    </p:spTree>
    <p:extLst>
      <p:ext uri="{BB962C8B-B14F-4D97-AF65-F5344CB8AC3E}">
        <p14:creationId xmlns:p14="http://schemas.microsoft.com/office/powerpoint/2010/main" val="10742468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7A3A525-362A-48AD-9FA3-7B808DAFB0ED}" type="slidenum">
              <a:rPr lang="en-GB" altLang="en-US"/>
              <a:pPr/>
              <a:t>‹#›</a:t>
            </a:fld>
            <a:endParaRPr lang="en-GB" altLang="en-US"/>
          </a:p>
        </p:txBody>
      </p:sp>
    </p:spTree>
    <p:extLst>
      <p:ext uri="{BB962C8B-B14F-4D97-AF65-F5344CB8AC3E}">
        <p14:creationId xmlns:p14="http://schemas.microsoft.com/office/powerpoint/2010/main" val="14740709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216C947-1F8A-4BD5-BCD6-45D94BFC7251}" type="slidenum">
              <a:rPr lang="en-GB" altLang="en-US"/>
              <a:pPr/>
              <a:t>‹#›</a:t>
            </a:fld>
            <a:endParaRPr lang="en-GB" altLang="en-US"/>
          </a:p>
        </p:txBody>
      </p:sp>
    </p:spTree>
    <p:extLst>
      <p:ext uri="{BB962C8B-B14F-4D97-AF65-F5344CB8AC3E}">
        <p14:creationId xmlns:p14="http://schemas.microsoft.com/office/powerpoint/2010/main" val="14072591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7B79BA4-05B4-4DE1-B7A8-344650205379}" type="slidenum">
              <a:rPr lang="en-GB" altLang="en-US"/>
              <a:pPr/>
              <a:t>‹#›</a:t>
            </a:fld>
            <a:endParaRPr lang="en-GB" altLang="en-US"/>
          </a:p>
        </p:txBody>
      </p:sp>
    </p:spTree>
    <p:extLst>
      <p:ext uri="{BB962C8B-B14F-4D97-AF65-F5344CB8AC3E}">
        <p14:creationId xmlns:p14="http://schemas.microsoft.com/office/powerpoint/2010/main" val="7833935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B70F9CC9-8FA8-4AE7-B572-A4AA3B1C5BE2}" type="slidenum">
              <a:rPr lang="en-GB" altLang="en-US"/>
              <a:pPr/>
              <a:t>‹#›</a:t>
            </a:fld>
            <a:endParaRPr lang="en-GB" altLang="en-US"/>
          </a:p>
        </p:txBody>
      </p:sp>
    </p:spTree>
    <p:extLst>
      <p:ext uri="{BB962C8B-B14F-4D97-AF65-F5344CB8AC3E}">
        <p14:creationId xmlns:p14="http://schemas.microsoft.com/office/powerpoint/2010/main" val="40854799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93F55625-38B5-4692-A46F-5DF176C1855B}" type="slidenum">
              <a:rPr lang="en-GB" altLang="en-US"/>
              <a:pPr/>
              <a:t>‹#›</a:t>
            </a:fld>
            <a:endParaRPr lang="en-GB" altLang="en-US"/>
          </a:p>
        </p:txBody>
      </p:sp>
    </p:spTree>
    <p:extLst>
      <p:ext uri="{BB962C8B-B14F-4D97-AF65-F5344CB8AC3E}">
        <p14:creationId xmlns:p14="http://schemas.microsoft.com/office/powerpoint/2010/main" val="6425347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619BC8E-845D-443F-B73F-11E6AF70A29A}" type="slidenum">
              <a:rPr lang="en-GB" altLang="en-US"/>
              <a:pPr/>
              <a:t>‹#›</a:t>
            </a:fld>
            <a:endParaRPr lang="en-GB" altLang="en-US"/>
          </a:p>
        </p:txBody>
      </p:sp>
    </p:spTree>
    <p:extLst>
      <p:ext uri="{BB962C8B-B14F-4D97-AF65-F5344CB8AC3E}">
        <p14:creationId xmlns:p14="http://schemas.microsoft.com/office/powerpoint/2010/main" val="42675159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854ECE1-25F7-47F5-8F97-B3F955235346}" type="slidenum">
              <a:rPr lang="en-GB" altLang="en-US"/>
              <a:pPr/>
              <a:t>‹#›</a:t>
            </a:fld>
            <a:endParaRPr lang="en-GB" altLang="en-US"/>
          </a:p>
        </p:txBody>
      </p:sp>
    </p:spTree>
    <p:extLst>
      <p:ext uri="{BB962C8B-B14F-4D97-AF65-F5344CB8AC3E}">
        <p14:creationId xmlns:p14="http://schemas.microsoft.com/office/powerpoint/2010/main" val="13264552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E6BA2C3-CC87-4D02-845D-6CD17D806A69}" type="slidenum">
              <a:rPr lang="en-GB" altLang="en-US"/>
              <a:pPr/>
              <a:t>‹#›</a:t>
            </a:fld>
            <a:endParaRPr lang="en-GB" altLang="en-US"/>
          </a:p>
        </p:txBody>
      </p:sp>
    </p:spTree>
    <p:extLst>
      <p:ext uri="{BB962C8B-B14F-4D97-AF65-F5344CB8AC3E}">
        <p14:creationId xmlns:p14="http://schemas.microsoft.com/office/powerpoint/2010/main" val="124357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10114D0F-01AD-474C-A814-EE2C878A99C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https://www.youtube.com/embed/9_uVG5hGx6c"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Line 3"/>
          <p:cNvSpPr>
            <a:spLocks noChangeShapeType="1"/>
          </p:cNvSpPr>
          <p:nvPr/>
        </p:nvSpPr>
        <p:spPr bwMode="auto">
          <a:xfrm>
            <a:off x="3348038"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2" name="Line 4"/>
          <p:cNvSpPr>
            <a:spLocks noChangeShapeType="1"/>
          </p:cNvSpPr>
          <p:nvPr/>
        </p:nvSpPr>
        <p:spPr bwMode="auto">
          <a:xfrm>
            <a:off x="8101013" y="14843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3" name="Line 5"/>
          <p:cNvSpPr>
            <a:spLocks noChangeShapeType="1"/>
          </p:cNvSpPr>
          <p:nvPr/>
        </p:nvSpPr>
        <p:spPr bwMode="auto">
          <a:xfrm>
            <a:off x="6659563" y="4762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4" name="Line 6"/>
          <p:cNvSpPr>
            <a:spLocks noChangeShapeType="1"/>
          </p:cNvSpPr>
          <p:nvPr/>
        </p:nvSpPr>
        <p:spPr bwMode="auto">
          <a:xfrm>
            <a:off x="5076825" y="2852738"/>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5" name="Line 7"/>
          <p:cNvSpPr>
            <a:spLocks noChangeShapeType="1"/>
          </p:cNvSpPr>
          <p:nvPr/>
        </p:nvSpPr>
        <p:spPr bwMode="auto">
          <a:xfrm>
            <a:off x="1042988" y="14128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6" name="Line 8"/>
          <p:cNvSpPr>
            <a:spLocks noChangeShapeType="1"/>
          </p:cNvSpPr>
          <p:nvPr/>
        </p:nvSpPr>
        <p:spPr bwMode="auto">
          <a:xfrm>
            <a:off x="3995738" y="278130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7" name="Line 9"/>
          <p:cNvSpPr>
            <a:spLocks noChangeShapeType="1"/>
          </p:cNvSpPr>
          <p:nvPr/>
        </p:nvSpPr>
        <p:spPr bwMode="auto">
          <a:xfrm>
            <a:off x="1763713" y="6921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8" name="Line 10"/>
          <p:cNvSpPr>
            <a:spLocks noChangeShapeType="1"/>
          </p:cNvSpPr>
          <p:nvPr/>
        </p:nvSpPr>
        <p:spPr bwMode="auto">
          <a:xfrm>
            <a:off x="7380288" y="7651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9" name="Line 11"/>
          <p:cNvSpPr>
            <a:spLocks noChangeShapeType="1"/>
          </p:cNvSpPr>
          <p:nvPr/>
        </p:nvSpPr>
        <p:spPr bwMode="auto">
          <a:xfrm>
            <a:off x="5795963"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20" name="Line 12"/>
          <p:cNvSpPr>
            <a:spLocks noChangeShapeType="1"/>
          </p:cNvSpPr>
          <p:nvPr/>
        </p:nvSpPr>
        <p:spPr bwMode="auto">
          <a:xfrm>
            <a:off x="2484438" y="3333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1672345" y="5840363"/>
            <a:ext cx="5832648" cy="769441"/>
          </a:xfrm>
          <a:prstGeom prst="rect">
            <a:avLst/>
          </a:prstGeom>
          <a:noFill/>
        </p:spPr>
        <p:txBody>
          <a:bodyPr wrap="square" rtlCol="0">
            <a:spAutoFit/>
          </a:bodyPr>
          <a:lstStyle/>
          <a:p>
            <a:pPr algn="ctr"/>
            <a:r>
              <a:rPr lang="en-GB" sz="4400" dirty="0" err="1" smtClean="0">
                <a:latin typeface="Tw Cen MT" panose="020B0602020104020603" pitchFamily="34" charset="0"/>
              </a:rPr>
              <a:t>C’est</a:t>
            </a:r>
            <a:r>
              <a:rPr lang="en-GB" sz="4400" dirty="0" smtClean="0">
                <a:latin typeface="Tw Cen MT" panose="020B0602020104020603" pitchFamily="34" charset="0"/>
              </a:rPr>
              <a:t> </a:t>
            </a:r>
            <a:r>
              <a:rPr lang="en-GB" sz="4400" dirty="0" err="1" smtClean="0">
                <a:latin typeface="Tw Cen MT" panose="020B0602020104020603" pitchFamily="34" charset="0"/>
              </a:rPr>
              <a:t>quel</a:t>
            </a:r>
            <a:r>
              <a:rPr lang="en-GB" sz="4400" dirty="0" smtClean="0">
                <a:latin typeface="Tw Cen MT" panose="020B0602020104020603" pitchFamily="34" charset="0"/>
              </a:rPr>
              <a:t> </a:t>
            </a:r>
            <a:r>
              <a:rPr lang="en-GB" sz="4400" dirty="0" err="1" smtClean="0">
                <a:latin typeface="Tw Cen MT" panose="020B0602020104020603" pitchFamily="34" charset="0"/>
              </a:rPr>
              <a:t>numéro</a:t>
            </a:r>
            <a:r>
              <a:rPr lang="en-GB" sz="4400" dirty="0" smtClean="0">
                <a:latin typeface="Tw Cen MT" panose="020B0602020104020603" pitchFamily="34" charset="0"/>
              </a:rPr>
              <a:t>?</a:t>
            </a:r>
            <a:endParaRPr lang="en-GB" sz="4400" dirty="0">
              <a:latin typeface="Tw Cen MT" panose="020B0602020104020603" pitchFamily="34" charset="0"/>
            </a:endParaRPr>
          </a:p>
        </p:txBody>
      </p:sp>
    </p:spTree>
    <p:extLst>
      <p:ext uri="{BB962C8B-B14F-4D97-AF65-F5344CB8AC3E}">
        <p14:creationId xmlns:p14="http://schemas.microsoft.com/office/powerpoint/2010/main" val="24252751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686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686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68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686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1000">
                                          <p:stCondLst>
                                            <p:cond delay="0"/>
                                          </p:stCondLst>
                                        </p:cTn>
                                        <p:tgtEl>
                                          <p:spTgt spid="686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68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686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grpId="0" nodeType="clickEffect">
                                  <p:stCondLst>
                                    <p:cond delay="0"/>
                                  </p:stCondLst>
                                  <p:childTnLst>
                                    <p:set>
                                      <p:cBhvr>
                                        <p:cTn id="34" dur="1000">
                                          <p:stCondLst>
                                            <p:cond delay="0"/>
                                          </p:stCondLst>
                                        </p:cTn>
                                        <p:tgtEl>
                                          <p:spTgt spid="686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grpId="0" nodeType="clickEffect">
                                  <p:stCondLst>
                                    <p:cond delay="0"/>
                                  </p:stCondLst>
                                  <p:childTnLst>
                                    <p:set>
                                      <p:cBhvr>
                                        <p:cTn id="38" dur="1000">
                                          <p:stCondLst>
                                            <p:cond delay="0"/>
                                          </p:stCondLst>
                                        </p:cTn>
                                        <p:tgtEl>
                                          <p:spTgt spid="686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1" presetClass="entr" presetSubtype="0" fill="hold" grpId="0" nodeType="clickEffect">
                                  <p:stCondLst>
                                    <p:cond delay="0"/>
                                  </p:stCondLst>
                                  <p:childTnLst>
                                    <p:set>
                                      <p:cBhvr>
                                        <p:cTn id="42" dur="1000">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81" y="116632"/>
            <a:ext cx="1466046" cy="17365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2948" y="2369344"/>
            <a:ext cx="1750498" cy="17212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021" y="4832429"/>
            <a:ext cx="1939314" cy="13639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226" y="147734"/>
            <a:ext cx="2006750" cy="17425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2313" y="152640"/>
            <a:ext cx="1863903" cy="182041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6190" y="2363798"/>
            <a:ext cx="2210095" cy="181227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8264" y="2152770"/>
            <a:ext cx="1949796" cy="186530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405" y="4527728"/>
            <a:ext cx="1876545" cy="173580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6" y="4439456"/>
            <a:ext cx="2871301" cy="175627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6600" y="433944"/>
            <a:ext cx="1785227" cy="1419255"/>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711" y="2288180"/>
            <a:ext cx="1858327" cy="1814966"/>
          </a:xfrm>
          <a:prstGeom prst="rect">
            <a:avLst/>
          </a:prstGeom>
        </p:spPr>
      </p:pic>
      <p:grpSp>
        <p:nvGrpSpPr>
          <p:cNvPr id="32" name="Group 31"/>
          <p:cNvGrpSpPr/>
          <p:nvPr/>
        </p:nvGrpSpPr>
        <p:grpSpPr>
          <a:xfrm>
            <a:off x="4977183" y="4600317"/>
            <a:ext cx="1827270" cy="1619556"/>
            <a:chOff x="4977183" y="4600317"/>
            <a:chExt cx="1827270" cy="1619556"/>
          </a:xfrm>
        </p:grpSpPr>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7183" y="4925556"/>
              <a:ext cx="1827270" cy="1294317"/>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8064" y="4693444"/>
              <a:ext cx="182876" cy="464224"/>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3604" y="4640542"/>
              <a:ext cx="182876" cy="464224"/>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72001" y="4600317"/>
              <a:ext cx="182876" cy="464224"/>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9312" y="4600317"/>
              <a:ext cx="182876" cy="46422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7956" y="4640542"/>
              <a:ext cx="182876" cy="464224"/>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25174" y="4925556"/>
              <a:ext cx="182876" cy="464224"/>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8028" y="5049562"/>
              <a:ext cx="182876" cy="464224"/>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46826" y="5085483"/>
              <a:ext cx="182876" cy="46422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3983" y="5104766"/>
              <a:ext cx="182876" cy="464224"/>
            </a:xfrm>
            <a:prstGeom prst="rect">
              <a:avLst/>
            </a:prstGeom>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6503" y="5040531"/>
              <a:ext cx="182876" cy="464224"/>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6456" y="4872654"/>
              <a:ext cx="182876" cy="464224"/>
            </a:xfrm>
            <a:prstGeom prst="rect">
              <a:avLst/>
            </a:prstGeom>
          </p:spPr>
        </p:pic>
      </p:grpSp>
      <p:sp>
        <p:nvSpPr>
          <p:cNvPr id="30" name="Rectangle 29"/>
          <p:cNvSpPr/>
          <p:nvPr/>
        </p:nvSpPr>
        <p:spPr>
          <a:xfrm>
            <a:off x="4977183" y="6263531"/>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onze</a:t>
            </a:r>
            <a:endParaRPr lang="en-GB" sz="3600" dirty="0">
              <a:latin typeface="Tw Cen MT" panose="020B0602020104020603" pitchFamily="34" charset="0"/>
            </a:endParaRPr>
          </a:p>
        </p:txBody>
      </p:sp>
      <p:sp>
        <p:nvSpPr>
          <p:cNvPr id="31" name="Rectangle 30"/>
          <p:cNvSpPr/>
          <p:nvPr/>
        </p:nvSpPr>
        <p:spPr>
          <a:xfrm>
            <a:off x="7144043" y="6263530"/>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douze</a:t>
            </a:r>
            <a:endParaRPr lang="en-GB" sz="3600" dirty="0">
              <a:latin typeface="Tw Cen MT" panose="020B0602020104020603" pitchFamily="34" charset="0"/>
            </a:endParaRPr>
          </a:p>
        </p:txBody>
      </p:sp>
    </p:spTree>
    <p:extLst>
      <p:ext uri="{BB962C8B-B14F-4D97-AF65-F5344CB8AC3E}">
        <p14:creationId xmlns:p14="http://schemas.microsoft.com/office/powerpoint/2010/main" val="2045861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fltVal val="0"/>
                                          </p:val>
                                        </p:tav>
                                      </p:tavLst>
                                    </p:anim>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nodeType="clickEffect">
                                  <p:stCondLst>
                                    <p:cond delay="0"/>
                                  </p:stCondLst>
                                  <p:childTnLst>
                                    <p:animEffect transition="out" filter="wheel(1)">
                                      <p:cBhvr>
                                        <p:cTn id="35" dur="2000"/>
                                        <p:tgtEl>
                                          <p:spTgt spid="16"/>
                                        </p:tgtEl>
                                      </p:cBhvr>
                                    </p:animEffect>
                                    <p:set>
                                      <p:cBhvr>
                                        <p:cTn id="36" dur="1" fill="hold">
                                          <p:stCondLst>
                                            <p:cond delay="19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1000"/>
                                        <p:tgtEl>
                                          <p:spTgt spid="14"/>
                                        </p:tgtEl>
                                      </p:cBhvr>
                                    </p:animEffect>
                                    <p:anim calcmode="lin" valueType="num">
                                      <p:cBhvr>
                                        <p:cTn id="51" dur="1000"/>
                                        <p:tgtEl>
                                          <p:spTgt spid="14"/>
                                        </p:tgtEl>
                                        <p:attrNameLst>
                                          <p:attrName>ppt_x</p:attrName>
                                        </p:attrNameLst>
                                      </p:cBhvr>
                                      <p:tavLst>
                                        <p:tav tm="0">
                                          <p:val>
                                            <p:strVal val="ppt_x"/>
                                          </p:val>
                                        </p:tav>
                                        <p:tav tm="100000">
                                          <p:val>
                                            <p:strVal val="ppt_x"/>
                                          </p:val>
                                        </p:tav>
                                      </p:tavLst>
                                    </p:anim>
                                    <p:anim calcmode="lin" valueType="num">
                                      <p:cBhvr>
                                        <p:cTn id="52" dur="1000"/>
                                        <p:tgtEl>
                                          <p:spTgt spid="14"/>
                                        </p:tgtEl>
                                        <p:attrNameLst>
                                          <p:attrName>ppt_y</p:attrName>
                                        </p:attrNameLst>
                                      </p:cBhvr>
                                      <p:tavLst>
                                        <p:tav tm="0">
                                          <p:val>
                                            <p:strVal val="ppt_y"/>
                                          </p:val>
                                        </p:tav>
                                        <p:tav tm="100000">
                                          <p:val>
                                            <p:strVal val="ppt_y+.1"/>
                                          </p:val>
                                        </p:tav>
                                      </p:tavLst>
                                    </p:anim>
                                    <p:set>
                                      <p:cBhvr>
                                        <p:cTn id="53" dur="1" fill="hold">
                                          <p:stCondLst>
                                            <p:cond delay="9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8"/>
                                        </p:tgtEl>
                                      </p:cBhvr>
                                    </p:animEffect>
                                    <p:anim calcmode="lin" valueType="num">
                                      <p:cBhvr>
                                        <p:cTn id="71" dur="1000"/>
                                        <p:tgtEl>
                                          <p:spTgt spid="8"/>
                                        </p:tgtEl>
                                        <p:attrNameLst>
                                          <p:attrName>ppt_x</p:attrName>
                                        </p:attrNameLst>
                                      </p:cBhvr>
                                      <p:tavLst>
                                        <p:tav tm="0">
                                          <p:val>
                                            <p:strVal val="ppt_x"/>
                                          </p:val>
                                        </p:tav>
                                        <p:tav tm="100000">
                                          <p:val>
                                            <p:strVal val="ppt_x"/>
                                          </p:val>
                                        </p:tav>
                                      </p:tavLst>
                                    </p:anim>
                                    <p:anim calcmode="lin" valueType="num">
                                      <p:cBhvr>
                                        <p:cTn id="72" dur="1000"/>
                                        <p:tgtEl>
                                          <p:spTgt spid="8"/>
                                        </p:tgtEl>
                                        <p:attrNameLst>
                                          <p:attrName>ppt_y</p:attrName>
                                        </p:attrNameLst>
                                      </p:cBhvr>
                                      <p:tavLst>
                                        <p:tav tm="0">
                                          <p:val>
                                            <p:strVal val="ppt_y"/>
                                          </p:val>
                                        </p:tav>
                                        <p:tav tm="100000">
                                          <p:val>
                                            <p:strVal val="ppt_y+.1"/>
                                          </p:val>
                                        </p:tav>
                                      </p:tavLst>
                                    </p:anim>
                                    <p:set>
                                      <p:cBhvr>
                                        <p:cTn id="73" dur="1" fill="hold">
                                          <p:stCondLst>
                                            <p:cond delay="999"/>
                                          </p:stCondLst>
                                        </p:cTn>
                                        <p:tgtEl>
                                          <p:spTgt spid="8"/>
                                        </p:tgtEl>
                                        <p:attrNameLst>
                                          <p:attrName>style.visibility</p:attrName>
                                        </p:attrNameLst>
                                      </p:cBhvr>
                                      <p:to>
                                        <p:strVal val="hidden"/>
                                      </p:to>
                                    </p:set>
                                  </p:childTnLst>
                                </p:cTn>
                              </p:par>
                              <p:par>
                                <p:cTn id="74" presetID="42" presetClass="exit" presetSubtype="0" fill="hold" grpId="0" nodeType="withEffect">
                                  <p:stCondLst>
                                    <p:cond delay="0"/>
                                  </p:stCondLst>
                                  <p:childTnLst>
                                    <p:animEffect transition="out" filter="fade">
                                      <p:cBhvr>
                                        <p:cTn id="75" dur="1000"/>
                                        <p:tgtEl>
                                          <p:spTgt spid="31"/>
                                        </p:tgtEl>
                                      </p:cBhvr>
                                    </p:animEffect>
                                    <p:anim calcmode="lin" valueType="num">
                                      <p:cBhvr>
                                        <p:cTn id="76" dur="1000"/>
                                        <p:tgtEl>
                                          <p:spTgt spid="31"/>
                                        </p:tgtEl>
                                        <p:attrNameLst>
                                          <p:attrName>ppt_x</p:attrName>
                                        </p:attrNameLst>
                                      </p:cBhvr>
                                      <p:tavLst>
                                        <p:tav tm="0">
                                          <p:val>
                                            <p:strVal val="ppt_x"/>
                                          </p:val>
                                        </p:tav>
                                        <p:tav tm="100000">
                                          <p:val>
                                            <p:strVal val="ppt_x"/>
                                          </p:val>
                                        </p:tav>
                                      </p:tavLst>
                                    </p:anim>
                                    <p:anim calcmode="lin" valueType="num">
                                      <p:cBhvr>
                                        <p:cTn id="77" dur="1000"/>
                                        <p:tgtEl>
                                          <p:spTgt spid="31"/>
                                        </p:tgtEl>
                                        <p:attrNameLst>
                                          <p:attrName>ppt_y</p:attrName>
                                        </p:attrNameLst>
                                      </p:cBhvr>
                                      <p:tavLst>
                                        <p:tav tm="0">
                                          <p:val>
                                            <p:strVal val="ppt_y"/>
                                          </p:val>
                                        </p:tav>
                                        <p:tav tm="100000">
                                          <p:val>
                                            <p:strVal val="ppt_y+.1"/>
                                          </p:val>
                                        </p:tav>
                                      </p:tavLst>
                                    </p:anim>
                                    <p:set>
                                      <p:cBhvr>
                                        <p:cTn id="78"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38" y="2845259"/>
            <a:ext cx="1512242" cy="2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914724"/>
            <a:ext cx="3672408" cy="646331"/>
          </a:xfrm>
          <a:prstGeom prst="rect">
            <a:avLst/>
          </a:prstGeom>
          <a:noFill/>
        </p:spPr>
        <p:txBody>
          <a:bodyPr wrap="square" rtlCol="0">
            <a:spAutoFit/>
          </a:bodyPr>
          <a:lstStyle/>
          <a:p>
            <a:r>
              <a:rPr lang="en-GB" sz="3600" dirty="0" smtClean="0">
                <a:latin typeface="Tw Cen MT" panose="020B0602020104020603" pitchFamily="34" charset="0"/>
              </a:rPr>
              <a:t>Il y a un </a:t>
            </a:r>
            <a:r>
              <a:rPr lang="en-GB" sz="3600" dirty="0" err="1" smtClean="0">
                <a:latin typeface="Tw Cen MT" panose="020B0602020104020603" pitchFamily="34" charset="0"/>
              </a:rPr>
              <a:t>chien</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628774"/>
            <a:ext cx="2231229" cy="2197761"/>
          </a:xfrm>
          <a:prstGeom prst="rect">
            <a:avLst/>
          </a:prstGeom>
        </p:spPr>
      </p:pic>
      <p:sp>
        <p:nvSpPr>
          <p:cNvPr id="10" name="TextBox 9"/>
          <p:cNvSpPr txBox="1"/>
          <p:nvPr/>
        </p:nvSpPr>
        <p:spPr>
          <a:xfrm>
            <a:off x="5325414" y="1626744"/>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deux</a:t>
            </a:r>
            <a:r>
              <a:rPr lang="en-GB" sz="3600" dirty="0" smtClean="0">
                <a:latin typeface="Tw Cen MT" panose="020B0602020104020603" pitchFamily="34" charset="0"/>
              </a:rPr>
              <a:t>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132856"/>
            <a:ext cx="12271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cinq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6108" y="2140132"/>
            <a:ext cx="2231229" cy="21977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95622"/>
            <a:ext cx="1850251" cy="247950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117" y="2246171"/>
            <a:ext cx="1669742" cy="192538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896" y="2272682"/>
            <a:ext cx="1523846" cy="1916059"/>
          </a:xfrm>
          <a:prstGeom prst="rect">
            <a:avLst/>
          </a:prstGeom>
        </p:spPr>
      </p:pic>
    </p:spTree>
    <p:extLst>
      <p:ext uri="{BB962C8B-B14F-4D97-AF65-F5344CB8AC3E}">
        <p14:creationId xmlns:p14="http://schemas.microsoft.com/office/powerpoint/2010/main" val="3566065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11954409101281969685johnny_automatic_cartoon_d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37" y="3277390"/>
            <a:ext cx="12271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7" name="TextBox 6"/>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huit</a:t>
            </a:r>
            <a:r>
              <a:rPr lang="en-GB" sz="3600" dirty="0" smtClean="0">
                <a:latin typeface="Tw Cen MT" panose="020B0602020104020603" pitchFamily="34" charset="0"/>
              </a:rPr>
              <a:t> </a:t>
            </a:r>
            <a:r>
              <a:rPr lang="en-GB" sz="3600" dirty="0" err="1" smtClean="0">
                <a:latin typeface="Tw Cen MT" panose="020B0602020104020603" pitchFamily="34" charset="0"/>
              </a:rPr>
              <a:t>chiens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Rounded Rectangular Callout 2"/>
          <p:cNvSpPr/>
          <p:nvPr/>
        </p:nvSpPr>
        <p:spPr>
          <a:xfrm>
            <a:off x="6948264" y="5301208"/>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chemeClr val="tx1"/>
                </a:solidFill>
                <a:latin typeface="Tw Cen MT" panose="020B0602020104020603" pitchFamily="34" charset="0"/>
              </a:rPr>
              <a:t>Très</a:t>
            </a:r>
            <a:r>
              <a:rPr lang="en-GB" sz="3200" dirty="0" smtClean="0">
                <a:solidFill>
                  <a:schemeClr val="tx1"/>
                </a:solidFill>
                <a:latin typeface="Tw Cen MT" panose="020B0602020104020603" pitchFamily="34" charset="0"/>
              </a:rPr>
              <a:t> </a:t>
            </a:r>
            <a:r>
              <a:rPr lang="en-GB" sz="3200" dirty="0" err="1" smtClean="0">
                <a:solidFill>
                  <a:schemeClr val="tx1"/>
                </a:solidFill>
                <a:latin typeface="Tw Cen MT" panose="020B0602020104020603" pitchFamily="34" charset="0"/>
              </a:rPr>
              <a:t>bien</a:t>
            </a:r>
            <a:r>
              <a:rPr lang="en-GB" sz="3200" dirty="0" smtClean="0">
                <a:solidFill>
                  <a:schemeClr val="tx1"/>
                </a:solidFill>
                <a:latin typeface="Tw Cen MT" panose="020B0602020104020603" pitchFamily="34" charset="0"/>
              </a:rPr>
              <a:t>!</a:t>
            </a:r>
            <a:endParaRPr lang="en-GB" sz="3200" dirty="0">
              <a:solidFill>
                <a:schemeClr val="tx1"/>
              </a:solidFill>
              <a:latin typeface="Tw Cen MT" panose="020B06020201040206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110" y="2140133"/>
            <a:ext cx="1820227" cy="17929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545" y="2983809"/>
            <a:ext cx="1402656" cy="18796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2199" y="1123294"/>
            <a:ext cx="1669742" cy="192538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4466919"/>
            <a:ext cx="1523846" cy="191605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9217" y="2088382"/>
            <a:ext cx="1615038" cy="183527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1" y="989249"/>
            <a:ext cx="1992491" cy="17268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8678" y="4997820"/>
            <a:ext cx="2534479" cy="1630515"/>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8264" y="105351"/>
            <a:ext cx="1773225" cy="1303321"/>
          </a:xfrm>
          <a:prstGeom prst="rect">
            <a:avLst/>
          </a:prstGeom>
        </p:spPr>
      </p:pic>
      <p:sp>
        <p:nvSpPr>
          <p:cNvPr id="15" name="TextBox 14"/>
          <p:cNvSpPr txBox="1"/>
          <p:nvPr/>
        </p:nvSpPr>
        <p:spPr>
          <a:xfrm>
            <a:off x="5152620" y="3706009"/>
            <a:ext cx="2088232" cy="646331"/>
          </a:xfrm>
          <a:prstGeom prst="rect">
            <a:avLst/>
          </a:prstGeom>
          <a:noFill/>
        </p:spPr>
        <p:txBody>
          <a:bodyPr wrap="square" rtlCol="0">
            <a:spAutoFit/>
          </a:bodyPr>
          <a:lstStyle/>
          <a:p>
            <a:r>
              <a:rPr lang="en-GB" sz="3600" dirty="0" smtClean="0">
                <a:latin typeface="Tw Cen MT" panose="020B0602020104020603" pitchFamily="34" charset="0"/>
              </a:rPr>
              <a:t>et un chat.</a:t>
            </a:r>
            <a:endParaRPr lang="en-GB" sz="3600" dirty="0">
              <a:latin typeface="Tw Cen MT" panose="020B0602020104020603" pitchFamily="34" charset="0"/>
            </a:endParaRPr>
          </a:p>
        </p:txBody>
      </p:sp>
    </p:spTree>
    <p:extLst>
      <p:ext uri="{BB962C8B-B14F-4D97-AF65-F5344CB8AC3E}">
        <p14:creationId xmlns:p14="http://schemas.microsoft.com/office/powerpoint/2010/main" val="3007643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smtClean="0">
                <a:latin typeface="Tw Cen MT" panose="020B0602020104020603" pitchFamily="34" charset="0"/>
              </a:rPr>
              <a:t>chats?</a:t>
            </a:r>
            <a:endParaRPr lang="en-GB" sz="3600" dirty="0">
              <a:latin typeface="Tw Cen MT" panose="020B0602020104020603" pitchFamily="34" charset="0"/>
            </a:endParaRPr>
          </a:p>
        </p:txBody>
      </p:sp>
      <p:sp>
        <p:nvSpPr>
          <p:cNvPr id="3" name="TextBox 2"/>
          <p:cNvSpPr txBox="1"/>
          <p:nvPr/>
        </p:nvSpPr>
        <p:spPr>
          <a:xfrm>
            <a:off x="5292080" y="1305609"/>
            <a:ext cx="3672408" cy="646331"/>
          </a:xfrm>
          <a:prstGeom prst="rect">
            <a:avLst/>
          </a:prstGeom>
          <a:noFill/>
        </p:spPr>
        <p:txBody>
          <a:bodyPr wrap="square" rtlCol="0">
            <a:spAutoFit/>
          </a:bodyPr>
          <a:lstStyle/>
          <a:p>
            <a:r>
              <a:rPr lang="en-GB" sz="3600" dirty="0" smtClean="0">
                <a:latin typeface="Tw Cen MT" panose="020B0602020104020603" pitchFamily="34" charset="0"/>
              </a:rPr>
              <a:t>Il y a trois chats.</a:t>
            </a:r>
            <a:endParaRPr lang="en-GB" sz="3600" dirty="0">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060847"/>
            <a:ext cx="2232248" cy="2536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805" y="2219531"/>
            <a:ext cx="1929197" cy="29581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4" y="2996952"/>
            <a:ext cx="2594418" cy="1945814"/>
          </a:xfrm>
          <a:prstGeom prst="rect">
            <a:avLst/>
          </a:prstGeom>
        </p:spPr>
      </p:pic>
      <p:sp>
        <p:nvSpPr>
          <p:cNvPr id="9" name="Rounded Rectangular Callout 8"/>
          <p:cNvSpPr/>
          <p:nvPr/>
        </p:nvSpPr>
        <p:spPr>
          <a:xfrm>
            <a:off x="6970577" y="5445224"/>
            <a:ext cx="2016224" cy="1224136"/>
          </a:xfrm>
          <a:prstGeom prst="wedgeRoundRectCallout">
            <a:avLst>
              <a:gd name="adj1" fmla="val -27384"/>
              <a:gd name="adj2" fmla="val -73616"/>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527287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smtClean="0">
                <a:latin typeface="Tw Cen MT" panose="020B0602020104020603" pitchFamily="34" charset="0"/>
              </a:rPr>
              <a:t>chats?</a:t>
            </a:r>
            <a:endParaRPr lang="en-GB" sz="3600" dirty="0">
              <a:latin typeface="Tw Cen MT" panose="020B0602020104020603" pitchFamily="34" charset="0"/>
            </a:endParaRPr>
          </a:p>
        </p:txBody>
      </p:sp>
      <p:sp>
        <p:nvSpPr>
          <p:cNvPr id="3" name="TextBox 2"/>
          <p:cNvSpPr txBox="1"/>
          <p:nvPr/>
        </p:nvSpPr>
        <p:spPr>
          <a:xfrm>
            <a:off x="179512" y="1003042"/>
            <a:ext cx="3672408" cy="646331"/>
          </a:xfrm>
          <a:prstGeom prst="rect">
            <a:avLst/>
          </a:prstGeom>
          <a:noFill/>
        </p:spPr>
        <p:txBody>
          <a:bodyPr wrap="square" rtlCol="0">
            <a:spAutoFit/>
          </a:bodyPr>
          <a:lstStyle/>
          <a:p>
            <a:r>
              <a:rPr lang="en-GB" sz="3600" dirty="0" smtClean="0">
                <a:latin typeface="Tw Cen MT" panose="020B0602020104020603" pitchFamily="34" charset="0"/>
              </a:rPr>
              <a:t>Il y a sept chats.</a:t>
            </a:r>
            <a:endParaRPr lang="en-GB" sz="3600" dirty="0">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060847"/>
            <a:ext cx="2232248" cy="2536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35" y="3845165"/>
            <a:ext cx="1929197" cy="29581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96" y="1923826"/>
            <a:ext cx="2594418" cy="194581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774" y="4306346"/>
            <a:ext cx="1722313" cy="230029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046" y="4489391"/>
            <a:ext cx="1374233" cy="199735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525" y="4951112"/>
            <a:ext cx="1986710" cy="173506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10343" y="2594933"/>
            <a:ext cx="2481899" cy="1774559"/>
          </a:xfrm>
          <a:prstGeom prst="rect">
            <a:avLst/>
          </a:prstGeom>
        </p:spPr>
      </p:pic>
      <p:sp>
        <p:nvSpPr>
          <p:cNvPr id="13" name="Rounded Rectangular Callout 12"/>
          <p:cNvSpPr/>
          <p:nvPr/>
        </p:nvSpPr>
        <p:spPr>
          <a:xfrm>
            <a:off x="7014985" y="188640"/>
            <a:ext cx="2016224" cy="1224136"/>
          </a:xfrm>
          <a:prstGeom prst="wedgeRoundRectCallout">
            <a:avLst>
              <a:gd name="adj1" fmla="val 22827"/>
              <a:gd name="adj2" fmla="val 74001"/>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556001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568952"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smtClean="0">
                <a:latin typeface="Tw Cen MT" panose="020B0602020104020603" pitchFamily="34" charset="0"/>
              </a:rPr>
              <a:t>chats?</a:t>
            </a:r>
            <a:endParaRPr lang="en-GB" sz="3600" dirty="0">
              <a:latin typeface="Tw Cen MT" panose="020B0602020104020603" pitchFamily="34" charset="0"/>
            </a:endParaRPr>
          </a:p>
        </p:txBody>
      </p:sp>
      <p:sp>
        <p:nvSpPr>
          <p:cNvPr id="3" name="TextBox 2"/>
          <p:cNvSpPr txBox="1"/>
          <p:nvPr/>
        </p:nvSpPr>
        <p:spPr>
          <a:xfrm>
            <a:off x="171737" y="657562"/>
            <a:ext cx="3672408" cy="646331"/>
          </a:xfrm>
          <a:prstGeom prst="rect">
            <a:avLst/>
          </a:prstGeom>
          <a:noFill/>
        </p:spPr>
        <p:txBody>
          <a:bodyPr wrap="square" rtlCol="0">
            <a:spAutoFit/>
          </a:bodyPr>
          <a:lstStyle/>
          <a:p>
            <a:r>
              <a:rPr lang="en-GB" sz="3600" dirty="0" smtClean="0">
                <a:latin typeface="Tw Cen MT" panose="020B0602020104020603" pitchFamily="34" charset="0"/>
              </a:rPr>
              <a:t>Il y a </a:t>
            </a:r>
            <a:r>
              <a:rPr lang="en-GB" sz="3600" dirty="0" err="1" smtClean="0">
                <a:latin typeface="Tw Cen MT" panose="020B0602020104020603" pitchFamily="34" charset="0"/>
              </a:rPr>
              <a:t>quatre</a:t>
            </a:r>
            <a:r>
              <a:rPr lang="en-GB" sz="3600" dirty="0" smtClean="0">
                <a:latin typeface="Tw Cen MT" panose="020B0602020104020603" pitchFamily="34" charset="0"/>
              </a:rPr>
              <a:t> chats.</a:t>
            </a:r>
            <a:endParaRPr lang="en-GB" sz="3600" dirty="0">
              <a:latin typeface="Tw Cen MT" panose="020B06020201040206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72816"/>
            <a:ext cx="2232248" cy="25366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827875"/>
            <a:ext cx="3357267" cy="29991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088" y="1298713"/>
            <a:ext cx="3001292" cy="27711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3611124"/>
            <a:ext cx="3168352" cy="3179019"/>
          </a:xfrm>
          <a:prstGeom prst="rect">
            <a:avLst/>
          </a:prstGeom>
        </p:spPr>
      </p:pic>
      <p:sp>
        <p:nvSpPr>
          <p:cNvPr id="14" name="Rounded Rectangular Callout 13"/>
          <p:cNvSpPr/>
          <p:nvPr/>
        </p:nvSpPr>
        <p:spPr>
          <a:xfrm>
            <a:off x="7014985" y="188640"/>
            <a:ext cx="2016224" cy="1224136"/>
          </a:xfrm>
          <a:prstGeom prst="wedgeRoundRectCallout">
            <a:avLst>
              <a:gd name="adj1" fmla="val 22827"/>
              <a:gd name="adj2" fmla="val 74001"/>
              <a:gd name="adj3" fmla="val 16667"/>
            </a:avLst>
          </a:prstGeom>
          <a:solidFill>
            <a:srgbClr val="FFFF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Tw Cen MT" panose="020B0602020104020603" pitchFamily="34" charset="0"/>
              </a:rPr>
              <a:t>pas mal!</a:t>
            </a:r>
            <a:endParaRPr lang="en-GB" sz="3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09041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_uVG5hGx6c"/>
          <p:cNvPicPr>
            <a:picLocks noRot="1" noChangeAspect="1"/>
          </p:cNvPicPr>
          <p:nvPr>
            <a:videoFile r:link="rId1"/>
          </p:nvPr>
        </p:nvPicPr>
        <p:blipFill>
          <a:blip r:embed="rId3"/>
          <a:stretch>
            <a:fillRect/>
          </a:stretch>
        </p:blipFill>
        <p:spPr>
          <a:xfrm>
            <a:off x="755576" y="1412776"/>
            <a:ext cx="7680853" cy="4320480"/>
          </a:xfrm>
          <a:prstGeom prst="rect">
            <a:avLst/>
          </a:prstGeom>
        </p:spPr>
      </p:pic>
    </p:spTree>
    <p:extLst>
      <p:ext uri="{BB962C8B-B14F-4D97-AF65-F5344CB8AC3E}">
        <p14:creationId xmlns:p14="http://schemas.microsoft.com/office/powerpoint/2010/main" val="34475711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91" y="-174752"/>
            <a:ext cx="5128055" cy="6017032"/>
          </a:xfrm>
          <a:prstGeom prst="rect">
            <a:avLst/>
          </a:prstGeom>
        </p:spPr>
        <p:txBody>
          <a:bodyPr wrap="square">
            <a:spAutoFit/>
          </a:bodyPr>
          <a:lstStyle/>
          <a:p>
            <a:pPr>
              <a:lnSpc>
                <a:spcPts val="6600"/>
              </a:lnSpc>
              <a:defRPr/>
            </a:pPr>
            <a:r>
              <a:rPr lang="fr-FR" sz="4000" b="1" i="1" dirty="0">
                <a:solidFill>
                  <a:srgbClr val="FFFF00"/>
                </a:solidFill>
                <a:latin typeface="Rockwell" panose="02060603020205020403" pitchFamily="18" charset="0"/>
              </a:rPr>
              <a:t>Un</a:t>
            </a:r>
            <a:r>
              <a:rPr lang="fr-FR" sz="4000" b="1" i="1" dirty="0">
                <a:latin typeface="Rockwell" panose="02060603020205020403" pitchFamily="18" charset="0"/>
              </a:rPr>
              <a:t>, d</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x, tr</a:t>
            </a:r>
            <a:r>
              <a:rPr lang="fr-FR" sz="4000" b="1" i="1" dirty="0">
                <a:solidFill>
                  <a:srgbClr val="FF0000"/>
                </a:solidFill>
                <a:latin typeface="Rockwell" panose="02060603020205020403" pitchFamily="18" charset="0"/>
              </a:rPr>
              <a:t>oi</a:t>
            </a:r>
            <a:r>
              <a:rPr lang="fr-FR" sz="4000" b="1" i="1" dirty="0">
                <a:latin typeface="Rockwell" panose="02060603020205020403" pitchFamily="18" charset="0"/>
              </a:rPr>
              <a:t>s</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Quatre</a:t>
            </a:r>
            <a:r>
              <a:rPr lang="fr-FR" sz="4000" b="1" i="1" dirty="0">
                <a:latin typeface="Rockwell" panose="02060603020205020403" pitchFamily="18" charset="0"/>
              </a:rPr>
              <a:t>, c</a:t>
            </a:r>
            <a:r>
              <a:rPr lang="fr-FR" sz="4000" b="1" i="1" dirty="0">
                <a:solidFill>
                  <a:srgbClr val="7030A0"/>
                </a:solidFill>
                <a:latin typeface="Rockwell" panose="02060603020205020403" pitchFamily="18" charset="0"/>
              </a:rPr>
              <a:t>in</a:t>
            </a:r>
            <a:r>
              <a:rPr lang="fr-FR" sz="4000" b="1" i="1" dirty="0">
                <a:latin typeface="Rockwell" panose="02060603020205020403" pitchFamily="18" charset="0"/>
              </a:rPr>
              <a:t>q, six</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Sept</a:t>
            </a:r>
            <a:r>
              <a:rPr lang="fr-FR" sz="4000" b="1" i="1" dirty="0">
                <a:latin typeface="Rockwell" panose="02060603020205020403" pitchFamily="18" charset="0"/>
              </a:rPr>
              <a:t>, huit, n</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f</a:t>
            </a:r>
            <a:endParaRPr lang="en-US" sz="4000" b="1" dirty="0">
              <a:latin typeface="Rockwell" panose="02060603020205020403" pitchFamily="18" charset="0"/>
            </a:endParaRPr>
          </a:p>
          <a:p>
            <a:pPr>
              <a:lnSpc>
                <a:spcPts val="6600"/>
              </a:lnSpc>
              <a:defRPr/>
            </a:pPr>
            <a:r>
              <a:rPr lang="fr-FR" sz="4000" b="1" i="1" dirty="0" smtClean="0">
                <a:latin typeface="Rockwell" panose="02060603020205020403" pitchFamily="18" charset="0"/>
              </a:rPr>
              <a:t/>
            </a:r>
            <a:br>
              <a:rPr lang="fr-FR" sz="4000" b="1" i="1" dirty="0" smtClean="0">
                <a:latin typeface="Rockwell" panose="02060603020205020403" pitchFamily="18" charset="0"/>
              </a:rPr>
            </a:br>
            <a:r>
              <a:rPr lang="fr-FR" sz="4000" b="1" i="1" dirty="0" smtClean="0">
                <a:latin typeface="Rockwell" panose="02060603020205020403" pitchFamily="18" charset="0"/>
              </a:rPr>
              <a:t>Dix</a:t>
            </a:r>
            <a:r>
              <a:rPr lang="fr-FR" sz="4000" b="1" i="1" dirty="0">
                <a:latin typeface="Rockwell" panose="02060603020205020403" pitchFamily="18" charset="0"/>
              </a:rPr>
              <a:t>, </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ze, </a:t>
            </a:r>
            <a:r>
              <a:rPr lang="fr-FR" sz="4000" b="1" i="1" dirty="0" smtClean="0">
                <a:latin typeface="Rockwell" panose="02060603020205020403" pitchFamily="18" charset="0"/>
              </a:rPr>
              <a:t>d</a:t>
            </a:r>
            <a:r>
              <a:rPr lang="fr-FR" sz="4000" b="1" i="1" dirty="0" smtClean="0">
                <a:solidFill>
                  <a:srgbClr val="FF6600"/>
                </a:solidFill>
                <a:latin typeface="Rockwell" panose="02060603020205020403" pitchFamily="18" charset="0"/>
              </a:rPr>
              <a:t>ou</a:t>
            </a:r>
            <a:r>
              <a:rPr lang="fr-FR" sz="4000" b="1" i="1" dirty="0" smtClean="0">
                <a:latin typeface="Rockwell" panose="02060603020205020403" pitchFamily="18" charset="0"/>
              </a:rPr>
              <a:t>ze</a:t>
            </a:r>
            <a:endParaRPr lang="en-US" sz="4000" b="1" dirty="0">
              <a:latin typeface="Rockwell" panose="02060603020205020403" pitchFamily="18" charset="0"/>
            </a:endParaRPr>
          </a:p>
        </p:txBody>
      </p:sp>
      <p:sp>
        <p:nvSpPr>
          <p:cNvPr id="3" name="Rectangle 2"/>
          <p:cNvSpPr/>
          <p:nvPr/>
        </p:nvSpPr>
        <p:spPr>
          <a:xfrm>
            <a:off x="4206958" y="310806"/>
            <a:ext cx="4697120"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N</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s ir</a:t>
            </a:r>
            <a:r>
              <a:rPr lang="fr-FR" sz="4000" b="1" i="1" dirty="0">
                <a:solidFill>
                  <a:srgbClr val="0070C0"/>
                </a:solidFill>
                <a:latin typeface="Rockwell" panose="02060603020205020403" pitchFamily="18" charset="0"/>
              </a:rPr>
              <a:t>on</a:t>
            </a:r>
            <a:r>
              <a:rPr lang="fr-FR" sz="4000" b="1" i="1" dirty="0">
                <a:solidFill>
                  <a:srgbClr val="7030A0"/>
                </a:solidFill>
                <a:latin typeface="Rockwell" panose="02060603020205020403" pitchFamily="18" charset="0"/>
              </a:rPr>
              <a:t>s</a:t>
            </a:r>
            <a:r>
              <a:rPr lang="fr-FR" sz="4000" b="1" i="1" dirty="0">
                <a:latin typeface="Rockwell" panose="02060603020205020403" pitchFamily="18" charset="0"/>
              </a:rPr>
              <a:t> </a:t>
            </a:r>
            <a:r>
              <a:rPr lang="fr-FR" sz="4000" b="1" i="1" dirty="0" smtClean="0">
                <a:solidFill>
                  <a:srgbClr val="CCCC00"/>
                </a:solidFill>
                <a:latin typeface="Rockwell" panose="02060603020205020403" pitchFamily="18" charset="0"/>
              </a:rPr>
              <a:t>au</a:t>
            </a:r>
            <a:r>
              <a:rPr lang="fr-FR" sz="4000" b="1" i="1" dirty="0" smtClean="0">
                <a:latin typeface="Rockwell" panose="02060603020205020403" pitchFamily="18" charset="0"/>
              </a:rPr>
              <a:t> </a:t>
            </a:r>
            <a:r>
              <a:rPr lang="fr-FR" sz="4000" b="1" i="1" dirty="0">
                <a:latin typeface="Rockwell" panose="02060603020205020403" pitchFamily="18" charset="0"/>
              </a:rPr>
              <a:t>b</a:t>
            </a:r>
            <a:r>
              <a:rPr lang="fr-FR" sz="4000" b="1" i="1" dirty="0">
                <a:solidFill>
                  <a:srgbClr val="FF0000"/>
                </a:solidFill>
                <a:latin typeface="Rockwell" panose="02060603020205020403" pitchFamily="18" charset="0"/>
              </a:rPr>
              <a:t>oi</a:t>
            </a:r>
            <a:r>
              <a:rPr lang="fr-FR" sz="4000" b="1" i="1" dirty="0">
                <a:latin typeface="Rockwell" panose="02060603020205020403" pitchFamily="18" charset="0"/>
              </a:rPr>
              <a:t>s</a:t>
            </a:r>
            <a:endParaRPr lang="en-US" sz="4000" b="1" dirty="0">
              <a:latin typeface="Rockwell" panose="02060603020205020403" pitchFamily="18" charset="0"/>
            </a:endParaRPr>
          </a:p>
        </p:txBody>
      </p:sp>
      <p:sp>
        <p:nvSpPr>
          <p:cNvPr id="4" name="Rectangle 3"/>
          <p:cNvSpPr/>
          <p:nvPr/>
        </p:nvSpPr>
        <p:spPr>
          <a:xfrm>
            <a:off x="4131417" y="2266824"/>
            <a:ext cx="4912563"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Cueillir des cerises</a:t>
            </a:r>
            <a:endParaRPr lang="en-US" sz="4000" b="1" dirty="0">
              <a:latin typeface="Rockwell" panose="02060603020205020403" pitchFamily="18" charset="0"/>
            </a:endParaRPr>
          </a:p>
        </p:txBody>
      </p:sp>
      <p:sp>
        <p:nvSpPr>
          <p:cNvPr id="5" name="Rectangle 4"/>
          <p:cNvSpPr/>
          <p:nvPr/>
        </p:nvSpPr>
        <p:spPr>
          <a:xfrm>
            <a:off x="3593008" y="4101058"/>
            <a:ext cx="5567550"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Dan</a:t>
            </a:r>
            <a:r>
              <a:rPr lang="fr-FR" sz="4000" b="1" i="1" dirty="0">
                <a:solidFill>
                  <a:srgbClr val="7030A0"/>
                </a:solidFill>
                <a:latin typeface="Rockwell" panose="02060603020205020403" pitchFamily="18" charset="0"/>
              </a:rPr>
              <a:t>s</a:t>
            </a:r>
            <a:r>
              <a:rPr lang="fr-FR" sz="4000" b="1" i="1" dirty="0">
                <a:latin typeface="Rockwell" panose="02060603020205020403" pitchFamily="18" charset="0"/>
              </a:rPr>
              <a:t> m</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 panier n</a:t>
            </a:r>
            <a:r>
              <a:rPr lang="fr-FR" sz="4000" b="1" i="1" dirty="0">
                <a:solidFill>
                  <a:srgbClr val="00B050"/>
                </a:solidFill>
                <a:latin typeface="Rockwell" panose="02060603020205020403" pitchFamily="18" charset="0"/>
              </a:rPr>
              <a:t>eu</a:t>
            </a:r>
            <a:r>
              <a:rPr lang="fr-FR" sz="4000" b="1" i="1" dirty="0">
                <a:latin typeface="Rockwell" panose="02060603020205020403" pitchFamily="18" charset="0"/>
              </a:rPr>
              <a:t>f</a:t>
            </a:r>
            <a:endParaRPr lang="en-US" sz="4000" b="1" dirty="0">
              <a:latin typeface="Rockwell" panose="02060603020205020403" pitchFamily="18" charset="0"/>
            </a:endParaRPr>
          </a:p>
        </p:txBody>
      </p:sp>
      <p:sp>
        <p:nvSpPr>
          <p:cNvPr id="6" name="Rectangle 5"/>
          <p:cNvSpPr/>
          <p:nvPr/>
        </p:nvSpPr>
        <p:spPr>
          <a:xfrm>
            <a:off x="2716278" y="6208475"/>
            <a:ext cx="6427722" cy="646331"/>
          </a:xfrm>
          <a:prstGeom prst="rect">
            <a:avLst/>
          </a:prstGeom>
        </p:spPr>
        <p:txBody>
          <a:bodyPr wrap="none">
            <a:spAutoFit/>
          </a:bodyPr>
          <a:lstStyle/>
          <a:p>
            <a:pPr>
              <a:lnSpc>
                <a:spcPct val="90000"/>
              </a:lnSpc>
              <a:defRPr/>
            </a:pPr>
            <a:r>
              <a:rPr lang="fr-FR" sz="4000" b="1" i="1" dirty="0">
                <a:latin typeface="Rockwell" panose="02060603020205020403" pitchFamily="18" charset="0"/>
              </a:rPr>
              <a:t>Elles ser</a:t>
            </a:r>
            <a:r>
              <a:rPr lang="fr-FR" sz="4000" b="1" i="1" dirty="0">
                <a:solidFill>
                  <a:srgbClr val="0070C0"/>
                </a:solidFill>
                <a:latin typeface="Rockwell" panose="02060603020205020403" pitchFamily="18" charset="0"/>
              </a:rPr>
              <a:t>on</a:t>
            </a:r>
            <a:r>
              <a:rPr lang="fr-FR" sz="4000" b="1" i="1" dirty="0">
                <a:latin typeface="Rockwell" panose="02060603020205020403" pitchFamily="18" charset="0"/>
              </a:rPr>
              <a:t>t t</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tes r</a:t>
            </a:r>
            <a:r>
              <a:rPr lang="fr-FR" sz="4000" b="1" i="1" dirty="0">
                <a:solidFill>
                  <a:srgbClr val="FF6600"/>
                </a:solidFill>
                <a:latin typeface="Rockwell" panose="02060603020205020403" pitchFamily="18" charset="0"/>
              </a:rPr>
              <a:t>ou</a:t>
            </a:r>
            <a:r>
              <a:rPr lang="fr-FR" sz="4000" b="1" i="1" dirty="0">
                <a:latin typeface="Rockwell" panose="02060603020205020403" pitchFamily="18" charset="0"/>
              </a:rPr>
              <a:t>ges</a:t>
            </a:r>
            <a:endParaRPr lang="en-US" sz="4000" b="1" dirty="0">
              <a:latin typeface="Rockwell" panose="02060603020205020403" pitchFamily="18" charset="0"/>
            </a:endParaRPr>
          </a:p>
        </p:txBody>
      </p:sp>
      <p:sp>
        <p:nvSpPr>
          <p:cNvPr id="7" name="WordArt 2"/>
          <p:cNvSpPr>
            <a:spLocks noChangeArrowheads="1" noChangeShapeType="1" noTextEdit="1"/>
          </p:cNvSpPr>
          <p:nvPr/>
        </p:nvSpPr>
        <p:spPr bwMode="auto">
          <a:xfrm>
            <a:off x="406634" y="648901"/>
            <a:ext cx="3374432" cy="5397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2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1   2   3</a:t>
            </a:r>
            <a:endParaRPr lang="en-GB" sz="2000" kern="10" spc="0" dirty="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endParaRPr>
          </a:p>
        </p:txBody>
      </p:sp>
      <p:sp>
        <p:nvSpPr>
          <p:cNvPr id="8" name="Rectangle 7"/>
          <p:cNvSpPr/>
          <p:nvPr/>
        </p:nvSpPr>
        <p:spPr>
          <a:xfrm>
            <a:off x="573036" y="2114944"/>
            <a:ext cx="363392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4   5   6</a:t>
            </a:r>
            <a:endParaRPr lang="en-GB" sz="6000" dirty="0"/>
          </a:p>
        </p:txBody>
      </p:sp>
      <p:pic>
        <p:nvPicPr>
          <p:cNvPr id="10" name="Picture 9"/>
          <p:cNvPicPr>
            <a:picLocks noChangeAspect="1"/>
          </p:cNvPicPr>
          <p:nvPr/>
        </p:nvPicPr>
        <p:blipFill>
          <a:blip r:embed="rId3">
            <a:clrChange>
              <a:clrFrom>
                <a:srgbClr val="000000"/>
              </a:clrFrom>
              <a:clrTo>
                <a:srgbClr val="000000">
                  <a:alpha val="0"/>
                </a:srgbClr>
              </a:clrTo>
            </a:clrChange>
          </a:blip>
          <a:stretch>
            <a:fillRect/>
          </a:stretch>
        </p:blipFill>
        <p:spPr>
          <a:xfrm>
            <a:off x="6774429" y="786362"/>
            <a:ext cx="2106311" cy="148963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949" y="903590"/>
            <a:ext cx="1252960" cy="839483"/>
          </a:xfrm>
          <a:prstGeom prst="rect">
            <a:avLst/>
          </a:prstGeom>
        </p:spPr>
      </p:pic>
      <p:pic>
        <p:nvPicPr>
          <p:cNvPr id="12" name="Picture 11"/>
          <p:cNvPicPr>
            <a:picLocks noChangeAspect="1"/>
          </p:cNvPicPr>
          <p:nvPr/>
        </p:nvPicPr>
        <p:blipFill>
          <a:blip r:embed="rId5"/>
          <a:stretch>
            <a:fillRect/>
          </a:stretch>
        </p:blipFill>
        <p:spPr>
          <a:xfrm>
            <a:off x="4720922" y="2884790"/>
            <a:ext cx="1333247" cy="1301877"/>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6248" y="2739688"/>
            <a:ext cx="1139535" cy="1139535"/>
          </a:xfrm>
          <a:prstGeom prst="rect">
            <a:avLst/>
          </a:prstGeom>
        </p:spPr>
      </p:pic>
      <p:sp>
        <p:nvSpPr>
          <p:cNvPr id="14" name="Rectangle 13"/>
          <p:cNvSpPr/>
          <p:nvPr/>
        </p:nvSpPr>
        <p:spPr>
          <a:xfrm>
            <a:off x="497495" y="3744220"/>
            <a:ext cx="363392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7   8   9</a:t>
            </a:r>
            <a:endParaRPr lang="en-GB" sz="6000" dirty="0"/>
          </a:p>
        </p:txBody>
      </p:sp>
      <p:sp>
        <p:nvSpPr>
          <p:cNvPr id="15" name="Rectangle 14"/>
          <p:cNvSpPr/>
          <p:nvPr/>
        </p:nvSpPr>
        <p:spPr>
          <a:xfrm>
            <a:off x="259491" y="5475217"/>
            <a:ext cx="4289982" cy="1015663"/>
          </a:xfrm>
          <a:prstGeom prst="rect">
            <a:avLst/>
          </a:prstGeom>
        </p:spPr>
        <p:txBody>
          <a:bodyPr wrap="square">
            <a:spAutoFit/>
          </a:bodyPr>
          <a:lstStyle/>
          <a:p>
            <a:r>
              <a:rPr lang="en-GB" sz="6000" kern="10" spc="0" dirty="0" smtClean="0">
                <a:ln w="25400">
                  <a:solidFill>
                    <a:srgbClr val="000000"/>
                  </a:solidFill>
                  <a:round/>
                  <a:headEnd/>
                  <a:tailEnd/>
                </a:ln>
                <a:gradFill rotWithShape="0">
                  <a:gsLst>
                    <a:gs pos="0">
                      <a:srgbClr val="FFFF00"/>
                    </a:gs>
                    <a:gs pos="100000">
                      <a:srgbClr val="FFFF00"/>
                    </a:gs>
                  </a:gsLst>
                  <a:path path="rect">
                    <a:fillToRect l="50000" t="50000" r="50000" b="50000"/>
                  </a:path>
                </a:gradFill>
                <a:effectLst/>
                <a:latin typeface="Arial Black" panose="020B0A04020102020204" pitchFamily="34" charset="0"/>
              </a:rPr>
              <a:t>10 11 12</a:t>
            </a:r>
            <a:endParaRPr lang="en-GB" sz="6000" dirty="0"/>
          </a:p>
        </p:txBody>
      </p:sp>
      <p:pic>
        <p:nvPicPr>
          <p:cNvPr id="16" name="Picture 15"/>
          <p:cNvPicPr>
            <a:picLocks noChangeAspect="1"/>
          </p:cNvPicPr>
          <p:nvPr/>
        </p:nvPicPr>
        <p:blipFill>
          <a:blip r:embed="rId7" cstate="print">
            <a:clrChange>
              <a:clrFrom>
                <a:srgbClr val="FCFEFC"/>
              </a:clrFrom>
              <a:clrTo>
                <a:srgbClr val="FCFEFC">
                  <a:alpha val="0"/>
                </a:srgbClr>
              </a:clrTo>
            </a:clrChange>
            <a:extLst>
              <a:ext uri="{28A0092B-C50C-407E-A947-70E740481C1C}">
                <a14:useLocalDpi xmlns:a14="http://schemas.microsoft.com/office/drawing/2010/main" val="0"/>
              </a:ext>
            </a:extLst>
          </a:blip>
          <a:stretch>
            <a:fillRect/>
          </a:stretch>
        </p:blipFill>
        <p:spPr>
          <a:xfrm>
            <a:off x="6867708" y="4653365"/>
            <a:ext cx="1497123" cy="1183204"/>
          </a:xfrm>
          <a:prstGeom prst="rect">
            <a:avLst/>
          </a:prstGeom>
        </p:spPr>
      </p:pic>
      <p:sp>
        <p:nvSpPr>
          <p:cNvPr id="17" name="U-Turn Arrow 16"/>
          <p:cNvSpPr/>
          <p:nvPr/>
        </p:nvSpPr>
        <p:spPr>
          <a:xfrm>
            <a:off x="4549473" y="4720879"/>
            <a:ext cx="3316959" cy="743784"/>
          </a:xfrm>
          <a:prstGeom prst="utur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1480" y="5351345"/>
            <a:ext cx="1139535" cy="113953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65529">
            <a:off x="7889920" y="5533777"/>
            <a:ext cx="1087055" cy="930198"/>
          </a:xfrm>
          <a:prstGeom prst="rect">
            <a:avLst/>
          </a:prstGeom>
        </p:spPr>
      </p:pic>
    </p:spTree>
    <p:extLst>
      <p:ext uri="{BB962C8B-B14F-4D97-AF65-F5344CB8AC3E}">
        <p14:creationId xmlns:p14="http://schemas.microsoft.com/office/powerpoint/2010/main" val="1515475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419" y="46027"/>
            <a:ext cx="6192688" cy="646331"/>
          </a:xfrm>
          <a:prstGeom prst="rect">
            <a:avLst/>
          </a:prstGeom>
          <a:noFill/>
        </p:spPr>
        <p:txBody>
          <a:bodyPr wrap="square" rtlCol="0">
            <a:spAutoFit/>
          </a:bodyPr>
          <a:lstStyle/>
          <a:p>
            <a:r>
              <a:rPr lang="en-GB" sz="3600" dirty="0" err="1" smtClean="0">
                <a:latin typeface="Tw Cen MT" panose="020B0602020104020603" pitchFamily="34" charset="0"/>
              </a:rPr>
              <a:t>Tu</a:t>
            </a:r>
            <a:r>
              <a:rPr lang="en-GB" sz="3600" dirty="0" smtClean="0">
                <a:latin typeface="Tw Cen MT" panose="020B0602020104020603" pitchFamily="34" charset="0"/>
              </a:rPr>
              <a:t> as </a:t>
            </a:r>
            <a:r>
              <a:rPr lang="en-GB" sz="3600" dirty="0" err="1" smtClean="0">
                <a:latin typeface="Tw Cen MT" panose="020B0602020104020603" pitchFamily="34" charset="0"/>
              </a:rPr>
              <a:t>combien</a:t>
            </a:r>
            <a:r>
              <a:rPr lang="en-GB" sz="3600" dirty="0" smtClean="0">
                <a:latin typeface="Tw Cen MT" panose="020B0602020104020603" pitchFamily="34" charset="0"/>
              </a:rPr>
              <a:t> de </a:t>
            </a:r>
            <a:r>
              <a:rPr lang="en-GB" sz="3600" dirty="0" err="1" smtClean="0">
                <a:latin typeface="Tw Cen MT" panose="020B0602020104020603" pitchFamily="34" charset="0"/>
              </a:rPr>
              <a:t>doigts</a:t>
            </a:r>
            <a:r>
              <a:rPr lang="en-GB" sz="3600" dirty="0" smtClean="0">
                <a:latin typeface="Tw Cen MT" panose="020B0602020104020603" pitchFamily="34" charset="0"/>
              </a:rPr>
              <a:t>?</a:t>
            </a:r>
            <a:endParaRPr lang="en-GB" sz="3600" dirty="0">
              <a:latin typeface="Tw Cen MT" panose="020B0602020104020603" pitchFamily="34" charset="0"/>
            </a:endParaRPr>
          </a:p>
        </p:txBody>
      </p:sp>
      <p:sp>
        <p:nvSpPr>
          <p:cNvPr id="3" name="TextBox 2"/>
          <p:cNvSpPr txBox="1"/>
          <p:nvPr/>
        </p:nvSpPr>
        <p:spPr>
          <a:xfrm>
            <a:off x="465138" y="2276872"/>
            <a:ext cx="866502" cy="707886"/>
          </a:xfrm>
          <a:prstGeom prst="rect">
            <a:avLst/>
          </a:prstGeom>
          <a:noFill/>
        </p:spPr>
        <p:txBody>
          <a:bodyPr wrap="square" rtlCol="0">
            <a:spAutoFit/>
          </a:bodyPr>
          <a:lstStyle/>
          <a:p>
            <a:pPr algn="ctr"/>
            <a:r>
              <a:rPr lang="en-GB" sz="4000" dirty="0" smtClean="0">
                <a:solidFill>
                  <a:srgbClr val="FF0066"/>
                </a:solidFill>
                <a:latin typeface="Tw Cen MT" panose="020B0602020104020603" pitchFamily="34" charset="0"/>
              </a:rPr>
              <a:t>un</a:t>
            </a:r>
            <a:endParaRPr lang="en-GB" sz="4000" dirty="0">
              <a:solidFill>
                <a:srgbClr val="FF0066"/>
              </a:solidFill>
              <a:latin typeface="Tw Cen MT" panose="020B0602020104020603" pitchFamily="34" charset="0"/>
            </a:endParaRPr>
          </a:p>
        </p:txBody>
      </p:sp>
      <p:sp>
        <p:nvSpPr>
          <p:cNvPr id="16" name="TextBox 15"/>
          <p:cNvSpPr txBox="1"/>
          <p:nvPr/>
        </p:nvSpPr>
        <p:spPr>
          <a:xfrm>
            <a:off x="465138" y="1340768"/>
            <a:ext cx="1299753" cy="707886"/>
          </a:xfrm>
          <a:prstGeom prst="rect">
            <a:avLst/>
          </a:prstGeom>
          <a:noFill/>
        </p:spPr>
        <p:txBody>
          <a:bodyPr wrap="square" rtlCol="0">
            <a:spAutoFit/>
          </a:bodyPr>
          <a:lstStyle/>
          <a:p>
            <a:pPr algn="ctr"/>
            <a:r>
              <a:rPr lang="en-GB" sz="4000" dirty="0" err="1" smtClean="0">
                <a:latin typeface="Tw Cen MT" panose="020B0602020104020603" pitchFamily="34" charset="0"/>
              </a:rPr>
              <a:t>d</a:t>
            </a:r>
            <a:r>
              <a:rPr lang="en-GB" sz="4000" dirty="0" err="1" smtClean="0">
                <a:solidFill>
                  <a:srgbClr val="FF0066"/>
                </a:solidFill>
                <a:latin typeface="Tw Cen MT" panose="020B0602020104020603" pitchFamily="34" charset="0"/>
              </a:rPr>
              <a:t>eu</a:t>
            </a:r>
            <a:r>
              <a:rPr lang="en-GB" sz="4000" dirty="0" err="1" smtClean="0">
                <a:latin typeface="Tw Cen MT" panose="020B0602020104020603" pitchFamily="34" charset="0"/>
              </a:rPr>
              <a:t>x</a:t>
            </a:r>
            <a:endParaRPr lang="en-GB" sz="4000" dirty="0">
              <a:latin typeface="Tw Cen MT" panose="020B0602020104020603" pitchFamily="34" charset="0"/>
            </a:endParaRPr>
          </a:p>
        </p:txBody>
      </p:sp>
      <p:sp>
        <p:nvSpPr>
          <p:cNvPr id="17" name="TextBox 16"/>
          <p:cNvSpPr txBox="1"/>
          <p:nvPr/>
        </p:nvSpPr>
        <p:spPr>
          <a:xfrm>
            <a:off x="1833062" y="923643"/>
            <a:ext cx="1299753" cy="707886"/>
          </a:xfrm>
          <a:prstGeom prst="rect">
            <a:avLst/>
          </a:prstGeom>
          <a:noFill/>
        </p:spPr>
        <p:txBody>
          <a:bodyPr wrap="square" rtlCol="0">
            <a:spAutoFit/>
          </a:bodyPr>
          <a:lstStyle/>
          <a:p>
            <a:pPr algn="ctr"/>
            <a:r>
              <a:rPr lang="en-GB" sz="4000" dirty="0" smtClean="0">
                <a:latin typeface="Tw Cen MT" panose="020B0602020104020603" pitchFamily="34" charset="0"/>
              </a:rPr>
              <a:t>tr</a:t>
            </a:r>
            <a:r>
              <a:rPr lang="en-GB" sz="4000" dirty="0" smtClean="0">
                <a:solidFill>
                  <a:srgbClr val="FF0066"/>
                </a:solidFill>
                <a:latin typeface="Tw Cen MT" panose="020B0602020104020603" pitchFamily="34" charset="0"/>
              </a:rPr>
              <a:t>oi</a:t>
            </a:r>
            <a:r>
              <a:rPr lang="en-GB" sz="4000" dirty="0" smtClean="0">
                <a:latin typeface="Tw Cen MT" panose="020B0602020104020603" pitchFamily="34" charset="0"/>
              </a:rPr>
              <a:t>s</a:t>
            </a:r>
            <a:endParaRPr lang="en-GB" sz="4000" dirty="0">
              <a:latin typeface="Tw Cen MT" panose="020B0602020104020603" pitchFamily="34" charset="0"/>
            </a:endParaRPr>
          </a:p>
        </p:txBody>
      </p:sp>
      <p:sp>
        <p:nvSpPr>
          <p:cNvPr id="18" name="TextBox 17"/>
          <p:cNvSpPr txBox="1"/>
          <p:nvPr/>
        </p:nvSpPr>
        <p:spPr>
          <a:xfrm>
            <a:off x="3200986" y="1568986"/>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quatre</a:t>
            </a:r>
            <a:endParaRPr lang="en-GB" sz="4000" dirty="0">
              <a:latin typeface="Tw Cen MT" panose="020B0602020104020603" pitchFamily="34" charset="0"/>
            </a:endParaRPr>
          </a:p>
        </p:txBody>
      </p:sp>
      <p:sp>
        <p:nvSpPr>
          <p:cNvPr id="19" name="TextBox 18"/>
          <p:cNvSpPr txBox="1"/>
          <p:nvPr/>
        </p:nvSpPr>
        <p:spPr>
          <a:xfrm>
            <a:off x="3419872" y="3336201"/>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c</a:t>
            </a:r>
            <a:r>
              <a:rPr lang="en-GB" sz="4000" dirty="0" smtClean="0">
                <a:solidFill>
                  <a:srgbClr val="FF0066"/>
                </a:solidFill>
                <a:latin typeface="Tw Cen MT" panose="020B0602020104020603" pitchFamily="34" charset="0"/>
              </a:rPr>
              <a:t>in</a:t>
            </a:r>
            <a:r>
              <a:rPr lang="en-GB" sz="4000" dirty="0" smtClean="0">
                <a:latin typeface="Tw Cen MT" panose="020B0602020104020603" pitchFamily="34" charset="0"/>
              </a:rPr>
              <a:t>q</a:t>
            </a:r>
            <a:endParaRPr lang="en-GB" sz="4000" dirty="0">
              <a:latin typeface="Tw Cen MT" panose="020B0602020104020603" pitchFamily="34" charset="0"/>
            </a:endParaRPr>
          </a:p>
        </p:txBody>
      </p:sp>
      <p:sp>
        <p:nvSpPr>
          <p:cNvPr id="20" name="TextBox 19"/>
          <p:cNvSpPr txBox="1"/>
          <p:nvPr/>
        </p:nvSpPr>
        <p:spPr>
          <a:xfrm>
            <a:off x="4411613" y="3360242"/>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six</a:t>
            </a:r>
            <a:endParaRPr lang="en-GB" sz="4000" dirty="0">
              <a:latin typeface="Tw Cen MT" panose="020B0602020104020603" pitchFamily="34" charset="0"/>
            </a:endParaRPr>
          </a:p>
        </p:txBody>
      </p:sp>
      <p:sp>
        <p:nvSpPr>
          <p:cNvPr id="21" name="TextBox 20"/>
          <p:cNvSpPr txBox="1"/>
          <p:nvPr/>
        </p:nvSpPr>
        <p:spPr>
          <a:xfrm>
            <a:off x="4860032" y="1568986"/>
            <a:ext cx="1803062" cy="707886"/>
          </a:xfrm>
          <a:prstGeom prst="rect">
            <a:avLst/>
          </a:prstGeom>
          <a:noFill/>
        </p:spPr>
        <p:txBody>
          <a:bodyPr wrap="square" rtlCol="0">
            <a:spAutoFit/>
          </a:bodyPr>
          <a:lstStyle/>
          <a:p>
            <a:pPr algn="ctr"/>
            <a:r>
              <a:rPr lang="en-GB" sz="4000" dirty="0" smtClean="0">
                <a:latin typeface="Tw Cen MT" panose="020B0602020104020603" pitchFamily="34" charset="0"/>
              </a:rPr>
              <a:t>sept</a:t>
            </a:r>
            <a:endParaRPr lang="en-GB" sz="4000" dirty="0">
              <a:latin typeface="Tw Cen MT" panose="020B0602020104020603" pitchFamily="34" charset="0"/>
            </a:endParaRPr>
          </a:p>
        </p:txBody>
      </p:sp>
      <p:sp>
        <p:nvSpPr>
          <p:cNvPr id="22" name="TextBox 21"/>
          <p:cNvSpPr txBox="1"/>
          <p:nvPr/>
        </p:nvSpPr>
        <p:spPr>
          <a:xfrm>
            <a:off x="5833847" y="1007098"/>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h</a:t>
            </a:r>
            <a:r>
              <a:rPr lang="en-GB" sz="4000" dirty="0" err="1" smtClean="0">
                <a:solidFill>
                  <a:srgbClr val="FF0066"/>
                </a:solidFill>
                <a:latin typeface="Tw Cen MT" panose="020B0602020104020603" pitchFamily="34" charset="0"/>
              </a:rPr>
              <a:t>ui</a:t>
            </a:r>
            <a:r>
              <a:rPr lang="en-GB" sz="4000" dirty="0" err="1" smtClean="0">
                <a:latin typeface="Tw Cen MT" panose="020B0602020104020603" pitchFamily="34" charset="0"/>
              </a:rPr>
              <a:t>t</a:t>
            </a:r>
            <a:endParaRPr lang="en-GB" sz="4000" dirty="0">
              <a:latin typeface="Tw Cen MT" panose="020B0602020104020603" pitchFamily="34" charset="0"/>
            </a:endParaRPr>
          </a:p>
        </p:txBody>
      </p:sp>
      <p:sp>
        <p:nvSpPr>
          <p:cNvPr id="23" name="TextBox 22"/>
          <p:cNvSpPr txBox="1"/>
          <p:nvPr/>
        </p:nvSpPr>
        <p:spPr>
          <a:xfrm>
            <a:off x="6776799" y="1334365"/>
            <a:ext cx="1803062" cy="707886"/>
          </a:xfrm>
          <a:prstGeom prst="rect">
            <a:avLst/>
          </a:prstGeom>
          <a:noFill/>
        </p:spPr>
        <p:txBody>
          <a:bodyPr wrap="square" rtlCol="0">
            <a:spAutoFit/>
          </a:bodyPr>
          <a:lstStyle/>
          <a:p>
            <a:pPr algn="ctr"/>
            <a:r>
              <a:rPr lang="en-GB" sz="4000" dirty="0" err="1" smtClean="0">
                <a:latin typeface="Tw Cen MT" panose="020B0602020104020603" pitchFamily="34" charset="0"/>
              </a:rPr>
              <a:t>n</a:t>
            </a:r>
            <a:r>
              <a:rPr lang="en-GB" sz="4000" dirty="0" err="1" smtClean="0">
                <a:solidFill>
                  <a:srgbClr val="FF0066"/>
                </a:solidFill>
                <a:latin typeface="Tw Cen MT" panose="020B0602020104020603" pitchFamily="34" charset="0"/>
              </a:rPr>
              <a:t>eu</a:t>
            </a:r>
            <a:r>
              <a:rPr lang="en-GB" sz="4000" dirty="0" err="1" smtClean="0">
                <a:latin typeface="Tw Cen MT" panose="020B0602020104020603" pitchFamily="34" charset="0"/>
              </a:rPr>
              <a:t>f</a:t>
            </a:r>
            <a:endParaRPr lang="en-GB" sz="4000" dirty="0">
              <a:latin typeface="Tw Cen MT" panose="020B0602020104020603" pitchFamily="34" charset="0"/>
            </a:endParaRPr>
          </a:p>
        </p:txBody>
      </p:sp>
      <p:sp>
        <p:nvSpPr>
          <p:cNvPr id="24" name="TextBox 23"/>
          <p:cNvSpPr txBox="1"/>
          <p:nvPr/>
        </p:nvSpPr>
        <p:spPr>
          <a:xfrm>
            <a:off x="7340938" y="2229876"/>
            <a:ext cx="1803062" cy="707886"/>
          </a:xfrm>
          <a:prstGeom prst="rect">
            <a:avLst/>
          </a:prstGeom>
          <a:noFill/>
        </p:spPr>
        <p:txBody>
          <a:bodyPr wrap="square" rtlCol="0">
            <a:spAutoFit/>
          </a:bodyPr>
          <a:lstStyle/>
          <a:p>
            <a:pPr algn="ctr"/>
            <a:r>
              <a:rPr lang="en-GB" sz="4000" dirty="0">
                <a:latin typeface="Tw Cen MT" panose="020B0602020104020603" pitchFamily="34" charset="0"/>
              </a:rPr>
              <a:t>d</a:t>
            </a:r>
            <a:r>
              <a:rPr lang="en-GB" sz="4000" dirty="0" smtClean="0">
                <a:latin typeface="Tw Cen MT" panose="020B0602020104020603" pitchFamily="34" charset="0"/>
              </a:rPr>
              <a:t>ix</a:t>
            </a:r>
            <a:endParaRPr lang="en-GB" sz="4000" dirty="0">
              <a:latin typeface="Tw Cen MT" panose="020B0602020104020603"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158"/>
          <a:stretch/>
        </p:blipFill>
        <p:spPr>
          <a:xfrm>
            <a:off x="20120" y="836712"/>
            <a:ext cx="8944368" cy="1944216"/>
          </a:xfrm>
          <a:prstGeom prst="rect">
            <a:avLst/>
          </a:prstGeom>
        </p:spPr>
      </p:pic>
      <p:sp>
        <p:nvSpPr>
          <p:cNvPr id="3" name="TextBox 2"/>
          <p:cNvSpPr txBox="1"/>
          <p:nvPr/>
        </p:nvSpPr>
        <p:spPr>
          <a:xfrm>
            <a:off x="2627784" y="1412776"/>
            <a:ext cx="3672408" cy="369332"/>
          </a:xfrm>
          <a:prstGeom prst="rect">
            <a:avLst/>
          </a:prstGeom>
          <a:noFill/>
        </p:spPr>
        <p:txBody>
          <a:bodyPr wrap="square" rtlCol="0">
            <a:spAutoFit/>
          </a:bodyPr>
          <a:lstStyle/>
          <a:p>
            <a:r>
              <a:rPr lang="en-GB" b="1" dirty="0" smtClean="0">
                <a:solidFill>
                  <a:srgbClr val="FF0066"/>
                </a:solidFill>
              </a:rPr>
              <a:t>Un, </a:t>
            </a:r>
            <a:r>
              <a:rPr lang="en-GB" b="1" dirty="0" err="1" smtClean="0">
                <a:solidFill>
                  <a:srgbClr val="FF0066"/>
                </a:solidFill>
              </a:rPr>
              <a:t>deux</a:t>
            </a:r>
            <a:r>
              <a:rPr lang="en-GB" b="1" dirty="0" smtClean="0">
                <a:solidFill>
                  <a:srgbClr val="FF0066"/>
                </a:solidFill>
              </a:rPr>
              <a:t>, trois </a:t>
            </a:r>
            <a:r>
              <a:rPr lang="en-GB" b="1" dirty="0" err="1" smtClean="0">
                <a:solidFill>
                  <a:srgbClr val="FF0066"/>
                </a:solidFill>
              </a:rPr>
              <a:t>quatre</a:t>
            </a:r>
            <a:endParaRPr lang="en-GB" b="1" dirty="0">
              <a:solidFill>
                <a:srgbClr val="FF0066"/>
              </a:solidFill>
            </a:endParaRPr>
          </a:p>
        </p:txBody>
      </p:sp>
      <p:sp>
        <p:nvSpPr>
          <p:cNvPr id="4" name="TextBox 3"/>
          <p:cNvSpPr txBox="1"/>
          <p:nvPr/>
        </p:nvSpPr>
        <p:spPr>
          <a:xfrm>
            <a:off x="179512" y="1412776"/>
            <a:ext cx="3672408" cy="369332"/>
          </a:xfrm>
          <a:prstGeom prst="rect">
            <a:avLst/>
          </a:prstGeom>
          <a:noFill/>
        </p:spPr>
        <p:txBody>
          <a:bodyPr wrap="square" rtlCol="0">
            <a:spAutoFit/>
          </a:bodyPr>
          <a:lstStyle/>
          <a:p>
            <a:r>
              <a:rPr lang="en-GB" b="1" dirty="0" smtClean="0">
                <a:solidFill>
                  <a:srgbClr val="FF0066"/>
                </a:solidFill>
              </a:rPr>
              <a:t>Un, </a:t>
            </a:r>
            <a:r>
              <a:rPr lang="en-GB" b="1" dirty="0" err="1" smtClean="0">
                <a:solidFill>
                  <a:srgbClr val="FF0066"/>
                </a:solidFill>
              </a:rPr>
              <a:t>deux</a:t>
            </a:r>
            <a:r>
              <a:rPr lang="en-GB" b="1" dirty="0" smtClean="0">
                <a:solidFill>
                  <a:srgbClr val="FF0066"/>
                </a:solidFill>
              </a:rPr>
              <a:t>, trois </a:t>
            </a:r>
            <a:r>
              <a:rPr lang="en-GB" b="1" dirty="0" err="1" smtClean="0">
                <a:solidFill>
                  <a:srgbClr val="FF0066"/>
                </a:solidFill>
              </a:rPr>
              <a:t>quatre</a:t>
            </a:r>
            <a:endParaRPr lang="en-GB" b="1" dirty="0">
              <a:solidFill>
                <a:srgbClr val="FF0066"/>
              </a:solidFill>
            </a:endParaRPr>
          </a:p>
        </p:txBody>
      </p:sp>
      <p:sp>
        <p:nvSpPr>
          <p:cNvPr id="5" name="TextBox 4"/>
          <p:cNvSpPr txBox="1"/>
          <p:nvPr/>
        </p:nvSpPr>
        <p:spPr>
          <a:xfrm>
            <a:off x="5111147" y="1439488"/>
            <a:ext cx="3672408" cy="369332"/>
          </a:xfrm>
          <a:prstGeom prst="rect">
            <a:avLst/>
          </a:prstGeom>
          <a:noFill/>
        </p:spPr>
        <p:txBody>
          <a:bodyPr wrap="square" rtlCol="0">
            <a:spAutoFit/>
          </a:bodyPr>
          <a:lstStyle/>
          <a:p>
            <a:r>
              <a:rPr lang="en-GB" b="1" dirty="0" smtClean="0">
                <a:solidFill>
                  <a:srgbClr val="FF0066"/>
                </a:solidFill>
              </a:rPr>
              <a:t>Ci-nq six</a:t>
            </a:r>
            <a:endParaRPr lang="en-GB" b="1" dirty="0">
              <a:solidFill>
                <a:srgbClr val="FF0066"/>
              </a:solidFill>
            </a:endParaRPr>
          </a:p>
        </p:txBody>
      </p:sp>
      <p:sp>
        <p:nvSpPr>
          <p:cNvPr id="6" name="TextBox 5"/>
          <p:cNvSpPr txBox="1"/>
          <p:nvPr/>
        </p:nvSpPr>
        <p:spPr>
          <a:xfrm>
            <a:off x="6947351" y="1466200"/>
            <a:ext cx="3672408" cy="369332"/>
          </a:xfrm>
          <a:prstGeom prst="rect">
            <a:avLst/>
          </a:prstGeom>
          <a:noFill/>
        </p:spPr>
        <p:txBody>
          <a:bodyPr wrap="square" rtlCol="0">
            <a:spAutoFit/>
          </a:bodyPr>
          <a:lstStyle/>
          <a:p>
            <a:r>
              <a:rPr lang="en-GB" b="1" dirty="0" smtClean="0">
                <a:solidFill>
                  <a:srgbClr val="FF0066"/>
                </a:solidFill>
              </a:rPr>
              <a:t>Ci-nq six</a:t>
            </a:r>
            <a:endParaRPr lang="en-GB" b="1" dirty="0">
              <a:solidFill>
                <a:srgbClr val="FF0066"/>
              </a:solidFill>
            </a:endParaRPr>
          </a:p>
        </p:txBody>
      </p:sp>
      <p:sp>
        <p:nvSpPr>
          <p:cNvPr id="7" name="TextBox 6"/>
          <p:cNvSpPr txBox="1"/>
          <p:nvPr/>
        </p:nvSpPr>
        <p:spPr>
          <a:xfrm>
            <a:off x="395536" y="2780928"/>
            <a:ext cx="3672408" cy="369332"/>
          </a:xfrm>
          <a:prstGeom prst="rect">
            <a:avLst/>
          </a:prstGeom>
          <a:noFill/>
        </p:spPr>
        <p:txBody>
          <a:bodyPr wrap="square" rtlCol="0">
            <a:spAutoFit/>
          </a:bodyPr>
          <a:lstStyle/>
          <a:p>
            <a:r>
              <a:rPr lang="en-GB" b="1" dirty="0" smtClean="0">
                <a:solidFill>
                  <a:srgbClr val="FF0066"/>
                </a:solidFill>
              </a:rPr>
              <a:t>Se-</a:t>
            </a:r>
            <a:r>
              <a:rPr lang="en-GB" b="1" dirty="0" err="1" smtClean="0">
                <a:solidFill>
                  <a:srgbClr val="FF0066"/>
                </a:solidFill>
              </a:rPr>
              <a:t>pt</a:t>
            </a:r>
            <a:r>
              <a:rPr lang="en-GB" b="1" dirty="0" smtClean="0">
                <a:solidFill>
                  <a:srgbClr val="FF0066"/>
                </a:solidFill>
              </a:rPr>
              <a:t> </a:t>
            </a:r>
            <a:r>
              <a:rPr lang="en-GB" b="1" dirty="0" err="1" smtClean="0">
                <a:solidFill>
                  <a:srgbClr val="FF0066"/>
                </a:solidFill>
              </a:rPr>
              <a:t>hu</a:t>
            </a:r>
            <a:r>
              <a:rPr lang="en-GB" b="1" dirty="0" smtClean="0">
                <a:solidFill>
                  <a:srgbClr val="FF0066"/>
                </a:solidFill>
              </a:rPr>
              <a:t>-it ne-</a:t>
            </a:r>
            <a:r>
              <a:rPr lang="en-GB" b="1" dirty="0" err="1" smtClean="0">
                <a:solidFill>
                  <a:srgbClr val="FF0066"/>
                </a:solidFill>
              </a:rPr>
              <a:t>uf</a:t>
            </a:r>
            <a:endParaRPr lang="en-GB" b="1" dirty="0">
              <a:solidFill>
                <a:srgbClr val="FF0066"/>
              </a:solidFill>
            </a:endParaRPr>
          </a:p>
        </p:txBody>
      </p:sp>
      <p:sp>
        <p:nvSpPr>
          <p:cNvPr id="8" name="TextBox 7"/>
          <p:cNvSpPr txBox="1"/>
          <p:nvPr/>
        </p:nvSpPr>
        <p:spPr>
          <a:xfrm>
            <a:off x="2656100" y="2807640"/>
            <a:ext cx="3672408" cy="369332"/>
          </a:xfrm>
          <a:prstGeom prst="rect">
            <a:avLst/>
          </a:prstGeom>
          <a:noFill/>
        </p:spPr>
        <p:txBody>
          <a:bodyPr wrap="square" rtlCol="0">
            <a:spAutoFit/>
          </a:bodyPr>
          <a:lstStyle/>
          <a:p>
            <a:r>
              <a:rPr lang="en-GB" b="1" dirty="0" smtClean="0">
                <a:solidFill>
                  <a:srgbClr val="FF0066"/>
                </a:solidFill>
              </a:rPr>
              <a:t>Se-</a:t>
            </a:r>
            <a:r>
              <a:rPr lang="en-GB" b="1" dirty="0" err="1" smtClean="0">
                <a:solidFill>
                  <a:srgbClr val="FF0066"/>
                </a:solidFill>
              </a:rPr>
              <a:t>pt</a:t>
            </a:r>
            <a:r>
              <a:rPr lang="en-GB" b="1" dirty="0" smtClean="0">
                <a:solidFill>
                  <a:srgbClr val="FF0066"/>
                </a:solidFill>
              </a:rPr>
              <a:t> </a:t>
            </a:r>
            <a:r>
              <a:rPr lang="en-GB" b="1" dirty="0" err="1" smtClean="0">
                <a:solidFill>
                  <a:srgbClr val="FF0066"/>
                </a:solidFill>
              </a:rPr>
              <a:t>hu</a:t>
            </a:r>
            <a:r>
              <a:rPr lang="en-GB" b="1" dirty="0" smtClean="0">
                <a:solidFill>
                  <a:srgbClr val="FF0066"/>
                </a:solidFill>
              </a:rPr>
              <a:t>-it ne-</a:t>
            </a:r>
            <a:r>
              <a:rPr lang="en-GB" b="1" dirty="0" err="1" smtClean="0">
                <a:solidFill>
                  <a:srgbClr val="FF0066"/>
                </a:solidFill>
              </a:rPr>
              <a:t>uf</a:t>
            </a:r>
            <a:endParaRPr lang="en-GB" b="1" dirty="0">
              <a:solidFill>
                <a:srgbClr val="FF0066"/>
              </a:solidFill>
            </a:endParaRPr>
          </a:p>
        </p:txBody>
      </p:sp>
      <p:sp>
        <p:nvSpPr>
          <p:cNvPr id="9" name="TextBox 8"/>
          <p:cNvSpPr txBox="1"/>
          <p:nvPr/>
        </p:nvSpPr>
        <p:spPr>
          <a:xfrm>
            <a:off x="5111147" y="2855375"/>
            <a:ext cx="3672408" cy="369332"/>
          </a:xfrm>
          <a:prstGeom prst="rect">
            <a:avLst/>
          </a:prstGeom>
          <a:noFill/>
        </p:spPr>
        <p:txBody>
          <a:bodyPr wrap="square" rtlCol="0">
            <a:spAutoFit/>
          </a:bodyPr>
          <a:lstStyle/>
          <a:p>
            <a:r>
              <a:rPr lang="en-GB" b="1" dirty="0" smtClean="0">
                <a:solidFill>
                  <a:srgbClr val="FF0066"/>
                </a:solidFill>
              </a:rPr>
              <a:t>Dix </a:t>
            </a:r>
            <a:r>
              <a:rPr lang="en-GB" b="1" dirty="0" err="1" smtClean="0">
                <a:solidFill>
                  <a:srgbClr val="FF0066"/>
                </a:solidFill>
              </a:rPr>
              <a:t>dix</a:t>
            </a:r>
            <a:r>
              <a:rPr lang="en-GB" b="1" dirty="0" smtClean="0">
                <a:solidFill>
                  <a:srgbClr val="FF0066"/>
                </a:solidFill>
              </a:rPr>
              <a:t> </a:t>
            </a:r>
            <a:r>
              <a:rPr lang="en-GB" b="1" dirty="0" err="1" smtClean="0">
                <a:solidFill>
                  <a:srgbClr val="FF0066"/>
                </a:solidFill>
              </a:rPr>
              <a:t>dix</a:t>
            </a:r>
            <a:r>
              <a:rPr lang="en-GB" b="1" dirty="0" smtClean="0">
                <a:solidFill>
                  <a:srgbClr val="FF0066"/>
                </a:solidFill>
              </a:rPr>
              <a:t>!</a:t>
            </a:r>
            <a:endParaRPr lang="en-GB" b="1" dirty="0">
              <a:solidFill>
                <a:srgbClr val="FF0066"/>
              </a:solidFill>
            </a:endParaRPr>
          </a:p>
        </p:txBody>
      </p:sp>
      <p:sp>
        <p:nvSpPr>
          <p:cNvPr id="10" name="TextBox 9"/>
          <p:cNvSpPr txBox="1"/>
          <p:nvPr/>
        </p:nvSpPr>
        <p:spPr>
          <a:xfrm>
            <a:off x="6972233" y="2884294"/>
            <a:ext cx="3672408" cy="369332"/>
          </a:xfrm>
          <a:prstGeom prst="rect">
            <a:avLst/>
          </a:prstGeom>
          <a:noFill/>
        </p:spPr>
        <p:txBody>
          <a:bodyPr wrap="square" rtlCol="0">
            <a:spAutoFit/>
          </a:bodyPr>
          <a:lstStyle/>
          <a:p>
            <a:r>
              <a:rPr lang="en-GB" b="1" dirty="0" smtClean="0">
                <a:solidFill>
                  <a:srgbClr val="FF0066"/>
                </a:solidFill>
              </a:rPr>
              <a:t>Dix </a:t>
            </a:r>
            <a:r>
              <a:rPr lang="en-GB" b="1" dirty="0" err="1" smtClean="0">
                <a:solidFill>
                  <a:srgbClr val="FF0066"/>
                </a:solidFill>
              </a:rPr>
              <a:t>dix</a:t>
            </a:r>
            <a:r>
              <a:rPr lang="en-GB" b="1" dirty="0" smtClean="0">
                <a:solidFill>
                  <a:srgbClr val="FF0066"/>
                </a:solidFill>
              </a:rPr>
              <a:t> </a:t>
            </a:r>
            <a:r>
              <a:rPr lang="en-GB" b="1" dirty="0" err="1" smtClean="0">
                <a:solidFill>
                  <a:srgbClr val="FF0066"/>
                </a:solidFill>
              </a:rPr>
              <a:t>dix</a:t>
            </a:r>
            <a:r>
              <a:rPr lang="en-GB" b="1" dirty="0" smtClean="0">
                <a:solidFill>
                  <a:srgbClr val="FF0066"/>
                </a:solidFill>
              </a:rPr>
              <a:t>!</a:t>
            </a:r>
            <a:endParaRPr lang="en-GB" b="1" dirty="0">
              <a:solidFill>
                <a:srgbClr val="FF0066"/>
              </a:solidFill>
            </a:endParaRPr>
          </a:p>
        </p:txBody>
      </p:sp>
    </p:spTree>
    <p:extLst>
      <p:ext uri="{BB962C8B-B14F-4D97-AF65-F5344CB8AC3E}">
        <p14:creationId xmlns:p14="http://schemas.microsoft.com/office/powerpoint/2010/main" val="426151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158"/>
          <a:stretch/>
        </p:blipFill>
        <p:spPr>
          <a:xfrm>
            <a:off x="20120" y="836712"/>
            <a:ext cx="8944368" cy="1944216"/>
          </a:xfrm>
          <a:prstGeom prst="rect">
            <a:avLst/>
          </a:prstGeom>
        </p:spPr>
      </p:pic>
      <p:sp>
        <p:nvSpPr>
          <p:cNvPr id="4" name="TextBox 3"/>
          <p:cNvSpPr txBox="1"/>
          <p:nvPr/>
        </p:nvSpPr>
        <p:spPr>
          <a:xfrm>
            <a:off x="520637" y="1484822"/>
            <a:ext cx="3672408" cy="523220"/>
          </a:xfrm>
          <a:prstGeom prst="rect">
            <a:avLst/>
          </a:prstGeom>
          <a:noFill/>
        </p:spPr>
        <p:txBody>
          <a:bodyPr wrap="square" rtlCol="0">
            <a:spAutoFit/>
          </a:bodyPr>
          <a:lstStyle/>
          <a:p>
            <a:r>
              <a:rPr lang="en-GB" sz="2800" b="1" dirty="0" smtClean="0">
                <a:solidFill>
                  <a:srgbClr val="FF0066"/>
                </a:solidFill>
              </a:rPr>
              <a:t>1,  2,  3,  4</a:t>
            </a:r>
            <a:endParaRPr lang="en-GB" sz="2800" b="1" dirty="0">
              <a:solidFill>
                <a:srgbClr val="FF0066"/>
              </a:solidFill>
            </a:endParaRPr>
          </a:p>
        </p:txBody>
      </p:sp>
      <p:sp>
        <p:nvSpPr>
          <p:cNvPr id="11" name="TextBox 10"/>
          <p:cNvSpPr txBox="1"/>
          <p:nvPr/>
        </p:nvSpPr>
        <p:spPr>
          <a:xfrm>
            <a:off x="2771800" y="1484784"/>
            <a:ext cx="3672408" cy="523220"/>
          </a:xfrm>
          <a:prstGeom prst="rect">
            <a:avLst/>
          </a:prstGeom>
          <a:noFill/>
        </p:spPr>
        <p:txBody>
          <a:bodyPr wrap="square" rtlCol="0">
            <a:spAutoFit/>
          </a:bodyPr>
          <a:lstStyle/>
          <a:p>
            <a:r>
              <a:rPr lang="en-GB" sz="2800" b="1" dirty="0" smtClean="0">
                <a:solidFill>
                  <a:srgbClr val="FF0066"/>
                </a:solidFill>
              </a:rPr>
              <a:t>1,  2,  3,  4</a:t>
            </a:r>
            <a:endParaRPr lang="en-GB" sz="2800" b="1" dirty="0">
              <a:solidFill>
                <a:srgbClr val="FF0066"/>
              </a:solidFill>
            </a:endParaRPr>
          </a:p>
        </p:txBody>
      </p:sp>
      <p:sp>
        <p:nvSpPr>
          <p:cNvPr id="12" name="TextBox 11"/>
          <p:cNvSpPr txBox="1"/>
          <p:nvPr/>
        </p:nvSpPr>
        <p:spPr>
          <a:xfrm>
            <a:off x="4932040" y="1484784"/>
            <a:ext cx="3672408" cy="523220"/>
          </a:xfrm>
          <a:prstGeom prst="rect">
            <a:avLst/>
          </a:prstGeom>
          <a:noFill/>
        </p:spPr>
        <p:txBody>
          <a:bodyPr wrap="square" rtlCol="0">
            <a:spAutoFit/>
          </a:bodyPr>
          <a:lstStyle/>
          <a:p>
            <a:r>
              <a:rPr lang="en-GB" sz="2800" b="1" dirty="0" smtClean="0">
                <a:solidFill>
                  <a:srgbClr val="FF0066"/>
                </a:solidFill>
              </a:rPr>
              <a:t>5-- ,  6</a:t>
            </a:r>
            <a:endParaRPr lang="en-GB" sz="2800" b="1" dirty="0">
              <a:solidFill>
                <a:srgbClr val="FF0066"/>
              </a:solidFill>
            </a:endParaRPr>
          </a:p>
        </p:txBody>
      </p:sp>
      <p:sp>
        <p:nvSpPr>
          <p:cNvPr id="13" name="TextBox 12"/>
          <p:cNvSpPr txBox="1"/>
          <p:nvPr/>
        </p:nvSpPr>
        <p:spPr>
          <a:xfrm>
            <a:off x="6859167" y="1505068"/>
            <a:ext cx="3672408" cy="523220"/>
          </a:xfrm>
          <a:prstGeom prst="rect">
            <a:avLst/>
          </a:prstGeom>
          <a:noFill/>
        </p:spPr>
        <p:txBody>
          <a:bodyPr wrap="square" rtlCol="0">
            <a:spAutoFit/>
          </a:bodyPr>
          <a:lstStyle/>
          <a:p>
            <a:r>
              <a:rPr lang="en-GB" sz="2800" b="1" dirty="0" smtClean="0">
                <a:solidFill>
                  <a:srgbClr val="FF0066"/>
                </a:solidFill>
              </a:rPr>
              <a:t>5-- ,  6</a:t>
            </a:r>
            <a:endParaRPr lang="en-GB" sz="2800" b="1" dirty="0">
              <a:solidFill>
                <a:srgbClr val="FF0066"/>
              </a:solidFill>
            </a:endParaRPr>
          </a:p>
        </p:txBody>
      </p:sp>
      <p:sp>
        <p:nvSpPr>
          <p:cNvPr id="14" name="TextBox 13"/>
          <p:cNvSpPr txBox="1"/>
          <p:nvPr/>
        </p:nvSpPr>
        <p:spPr>
          <a:xfrm>
            <a:off x="395536" y="2878899"/>
            <a:ext cx="3672408" cy="523220"/>
          </a:xfrm>
          <a:prstGeom prst="rect">
            <a:avLst/>
          </a:prstGeom>
          <a:noFill/>
        </p:spPr>
        <p:txBody>
          <a:bodyPr wrap="square" rtlCol="0">
            <a:spAutoFit/>
          </a:bodyPr>
          <a:lstStyle/>
          <a:p>
            <a:r>
              <a:rPr lang="en-GB" sz="2800" b="1" dirty="0">
                <a:solidFill>
                  <a:srgbClr val="FF0066"/>
                </a:solidFill>
              </a:rPr>
              <a:t>7</a:t>
            </a:r>
            <a:r>
              <a:rPr lang="en-GB" sz="2800" b="1" dirty="0" smtClean="0">
                <a:solidFill>
                  <a:srgbClr val="FF0066"/>
                </a:solidFill>
              </a:rPr>
              <a:t>-- ,8--, 9--</a:t>
            </a:r>
            <a:endParaRPr lang="en-GB" sz="2800" b="1" dirty="0">
              <a:solidFill>
                <a:srgbClr val="FF0066"/>
              </a:solidFill>
            </a:endParaRPr>
          </a:p>
        </p:txBody>
      </p:sp>
      <p:sp>
        <p:nvSpPr>
          <p:cNvPr id="15" name="TextBox 14"/>
          <p:cNvSpPr txBox="1"/>
          <p:nvPr/>
        </p:nvSpPr>
        <p:spPr>
          <a:xfrm>
            <a:off x="2843808" y="2905780"/>
            <a:ext cx="3672408" cy="523220"/>
          </a:xfrm>
          <a:prstGeom prst="rect">
            <a:avLst/>
          </a:prstGeom>
          <a:noFill/>
        </p:spPr>
        <p:txBody>
          <a:bodyPr wrap="square" rtlCol="0">
            <a:spAutoFit/>
          </a:bodyPr>
          <a:lstStyle/>
          <a:p>
            <a:r>
              <a:rPr lang="en-GB" sz="2800" b="1" dirty="0">
                <a:solidFill>
                  <a:srgbClr val="FF0066"/>
                </a:solidFill>
              </a:rPr>
              <a:t>7</a:t>
            </a:r>
            <a:r>
              <a:rPr lang="en-GB" sz="2800" b="1" dirty="0" smtClean="0">
                <a:solidFill>
                  <a:srgbClr val="FF0066"/>
                </a:solidFill>
              </a:rPr>
              <a:t>-- ,8--, 9--</a:t>
            </a:r>
            <a:endParaRPr lang="en-GB" sz="2800" b="1" dirty="0">
              <a:solidFill>
                <a:srgbClr val="FF0066"/>
              </a:solidFill>
            </a:endParaRPr>
          </a:p>
        </p:txBody>
      </p:sp>
      <p:sp>
        <p:nvSpPr>
          <p:cNvPr id="16" name="TextBox 15"/>
          <p:cNvSpPr txBox="1"/>
          <p:nvPr/>
        </p:nvSpPr>
        <p:spPr>
          <a:xfrm>
            <a:off x="5051563" y="2926064"/>
            <a:ext cx="3672408" cy="523220"/>
          </a:xfrm>
          <a:prstGeom prst="rect">
            <a:avLst/>
          </a:prstGeom>
          <a:noFill/>
        </p:spPr>
        <p:txBody>
          <a:bodyPr wrap="square" rtlCol="0">
            <a:spAutoFit/>
          </a:bodyPr>
          <a:lstStyle/>
          <a:p>
            <a:r>
              <a:rPr lang="en-GB" sz="2800" b="1" dirty="0" smtClean="0">
                <a:solidFill>
                  <a:srgbClr val="FF0066"/>
                </a:solidFill>
              </a:rPr>
              <a:t>10, 10, 10</a:t>
            </a:r>
            <a:endParaRPr lang="en-GB" sz="2800" b="1" dirty="0">
              <a:solidFill>
                <a:srgbClr val="FF0066"/>
              </a:solidFill>
            </a:endParaRPr>
          </a:p>
        </p:txBody>
      </p:sp>
      <p:sp>
        <p:nvSpPr>
          <p:cNvPr id="17" name="TextBox 16"/>
          <p:cNvSpPr txBox="1"/>
          <p:nvPr/>
        </p:nvSpPr>
        <p:spPr>
          <a:xfrm>
            <a:off x="6887767" y="2905780"/>
            <a:ext cx="3672408" cy="523220"/>
          </a:xfrm>
          <a:prstGeom prst="rect">
            <a:avLst/>
          </a:prstGeom>
          <a:noFill/>
        </p:spPr>
        <p:txBody>
          <a:bodyPr wrap="square" rtlCol="0">
            <a:spAutoFit/>
          </a:bodyPr>
          <a:lstStyle/>
          <a:p>
            <a:r>
              <a:rPr lang="en-GB" sz="2800" b="1" dirty="0" smtClean="0">
                <a:solidFill>
                  <a:srgbClr val="FF0066"/>
                </a:solidFill>
              </a:rPr>
              <a:t>10, 10, 10</a:t>
            </a:r>
            <a:endParaRPr lang="en-GB" sz="2800" b="1" dirty="0">
              <a:solidFill>
                <a:srgbClr val="FF0066"/>
              </a:solidFill>
            </a:endParaRPr>
          </a:p>
        </p:txBody>
      </p:sp>
    </p:spTree>
    <p:extLst>
      <p:ext uri="{BB962C8B-B14F-4D97-AF65-F5344CB8AC3E}">
        <p14:creationId xmlns:p14="http://schemas.microsoft.com/office/powerpoint/2010/main" val="16134064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556792"/>
            <a:ext cx="3888432" cy="25339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75" y="1591985"/>
            <a:ext cx="3780417" cy="246357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7512" y="1462940"/>
            <a:ext cx="4032448" cy="262781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0948" y="1499757"/>
            <a:ext cx="4225575" cy="264802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5510" y="1556792"/>
            <a:ext cx="4029954" cy="262618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2739" y="1591985"/>
            <a:ext cx="3766473" cy="245448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1014" y="1569843"/>
            <a:ext cx="3982928" cy="2595539"/>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5132" y="1462940"/>
            <a:ext cx="4324842" cy="2818357"/>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5305" y="1617204"/>
            <a:ext cx="4094721" cy="2668392"/>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25889" y="1588669"/>
            <a:ext cx="4454137" cy="2643470"/>
          </a:xfrm>
          <a:prstGeom prst="rect">
            <a:avLst/>
          </a:prstGeom>
        </p:spPr>
      </p:pic>
    </p:spTree>
    <p:extLst>
      <p:ext uri="{BB962C8B-B14F-4D97-AF65-F5344CB8AC3E}">
        <p14:creationId xmlns:p14="http://schemas.microsoft.com/office/powerpoint/2010/main" val="3741738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8"/>
                                        </p:tgtEl>
                                      </p:cBhvr>
                                    </p:animEffect>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9"/>
                                        </p:tgtEl>
                                      </p:cBhvr>
                                    </p:animEffect>
                                    <p:set>
                                      <p:cBhvr>
                                        <p:cTn id="80" dur="1" fill="hold">
                                          <p:stCondLst>
                                            <p:cond delay="499"/>
                                          </p:stCondLst>
                                        </p:cTn>
                                        <p:tgtEl>
                                          <p:spTgt spid="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50" y="188640"/>
            <a:ext cx="4572000" cy="6740307"/>
          </a:xfrm>
          <a:prstGeom prst="rect">
            <a:avLst/>
          </a:prstGeom>
        </p:spPr>
        <p:txBody>
          <a:bodyPr>
            <a:spAutoFit/>
          </a:bodyPr>
          <a:lstStyle/>
          <a:p>
            <a:pPr>
              <a:lnSpc>
                <a:spcPct val="200000"/>
              </a:lnSpc>
            </a:pPr>
            <a:r>
              <a:rPr lang="fr-FR" sz="2400" dirty="0" smtClean="0">
                <a:solidFill>
                  <a:srgbClr val="262626"/>
                </a:solidFill>
                <a:latin typeface="Tw Cen MT" panose="020B0602020104020603" pitchFamily="34" charset="0"/>
              </a:rPr>
              <a:t>﻿Un, deux,</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Un, deux, trois,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une main.</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Un, deux, trois,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Quatre, cinq,</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cinq doigts.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Six, sept, huit, neuf, dix,</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ça fait deux mains</a:t>
            </a:r>
            <a:r>
              <a:rPr lang="fr-FR" sz="2400" dirty="0" smtClean="0">
                <a:latin typeface="Tw Cen MT" panose="020B0602020104020603" pitchFamily="34" charset="0"/>
              </a:rPr>
              <a:t/>
            </a:r>
            <a:br>
              <a:rPr lang="fr-FR" sz="2400" dirty="0" smtClean="0">
                <a:latin typeface="Tw Cen MT" panose="020B0602020104020603" pitchFamily="34" charset="0"/>
              </a:rPr>
            </a:br>
            <a:r>
              <a:rPr lang="fr-FR" sz="2400" dirty="0" smtClean="0">
                <a:solidFill>
                  <a:srgbClr val="262626"/>
                </a:solidFill>
                <a:latin typeface="Tw Cen MT" panose="020B0602020104020603" pitchFamily="34" charset="0"/>
              </a:rPr>
              <a:t>qui se disent : "bonjour</a:t>
            </a:r>
            <a:r>
              <a:rPr lang="fr-FR" sz="2400" dirty="0" smtClean="0">
                <a:solidFill>
                  <a:srgbClr val="262626"/>
                </a:solidFill>
                <a:latin typeface="Tw Cen MT" panose="020B0602020104020603" pitchFamily="34" charset="0"/>
              </a:rPr>
              <a:t>".</a:t>
            </a:r>
            <a:endParaRPr lang="en-GB" sz="2400" dirty="0">
              <a:latin typeface="Tw Cen MT" panose="020B0602020104020603" pitchFamily="34" charset="0"/>
            </a:endParaRPr>
          </a:p>
        </p:txBody>
      </p:sp>
      <p:pic>
        <p:nvPicPr>
          <p:cNvPr id="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6900" y="69234"/>
            <a:ext cx="1429750" cy="78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129" y="10415"/>
            <a:ext cx="1413901" cy="8860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6360" y="51935"/>
            <a:ext cx="1500201" cy="8903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7738" y="849299"/>
            <a:ext cx="1452860" cy="9467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7439" y="3095727"/>
            <a:ext cx="1472043" cy="95928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6330" y="4788793"/>
            <a:ext cx="936962" cy="61058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4731" y="4762789"/>
            <a:ext cx="996914" cy="64965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3433" y="4779874"/>
            <a:ext cx="952545" cy="62074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7960" y="4813554"/>
            <a:ext cx="879288" cy="57300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77234" y="4792408"/>
            <a:ext cx="911736" cy="59414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328" y="858097"/>
            <a:ext cx="1413901" cy="88604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200" y="906065"/>
            <a:ext cx="1500201" cy="890349"/>
          </a:xfrm>
          <a:prstGeom prst="rect">
            <a:avLst/>
          </a:prstGeom>
        </p:spPr>
      </p:pic>
      <p:pic>
        <p:nvPicPr>
          <p:cNvPr id="17" name="Picture 16"/>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9231"/>
          <a:stretch/>
        </p:blipFill>
        <p:spPr bwMode="auto">
          <a:xfrm>
            <a:off x="2346433" y="1653664"/>
            <a:ext cx="890223"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4744" y="2233683"/>
            <a:ext cx="1452860" cy="94678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814" y="2308295"/>
            <a:ext cx="1413901" cy="886045"/>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2769" y="2290114"/>
            <a:ext cx="1500201" cy="890349"/>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7855" y="3150103"/>
            <a:ext cx="1443523" cy="940696"/>
          </a:xfrm>
          <a:prstGeom prst="rect">
            <a:avLst/>
          </a:prstGeom>
        </p:spPr>
      </p:pic>
      <p:pic>
        <p:nvPicPr>
          <p:cNvPr id="22" name="Picture 2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9231"/>
          <a:stretch/>
        </p:blipFill>
        <p:spPr bwMode="auto">
          <a:xfrm>
            <a:off x="2420677" y="3928125"/>
            <a:ext cx="890223"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706" y="5301878"/>
            <a:ext cx="1753471" cy="9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69989" y="6084435"/>
            <a:ext cx="1089506" cy="709995"/>
          </a:xfrm>
          <a:prstGeom prst="rect">
            <a:avLst/>
          </a:prstGeom>
        </p:spPr>
      </p:pic>
      <p:sp>
        <p:nvSpPr>
          <p:cNvPr id="25" name="Rectangle 24"/>
          <p:cNvSpPr/>
          <p:nvPr/>
        </p:nvSpPr>
        <p:spPr>
          <a:xfrm>
            <a:off x="7529350" y="-110355"/>
            <a:ext cx="1670650" cy="830805"/>
          </a:xfrm>
          <a:prstGeom prst="rect">
            <a:avLst/>
          </a:prstGeom>
        </p:spPr>
        <p:txBody>
          <a:bodyPr wrap="none">
            <a:spAutoFit/>
          </a:bodyPr>
          <a:lstStyle/>
          <a:p>
            <a:pPr>
              <a:lnSpc>
                <a:spcPct val="200000"/>
              </a:lnSpc>
            </a:pPr>
            <a:r>
              <a:rPr lang="fr-FR" sz="2800" b="1" dirty="0" smtClean="0">
                <a:solidFill>
                  <a:srgbClr val="262626"/>
                </a:solidFill>
                <a:latin typeface="Tw Cen MT" panose="020B0602020104020603" pitchFamily="34" charset="0"/>
              </a:rPr>
              <a:t>Les mains</a:t>
            </a:r>
          </a:p>
        </p:txBody>
      </p:sp>
      <p:sp>
        <p:nvSpPr>
          <p:cNvPr id="26" name="Rounded Rectangular Callout 25"/>
          <p:cNvSpPr/>
          <p:nvPr/>
        </p:nvSpPr>
        <p:spPr>
          <a:xfrm>
            <a:off x="4621125" y="5543782"/>
            <a:ext cx="950276" cy="493765"/>
          </a:xfrm>
          <a:prstGeom prst="wedgeRoundRectCallout">
            <a:avLst>
              <a:gd name="adj1" fmla="val -6934"/>
              <a:gd name="adj2" fmla="val 66615"/>
              <a:gd name="adj3" fmla="val 16667"/>
            </a:avLst>
          </a:prstGeom>
          <a:solidFill>
            <a:srgbClr val="FFFF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Tw Cen MT" panose="020B0602020104020603" pitchFamily="34" charset="0"/>
              </a:rPr>
              <a:t>Bonjour!</a:t>
            </a:r>
            <a:endParaRPr lang="en-GB" sz="16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553541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38" y="1430338"/>
            <a:ext cx="8247062"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Line 3"/>
          <p:cNvSpPr>
            <a:spLocks noChangeShapeType="1"/>
          </p:cNvSpPr>
          <p:nvPr/>
        </p:nvSpPr>
        <p:spPr bwMode="auto">
          <a:xfrm>
            <a:off x="3348038"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2" name="Line 4"/>
          <p:cNvSpPr>
            <a:spLocks noChangeShapeType="1"/>
          </p:cNvSpPr>
          <p:nvPr/>
        </p:nvSpPr>
        <p:spPr bwMode="auto">
          <a:xfrm>
            <a:off x="8101013" y="14843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3" name="Line 5"/>
          <p:cNvSpPr>
            <a:spLocks noChangeShapeType="1"/>
          </p:cNvSpPr>
          <p:nvPr/>
        </p:nvSpPr>
        <p:spPr bwMode="auto">
          <a:xfrm>
            <a:off x="6659563" y="4762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4" name="Line 6"/>
          <p:cNvSpPr>
            <a:spLocks noChangeShapeType="1"/>
          </p:cNvSpPr>
          <p:nvPr/>
        </p:nvSpPr>
        <p:spPr bwMode="auto">
          <a:xfrm>
            <a:off x="5076825" y="2852738"/>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5" name="Line 7"/>
          <p:cNvSpPr>
            <a:spLocks noChangeShapeType="1"/>
          </p:cNvSpPr>
          <p:nvPr/>
        </p:nvSpPr>
        <p:spPr bwMode="auto">
          <a:xfrm>
            <a:off x="1042988" y="14128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6" name="Line 8"/>
          <p:cNvSpPr>
            <a:spLocks noChangeShapeType="1"/>
          </p:cNvSpPr>
          <p:nvPr/>
        </p:nvSpPr>
        <p:spPr bwMode="auto">
          <a:xfrm>
            <a:off x="3995738" y="278130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7" name="Line 9"/>
          <p:cNvSpPr>
            <a:spLocks noChangeShapeType="1"/>
          </p:cNvSpPr>
          <p:nvPr/>
        </p:nvSpPr>
        <p:spPr bwMode="auto">
          <a:xfrm>
            <a:off x="1763713" y="692150"/>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8" name="Line 10"/>
          <p:cNvSpPr>
            <a:spLocks noChangeShapeType="1"/>
          </p:cNvSpPr>
          <p:nvPr/>
        </p:nvSpPr>
        <p:spPr bwMode="auto">
          <a:xfrm>
            <a:off x="7380288" y="7651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19" name="Line 11"/>
          <p:cNvSpPr>
            <a:spLocks noChangeShapeType="1"/>
          </p:cNvSpPr>
          <p:nvPr/>
        </p:nvSpPr>
        <p:spPr bwMode="auto">
          <a:xfrm>
            <a:off x="5795963" y="836613"/>
            <a:ext cx="0" cy="1008062"/>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8620" name="Line 12"/>
          <p:cNvSpPr>
            <a:spLocks noChangeShapeType="1"/>
          </p:cNvSpPr>
          <p:nvPr/>
        </p:nvSpPr>
        <p:spPr bwMode="auto">
          <a:xfrm>
            <a:off x="2484438" y="333375"/>
            <a:ext cx="0" cy="1008063"/>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1672345" y="5840363"/>
            <a:ext cx="5832648" cy="769441"/>
          </a:xfrm>
          <a:prstGeom prst="rect">
            <a:avLst/>
          </a:prstGeom>
          <a:noFill/>
        </p:spPr>
        <p:txBody>
          <a:bodyPr wrap="square" rtlCol="0">
            <a:spAutoFit/>
          </a:bodyPr>
          <a:lstStyle/>
          <a:p>
            <a:pPr algn="ctr"/>
            <a:r>
              <a:rPr lang="en-GB" sz="4400" dirty="0" err="1" smtClean="0">
                <a:latin typeface="Tw Cen MT" panose="020B0602020104020603" pitchFamily="34" charset="0"/>
              </a:rPr>
              <a:t>C’est</a:t>
            </a:r>
            <a:r>
              <a:rPr lang="en-GB" sz="4400" dirty="0" smtClean="0">
                <a:latin typeface="Tw Cen MT" panose="020B0602020104020603" pitchFamily="34" charset="0"/>
              </a:rPr>
              <a:t> </a:t>
            </a:r>
            <a:r>
              <a:rPr lang="en-GB" sz="4400" dirty="0" err="1" smtClean="0">
                <a:latin typeface="Tw Cen MT" panose="020B0602020104020603" pitchFamily="34" charset="0"/>
              </a:rPr>
              <a:t>quel</a:t>
            </a:r>
            <a:r>
              <a:rPr lang="en-GB" sz="4400" dirty="0" smtClean="0">
                <a:latin typeface="Tw Cen MT" panose="020B0602020104020603" pitchFamily="34" charset="0"/>
              </a:rPr>
              <a:t> </a:t>
            </a:r>
            <a:r>
              <a:rPr lang="en-GB" sz="4400" dirty="0" err="1" smtClean="0">
                <a:latin typeface="Tw Cen MT" panose="020B0602020104020603" pitchFamily="34" charset="0"/>
              </a:rPr>
              <a:t>numéro</a:t>
            </a:r>
            <a:r>
              <a:rPr lang="en-GB" sz="4400" dirty="0" smtClean="0">
                <a:latin typeface="Tw Cen MT" panose="020B0602020104020603" pitchFamily="34" charset="0"/>
              </a:rPr>
              <a:t>?</a:t>
            </a:r>
            <a:endParaRPr lang="en-GB" sz="4400" dirty="0">
              <a:latin typeface="Tw Cen MT" panose="020B0602020104020603"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68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grpId="0" nodeType="clickEffect">
                                  <p:stCondLst>
                                    <p:cond delay="0"/>
                                  </p:stCondLst>
                                  <p:childTnLst>
                                    <p:set>
                                      <p:cBhvr>
                                        <p:cTn id="10" dur="1000">
                                          <p:stCondLst>
                                            <p:cond delay="0"/>
                                          </p:stCondLst>
                                        </p:cTn>
                                        <p:tgtEl>
                                          <p:spTgt spid="686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1000">
                                          <p:stCondLst>
                                            <p:cond delay="0"/>
                                          </p:stCondLst>
                                        </p:cTn>
                                        <p:tgtEl>
                                          <p:spTgt spid="68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grpId="0" nodeType="clickEffect">
                                  <p:stCondLst>
                                    <p:cond delay="0"/>
                                  </p:stCondLst>
                                  <p:childTnLst>
                                    <p:set>
                                      <p:cBhvr>
                                        <p:cTn id="18" dur="1000">
                                          <p:stCondLst>
                                            <p:cond delay="0"/>
                                          </p:stCondLst>
                                        </p:cTn>
                                        <p:tgtEl>
                                          <p:spTgt spid="686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1000">
                                          <p:stCondLst>
                                            <p:cond delay="0"/>
                                          </p:stCondLst>
                                        </p:cTn>
                                        <p:tgtEl>
                                          <p:spTgt spid="686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grpId="0" nodeType="clickEffect">
                                  <p:stCondLst>
                                    <p:cond delay="0"/>
                                  </p:stCondLst>
                                  <p:childTnLst>
                                    <p:set>
                                      <p:cBhvr>
                                        <p:cTn id="26" dur="1000">
                                          <p:stCondLst>
                                            <p:cond delay="0"/>
                                          </p:stCondLst>
                                        </p:cTn>
                                        <p:tgtEl>
                                          <p:spTgt spid="686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grpId="0" nodeType="clickEffect">
                                  <p:stCondLst>
                                    <p:cond delay="0"/>
                                  </p:stCondLst>
                                  <p:childTnLst>
                                    <p:set>
                                      <p:cBhvr>
                                        <p:cTn id="30" dur="1000">
                                          <p:stCondLst>
                                            <p:cond delay="0"/>
                                          </p:stCondLst>
                                        </p:cTn>
                                        <p:tgtEl>
                                          <p:spTgt spid="686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grpId="0" nodeType="clickEffect">
                                  <p:stCondLst>
                                    <p:cond delay="0"/>
                                  </p:stCondLst>
                                  <p:childTnLst>
                                    <p:set>
                                      <p:cBhvr>
                                        <p:cTn id="34" dur="1000">
                                          <p:stCondLst>
                                            <p:cond delay="0"/>
                                          </p:stCondLst>
                                        </p:cTn>
                                        <p:tgtEl>
                                          <p:spTgt spid="686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grpId="0" nodeType="clickEffect">
                                  <p:stCondLst>
                                    <p:cond delay="0"/>
                                  </p:stCondLst>
                                  <p:childTnLst>
                                    <p:set>
                                      <p:cBhvr>
                                        <p:cTn id="38" dur="1000">
                                          <p:stCondLst>
                                            <p:cond delay="0"/>
                                          </p:stCondLst>
                                        </p:cTn>
                                        <p:tgtEl>
                                          <p:spTgt spid="686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1000">
                                          <p:stCondLst>
                                            <p:cond delay="0"/>
                                          </p:stCondLst>
                                        </p:cTn>
                                        <p:tgtEl>
                                          <p:spTgt spid="68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6320308">
            <a:off x="3001326" y="2157063"/>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trois</a:t>
            </a:r>
            <a:endParaRPr lang="en-GB" sz="9600" dirty="0">
              <a:latin typeface="Tw Cen MT" panose="020B0602020104020603" pitchFamily="34" charset="0"/>
            </a:endParaRPr>
          </a:p>
        </p:txBody>
      </p:sp>
      <p:sp>
        <p:nvSpPr>
          <p:cNvPr id="3" name="Rectangle 2"/>
          <p:cNvSpPr/>
          <p:nvPr/>
        </p:nvSpPr>
        <p:spPr>
          <a:xfrm rot="13940048">
            <a:off x="6717423" y="673044"/>
            <a:ext cx="2312051"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cinq</a:t>
            </a:r>
            <a:endParaRPr lang="en-GB" sz="9600" dirty="0">
              <a:latin typeface="Tw Cen MT" panose="020B0602020104020603" pitchFamily="34" charset="0"/>
            </a:endParaRPr>
          </a:p>
        </p:txBody>
      </p:sp>
      <p:sp>
        <p:nvSpPr>
          <p:cNvPr id="4" name="Rectangle 3"/>
          <p:cNvSpPr/>
          <p:nvPr/>
        </p:nvSpPr>
        <p:spPr>
          <a:xfrm rot="1251709">
            <a:off x="6792335" y="5092836"/>
            <a:ext cx="216222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un</a:t>
            </a:r>
            <a:endParaRPr lang="en-GB" sz="9600" dirty="0">
              <a:latin typeface="Tw Cen MT" panose="020B0602020104020603" pitchFamily="34" charset="0"/>
            </a:endParaRPr>
          </a:p>
        </p:txBody>
      </p:sp>
      <p:sp>
        <p:nvSpPr>
          <p:cNvPr id="5" name="Rectangle 4"/>
          <p:cNvSpPr/>
          <p:nvPr/>
        </p:nvSpPr>
        <p:spPr>
          <a:xfrm rot="17136182">
            <a:off x="-328932" y="4203009"/>
            <a:ext cx="3179256"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douze</a:t>
            </a:r>
            <a:endParaRPr lang="en-GB" sz="9600" dirty="0">
              <a:latin typeface="Tw Cen MT" panose="020B0602020104020603" pitchFamily="34" charset="0"/>
            </a:endParaRPr>
          </a:p>
        </p:txBody>
      </p:sp>
      <p:sp>
        <p:nvSpPr>
          <p:cNvPr id="6" name="Rectangle 5"/>
          <p:cNvSpPr/>
          <p:nvPr/>
        </p:nvSpPr>
        <p:spPr>
          <a:xfrm rot="10800000">
            <a:off x="3001326" y="241262"/>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deux</a:t>
            </a:r>
            <a:endParaRPr lang="en-GB" sz="9600" dirty="0">
              <a:latin typeface="Tw Cen MT" panose="020B0602020104020603" pitchFamily="34" charset="0"/>
            </a:endParaRPr>
          </a:p>
        </p:txBody>
      </p:sp>
      <p:sp>
        <p:nvSpPr>
          <p:cNvPr id="7" name="Rectangle 6"/>
          <p:cNvSpPr/>
          <p:nvPr/>
        </p:nvSpPr>
        <p:spPr>
          <a:xfrm rot="5400000">
            <a:off x="4793142" y="4472493"/>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neuf</a:t>
            </a:r>
            <a:endParaRPr lang="en-GB" sz="9600" dirty="0">
              <a:latin typeface="Tw Cen MT" panose="020B0602020104020603" pitchFamily="34" charset="0"/>
            </a:endParaRPr>
          </a:p>
        </p:txBody>
      </p:sp>
      <p:sp>
        <p:nvSpPr>
          <p:cNvPr id="8" name="Rectangle 7"/>
          <p:cNvSpPr/>
          <p:nvPr/>
        </p:nvSpPr>
        <p:spPr>
          <a:xfrm rot="21217332">
            <a:off x="125491" y="656692"/>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onze</a:t>
            </a:r>
            <a:endParaRPr lang="en-GB" sz="9600" dirty="0">
              <a:latin typeface="Tw Cen MT" panose="020B0602020104020603" pitchFamily="34" charset="0"/>
            </a:endParaRPr>
          </a:p>
        </p:txBody>
      </p:sp>
      <p:sp>
        <p:nvSpPr>
          <p:cNvPr id="9" name="Rectangle 8"/>
          <p:cNvSpPr/>
          <p:nvPr/>
        </p:nvSpPr>
        <p:spPr>
          <a:xfrm rot="12459354">
            <a:off x="5431321" y="1872506"/>
            <a:ext cx="354525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quatre</a:t>
            </a:r>
            <a:endParaRPr lang="en-GB" sz="9600" dirty="0">
              <a:latin typeface="Tw Cen MT" panose="020B0602020104020603" pitchFamily="34" charset="0"/>
            </a:endParaRPr>
          </a:p>
        </p:txBody>
      </p:sp>
      <p:sp>
        <p:nvSpPr>
          <p:cNvPr id="10" name="Rectangle 9"/>
          <p:cNvSpPr/>
          <p:nvPr/>
        </p:nvSpPr>
        <p:spPr>
          <a:xfrm rot="153806">
            <a:off x="1813471" y="5291434"/>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err="1" smtClean="0">
                <a:latin typeface="Tw Cen MT" panose="020B0602020104020603" pitchFamily="34" charset="0"/>
              </a:rPr>
              <a:t>huit</a:t>
            </a:r>
            <a:endParaRPr lang="en-GB" sz="9600" dirty="0">
              <a:latin typeface="Tw Cen MT" panose="020B0602020104020603" pitchFamily="34" charset="0"/>
            </a:endParaRPr>
          </a:p>
        </p:txBody>
      </p:sp>
      <p:sp>
        <p:nvSpPr>
          <p:cNvPr id="11" name="Rectangle 10"/>
          <p:cNvSpPr/>
          <p:nvPr/>
        </p:nvSpPr>
        <p:spPr>
          <a:xfrm rot="4017703">
            <a:off x="1426827" y="2698915"/>
            <a:ext cx="2736304"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sept</a:t>
            </a:r>
            <a:endParaRPr lang="en-GB" sz="9600" dirty="0">
              <a:latin typeface="Tw Cen MT" panose="020B0602020104020603" pitchFamily="34" charset="0"/>
            </a:endParaRPr>
          </a:p>
        </p:txBody>
      </p:sp>
      <p:sp>
        <p:nvSpPr>
          <p:cNvPr id="12" name="Rectangle 11"/>
          <p:cNvSpPr/>
          <p:nvPr/>
        </p:nvSpPr>
        <p:spPr>
          <a:xfrm>
            <a:off x="3376386" y="4061334"/>
            <a:ext cx="2076410"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dix</a:t>
            </a:r>
            <a:endParaRPr lang="en-GB" sz="9600" dirty="0">
              <a:latin typeface="Tw Cen MT" panose="020B0602020104020603" pitchFamily="34" charset="0"/>
            </a:endParaRPr>
          </a:p>
        </p:txBody>
      </p:sp>
      <p:sp>
        <p:nvSpPr>
          <p:cNvPr id="13" name="Rectangle 12"/>
          <p:cNvSpPr/>
          <p:nvPr/>
        </p:nvSpPr>
        <p:spPr>
          <a:xfrm rot="9835282">
            <a:off x="6936312" y="3695677"/>
            <a:ext cx="1912333" cy="136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9600" dirty="0" smtClean="0">
                <a:latin typeface="Tw Cen MT" panose="020B0602020104020603" pitchFamily="34" charset="0"/>
              </a:rPr>
              <a:t>six</a:t>
            </a:r>
            <a:endParaRPr lang="en-GB" sz="9600" dirty="0">
              <a:latin typeface="Tw Cen MT" panose="020B0602020104020603" pitchFamily="34" charset="0"/>
            </a:endParaRPr>
          </a:p>
        </p:txBody>
      </p:sp>
    </p:spTree>
    <p:extLst>
      <p:ext uri="{BB962C8B-B14F-4D97-AF65-F5344CB8AC3E}">
        <p14:creationId xmlns:p14="http://schemas.microsoft.com/office/powerpoint/2010/main" val="115544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81" y="116632"/>
            <a:ext cx="1466046" cy="17365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2948" y="2369344"/>
            <a:ext cx="1750498" cy="17212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021" y="4832429"/>
            <a:ext cx="1939314" cy="13639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226" y="147734"/>
            <a:ext cx="2006750" cy="17425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2313" y="152640"/>
            <a:ext cx="1863903" cy="182041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6190" y="2363798"/>
            <a:ext cx="2210095" cy="181227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8264" y="2152770"/>
            <a:ext cx="1949796" cy="186530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405" y="4527728"/>
            <a:ext cx="1876545" cy="1735803"/>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0856" y="4439456"/>
            <a:ext cx="2871301" cy="175627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86600" y="433944"/>
            <a:ext cx="1785227" cy="1419255"/>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711" y="2288180"/>
            <a:ext cx="1858327" cy="1814966"/>
          </a:xfrm>
          <a:prstGeom prst="rect">
            <a:avLst/>
          </a:prstGeom>
        </p:spPr>
      </p:pic>
      <p:grpSp>
        <p:nvGrpSpPr>
          <p:cNvPr id="32" name="Group 31"/>
          <p:cNvGrpSpPr/>
          <p:nvPr/>
        </p:nvGrpSpPr>
        <p:grpSpPr>
          <a:xfrm>
            <a:off x="4977183" y="4600317"/>
            <a:ext cx="1827270" cy="1619556"/>
            <a:chOff x="4977183" y="4600317"/>
            <a:chExt cx="1827270" cy="1619556"/>
          </a:xfrm>
        </p:grpSpPr>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77183" y="4925556"/>
              <a:ext cx="1827270" cy="1294317"/>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8064" y="4693444"/>
              <a:ext cx="182876" cy="464224"/>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3604" y="4640542"/>
              <a:ext cx="182876" cy="464224"/>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72001" y="4600317"/>
              <a:ext cx="182876" cy="464224"/>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9312" y="4600317"/>
              <a:ext cx="182876" cy="46422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7956" y="4640542"/>
              <a:ext cx="182876" cy="464224"/>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25174" y="4925556"/>
              <a:ext cx="182876" cy="464224"/>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8028" y="5049562"/>
              <a:ext cx="182876" cy="464224"/>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46826" y="5085483"/>
              <a:ext cx="182876" cy="464224"/>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3983" y="5104766"/>
              <a:ext cx="182876" cy="464224"/>
            </a:xfrm>
            <a:prstGeom prst="rect">
              <a:avLst/>
            </a:prstGeom>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86503" y="5040531"/>
              <a:ext cx="182876" cy="464224"/>
            </a:xfrm>
            <a:prstGeom prst="rect">
              <a:avLst/>
            </a:prstGeom>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56456" y="4872654"/>
              <a:ext cx="182876" cy="464224"/>
            </a:xfrm>
            <a:prstGeom prst="rect">
              <a:avLst/>
            </a:prstGeom>
          </p:spPr>
        </p:pic>
      </p:grpSp>
      <p:sp>
        <p:nvSpPr>
          <p:cNvPr id="30" name="Rectangle 29"/>
          <p:cNvSpPr/>
          <p:nvPr/>
        </p:nvSpPr>
        <p:spPr>
          <a:xfrm>
            <a:off x="4977183" y="6263531"/>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onze</a:t>
            </a:r>
            <a:endParaRPr lang="en-GB" sz="3600" dirty="0">
              <a:latin typeface="Tw Cen MT" panose="020B0602020104020603" pitchFamily="34" charset="0"/>
            </a:endParaRPr>
          </a:p>
        </p:txBody>
      </p:sp>
      <p:sp>
        <p:nvSpPr>
          <p:cNvPr id="31" name="Rectangle 30"/>
          <p:cNvSpPr/>
          <p:nvPr/>
        </p:nvSpPr>
        <p:spPr>
          <a:xfrm>
            <a:off x="7144043" y="6263530"/>
            <a:ext cx="1827270" cy="4778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600" dirty="0" err="1" smtClean="0">
                <a:latin typeface="Tw Cen MT" panose="020B0602020104020603" pitchFamily="34" charset="0"/>
              </a:rPr>
              <a:t>douze</a:t>
            </a:r>
            <a:endParaRPr lang="en-GB" sz="3600" dirty="0">
              <a:latin typeface="Tw Cen MT" panose="020B0602020104020603" pitchFamily="34" charset="0"/>
            </a:endParaRPr>
          </a:p>
        </p:txBody>
      </p:sp>
    </p:spTree>
    <p:extLst>
      <p:ext uri="{BB962C8B-B14F-4D97-AF65-F5344CB8AC3E}">
        <p14:creationId xmlns:p14="http://schemas.microsoft.com/office/powerpoint/2010/main" val="1126872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569</Words>
  <Application>Microsoft Office PowerPoint</Application>
  <PresentationFormat>On-screen Show (4:3)</PresentationFormat>
  <Paragraphs>130</Paragraphs>
  <Slides>18</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Rockwell</vt:lpstr>
      <vt:lpstr>Tw Cen MT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50</cp:revision>
  <dcterms:created xsi:type="dcterms:W3CDTF">2009-03-11T21:17:22Z</dcterms:created>
  <dcterms:modified xsi:type="dcterms:W3CDTF">2018-08-01T14:19:13Z</dcterms:modified>
</cp:coreProperties>
</file>