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370" r:id="rId3"/>
    <p:sldId id="308" r:id="rId4"/>
    <p:sldId id="364" r:id="rId5"/>
    <p:sldId id="365" r:id="rId6"/>
    <p:sldId id="363" r:id="rId7"/>
    <p:sldId id="366" r:id="rId8"/>
    <p:sldId id="361" r:id="rId9"/>
    <p:sldId id="269" r:id="rId10"/>
    <p:sldId id="264" r:id="rId11"/>
    <p:sldId id="367" r:id="rId12"/>
    <p:sldId id="368" r:id="rId13"/>
    <p:sldId id="369" r:id="rId14"/>
  </p:sldIdLst>
  <p:sldSz cx="9144000" cy="6858000" type="screen4x3"/>
  <p:notesSz cx="6858000" cy="1005205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CC"/>
    <a:srgbClr val="5880FE"/>
    <a:srgbClr val="FFD211"/>
    <a:srgbClr val="0000FF"/>
    <a:srgbClr val="FFCC00"/>
    <a:srgbClr val="009900"/>
    <a:srgbClr val="FF0000"/>
    <a:srgbClr val="60220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4" autoAdjust="0"/>
    <p:restoredTop sz="61335" autoAdjust="0"/>
  </p:normalViewPr>
  <p:slideViewPr>
    <p:cSldViewPr>
      <p:cViewPr varScale="1">
        <p:scale>
          <a:sx n="67" d="100"/>
          <a:sy n="67" d="100"/>
        </p:scale>
        <p:origin x="23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54063"/>
            <a:ext cx="5024438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75200"/>
            <a:ext cx="5486400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7225"/>
            <a:ext cx="297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339CDB-6521-4DF7-94C9-CFA1AB7F4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77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r>
              <a:rPr lang="en-GB" baseline="0" dirty="0" smtClean="0"/>
              <a:t> the vowels song from last lesson.</a:t>
            </a:r>
          </a:p>
          <a:p>
            <a:r>
              <a:rPr lang="en-GB" baseline="0" dirty="0" smtClean="0"/>
              <a:t>Fi</a:t>
            </a:r>
            <a:r>
              <a:rPr lang="en-GB" dirty="0" smtClean="0"/>
              <a:t>rst, elicit the words line by line without any singing.</a:t>
            </a:r>
          </a:p>
          <a:p>
            <a:r>
              <a:rPr lang="en-GB" dirty="0" smtClean="0"/>
              <a:t>Then click</a:t>
            </a:r>
            <a:r>
              <a:rPr lang="en-GB" baseline="0" dirty="0" smtClean="0"/>
              <a:t> on the icon to hear the song (or sing it yourself).</a:t>
            </a:r>
          </a:p>
          <a:p>
            <a:r>
              <a:rPr lang="en-GB" baseline="0" dirty="0" smtClean="0"/>
              <a:t>This can get faster and faster.</a:t>
            </a:r>
          </a:p>
          <a:p>
            <a:r>
              <a:rPr lang="en-GB" baseline="0" dirty="0" smtClean="0"/>
              <a:t>Pupils can sing and do the actions at the same time.</a:t>
            </a:r>
          </a:p>
          <a:p>
            <a:r>
              <a:rPr lang="en-GB" baseline="0" dirty="0" smtClean="0"/>
              <a:t>Teachers to focus on pupils’ pronunciation and ensure that it remains good even when speeding up!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3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E95BD5-3C1E-4A67-B3FA-1AB376D1AA85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40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Sound is animated</a:t>
            </a:r>
            <a:r>
              <a:rPr lang="en-US" altLang="en-US" baseline="0" dirty="0" smtClean="0"/>
              <a:t> with each phrase.  Then c</a:t>
            </a:r>
            <a:r>
              <a:rPr lang="en-US" altLang="en-US" dirty="0" smtClean="0"/>
              <a:t>lick </a:t>
            </a:r>
            <a:r>
              <a:rPr lang="en-US" altLang="en-US" dirty="0" smtClean="0"/>
              <a:t>on the speech</a:t>
            </a:r>
            <a:r>
              <a:rPr lang="en-US" altLang="en-US" baseline="0" dirty="0" smtClean="0"/>
              <a:t> bubble to hear </a:t>
            </a:r>
            <a:r>
              <a:rPr lang="en-US" altLang="en-US" baseline="0" dirty="0" smtClean="0"/>
              <a:t>it again.</a:t>
            </a:r>
            <a:endParaRPr lang="en-US" altLang="en-US" dirty="0" smtClean="0"/>
          </a:p>
        </p:txBody>
      </p:sp>
      <p:sp>
        <p:nvSpPr>
          <p:cNvPr id="4101" name="Slide Number Placeholder 3"/>
          <p:cNvSpPr txBox="1">
            <a:spLocks noGrp="1"/>
          </p:cNvSpPr>
          <p:nvPr/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178758D-EE70-4113-A797-7135B3BDB3C7}" type="slidenum">
              <a:rPr lang="es-ES" altLang="en-US" sz="1200"/>
              <a:pPr algn="r" eaLnBrk="1" hangingPunct="1"/>
              <a:t>2</a:t>
            </a:fld>
            <a:endParaRPr lang="es-ES" altLang="en-US" sz="1200"/>
          </a:p>
        </p:txBody>
      </p:sp>
    </p:spTree>
    <p:extLst>
      <p:ext uri="{BB962C8B-B14F-4D97-AF65-F5344CB8AC3E}">
        <p14:creationId xmlns:p14="http://schemas.microsoft.com/office/powerpoint/2010/main" val="158367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EA9F89-FCC8-4E43-B827-AEE6A04641B6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456419-B2E1-4510-B91D-4D027A59D462}" type="slidenum">
              <a:rPr lang="es-ES" altLang="en-US" sz="1200"/>
              <a:pPr algn="r" eaLnBrk="1" hangingPunct="1"/>
              <a:t>5</a:t>
            </a:fld>
            <a:endParaRPr lang="es-ES" altLang="en-US" sz="1200"/>
          </a:p>
        </p:txBody>
      </p:sp>
    </p:spTree>
    <p:extLst>
      <p:ext uri="{BB962C8B-B14F-4D97-AF65-F5344CB8AC3E}">
        <p14:creationId xmlns:p14="http://schemas.microsoft.com/office/powerpoint/2010/main" val="303987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6FE3AA-C713-4415-8BAF-8FAE6E14B5A8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760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B593BA-9EB8-4A86-A56A-FBE22D6C62D4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950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B593BA-9EB8-4A86-A56A-FBE22D6C62D4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0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the face to hear the phrase.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39CDB-6521-4DF7-94C9-CFA1AB7F4C3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85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rhyming here will help pupils pronounce and remember.</a:t>
            </a:r>
          </a:p>
          <a:p>
            <a:r>
              <a:rPr lang="en-GB" dirty="0" smtClean="0"/>
              <a:t>These can be practised chorally</a:t>
            </a:r>
            <a:r>
              <a:rPr lang="en-GB" baseline="0" dirty="0" smtClean="0"/>
              <a:t> first – with Q &amp; A and then pupils can practise in pairs.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Click on the purple faces to hear the phrases.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39CDB-6521-4DF7-94C9-CFA1AB7F4C3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24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11292-750B-4270-8E3A-5E429A68601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993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9708-93C4-44DD-B891-57880F19961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1892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30ED9-F872-460D-9CC0-F6520509718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3799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DF20-CE25-498C-88F7-8C1D0E7F46D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172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6A223-248C-478A-9E03-6B8E50A0DE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88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84D-1839-42CE-97B1-A82AFE4435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2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E0F3-8B88-4C0C-AD6E-35876283C9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4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A1E3-2F6B-4FDE-A9F2-11363C0357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6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05E-D6B4-4FF1-B741-F05BED84EB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86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29AA-16A0-4552-9A86-FE7D1B0B3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6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49EF-6E15-4C71-B721-CBF36D40F2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FA493-83C7-46EC-9816-11A1C9D6645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90428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EC44-66D2-44EB-B021-07BFD94E88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63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9F31-DD06-420A-BFCB-3815AAC5B9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50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069D-7699-4DA6-ADAF-C05010187A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80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C54F-4FEA-42AB-8BAA-A663251491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421A-3928-4D60-A079-1CA807D72D9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9345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8481F-2137-4845-B759-F82258E3792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954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50D4-E25F-4578-8BB7-C32FB6FFFDD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0936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01AD-DA0D-415C-B8E9-9078DCF7B71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492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8848-6333-4B7A-9140-43BABC30F88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2791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F33B-0084-46BA-9CE8-8E067908CA5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3437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4172-81F7-4539-BC68-A8ADBA92498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921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Click to edit Master text styles</a:t>
            </a:r>
          </a:p>
          <a:p>
            <a:pPr lvl="1"/>
            <a:r>
              <a:rPr lang="es-ES" altLang="en-US" smtClean="0"/>
              <a:t>Second level</a:t>
            </a:r>
          </a:p>
          <a:p>
            <a:pPr lvl="2"/>
            <a:r>
              <a:rPr lang="es-ES" altLang="en-US" smtClean="0"/>
              <a:t>Third level</a:t>
            </a:r>
          </a:p>
          <a:p>
            <a:pPr lvl="3"/>
            <a:r>
              <a:rPr lang="es-ES" altLang="en-US" smtClean="0"/>
              <a:t>Fourth level</a:t>
            </a:r>
          </a:p>
          <a:p>
            <a:pPr lvl="4"/>
            <a:r>
              <a:rPr lang="es-E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47AF691-DD16-4E66-939E-3CA4A2E575F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785249B-9FC6-48A1-87FF-09B4A419C3A6}" type="slidenum"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‹#›</a:t>
            </a:fld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0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4.png"/><Relationship Id="rId5" Type="http://schemas.openxmlformats.org/officeDocument/2006/relationships/audio" Target="../media/audio10.wav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openxmlformats.org/officeDocument/2006/relationships/image" Target="../media/image15.png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0.mp3"/><Relationship Id="rId16" Type="http://schemas.openxmlformats.org/officeDocument/2006/relationships/image" Target="../media/image8.png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slideLayout" Target="../slideLayouts/slideLayout2.xml"/><Relationship Id="rId5" Type="http://schemas.microsoft.com/office/2007/relationships/media" Target="../media/media12.mp3"/><Relationship Id="rId15" Type="http://schemas.openxmlformats.org/officeDocument/2006/relationships/image" Target="../media/image17.png"/><Relationship Id="rId10" Type="http://schemas.openxmlformats.org/officeDocument/2006/relationships/audio" Target="../media/media14.mp3"/><Relationship Id="rId4" Type="http://schemas.openxmlformats.org/officeDocument/2006/relationships/audio" Target="../media/media11.mp3"/><Relationship Id="rId9" Type="http://schemas.microsoft.com/office/2007/relationships/media" Target="../media/media14.mp3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microsoft.com/office/2007/relationships/media" Target="../media/media21.mp3"/><Relationship Id="rId18" Type="http://schemas.openxmlformats.org/officeDocument/2006/relationships/audio" Target="../media/media23.mp3"/><Relationship Id="rId26" Type="http://schemas.openxmlformats.org/officeDocument/2006/relationships/image" Target="../media/image8.png"/><Relationship Id="rId3" Type="http://schemas.microsoft.com/office/2007/relationships/media" Target="../media/media16.mp3"/><Relationship Id="rId21" Type="http://schemas.openxmlformats.org/officeDocument/2006/relationships/slideLayout" Target="../slideLayouts/slideLayout2.xml"/><Relationship Id="rId7" Type="http://schemas.microsoft.com/office/2007/relationships/media" Target="../media/media18.mp3"/><Relationship Id="rId12" Type="http://schemas.openxmlformats.org/officeDocument/2006/relationships/audio" Target="../media/media20.mp3"/><Relationship Id="rId17" Type="http://schemas.microsoft.com/office/2007/relationships/media" Target="../media/media23.mp3"/><Relationship Id="rId25" Type="http://schemas.openxmlformats.org/officeDocument/2006/relationships/image" Target="../media/image20.png"/><Relationship Id="rId2" Type="http://schemas.openxmlformats.org/officeDocument/2006/relationships/audio" Target="../media/media15.mp3"/><Relationship Id="rId16" Type="http://schemas.openxmlformats.org/officeDocument/2006/relationships/audio" Target="../media/media22.mp3"/><Relationship Id="rId20" Type="http://schemas.openxmlformats.org/officeDocument/2006/relationships/audio" Target="../media/media24.mp3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microsoft.com/office/2007/relationships/media" Target="../media/media20.mp3"/><Relationship Id="rId24" Type="http://schemas.openxmlformats.org/officeDocument/2006/relationships/image" Target="../media/image19.png"/><Relationship Id="rId5" Type="http://schemas.microsoft.com/office/2007/relationships/media" Target="../media/media17.mp3"/><Relationship Id="rId15" Type="http://schemas.microsoft.com/office/2007/relationships/media" Target="../media/media22.mp3"/><Relationship Id="rId23" Type="http://schemas.openxmlformats.org/officeDocument/2006/relationships/image" Target="../media/image18.png"/><Relationship Id="rId10" Type="http://schemas.openxmlformats.org/officeDocument/2006/relationships/audio" Target="../media/media19.mp3"/><Relationship Id="rId19" Type="http://schemas.microsoft.com/office/2007/relationships/media" Target="../media/media24.mp3"/><Relationship Id="rId4" Type="http://schemas.openxmlformats.org/officeDocument/2006/relationships/audio" Target="../media/media16.mp3"/><Relationship Id="rId9" Type="http://schemas.microsoft.com/office/2007/relationships/media" Target="../media/media19.mp3"/><Relationship Id="rId14" Type="http://schemas.openxmlformats.org/officeDocument/2006/relationships/audio" Target="../media/media21.mp3"/><Relationship Id="rId2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audio" Target="../media/audio5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4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4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audio" Target="../media/audio6.wav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.mp3"/><Relationship Id="rId7" Type="http://schemas.openxmlformats.org/officeDocument/2006/relationships/audio" Target="../media/audio6.wav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png"/><Relationship Id="rId5" Type="http://schemas.openxmlformats.org/officeDocument/2006/relationships/audio" Target="../media/audio8.wav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3.png"/><Relationship Id="rId5" Type="http://schemas.openxmlformats.org/officeDocument/2006/relationships/audio" Target="../media/audio9.wav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4" y="355041"/>
            <a:ext cx="1833463" cy="108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81" y="195213"/>
            <a:ext cx="1656184" cy="1305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198"/>
            <a:ext cx="763249" cy="733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2298"/>
            <a:ext cx="720080" cy="724896"/>
          </a:xfrm>
          <a:prstGeom prst="rect">
            <a:avLst/>
          </a:prstGeom>
        </p:spPr>
      </p:pic>
      <p:pic>
        <p:nvPicPr>
          <p:cNvPr id="7" name="Picture 7" descr="cosmo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0024"/>
            <a:ext cx="1705975" cy="111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9" y="1892489"/>
            <a:ext cx="763249" cy="7336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9" y="2497589"/>
            <a:ext cx="720080" cy="724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" y="3761043"/>
            <a:ext cx="1833463" cy="108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25" y="3601215"/>
            <a:ext cx="1656184" cy="1305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56" y="3633200"/>
            <a:ext cx="763249" cy="733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56" y="4238300"/>
            <a:ext cx="720080" cy="724896"/>
          </a:xfrm>
          <a:prstGeom prst="rect">
            <a:avLst/>
          </a:prstGeom>
        </p:spPr>
      </p:pic>
      <p:pic>
        <p:nvPicPr>
          <p:cNvPr id="23" name="Picture 7" descr="cosmo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4" y="5451773"/>
            <a:ext cx="1705975" cy="111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25" y="1848897"/>
            <a:ext cx="1696377" cy="13832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6" y="5147185"/>
            <a:ext cx="1696377" cy="1383229"/>
          </a:xfrm>
          <a:prstGeom prst="rect">
            <a:avLst/>
          </a:prstGeom>
        </p:spPr>
      </p:pic>
      <p:sp>
        <p:nvSpPr>
          <p:cNvPr id="8" name="Action Button: Forward or Next 7">
            <a:hlinkClick r:id="" action="ppaction://hlinkshowjump?jump=nextslide" highlightClick="1">
              <a:snd r:embed="rId9" name="Song.wav"/>
            </a:hlinkClick>
          </p:cNvPr>
          <p:cNvSpPr/>
          <p:nvPr/>
        </p:nvSpPr>
        <p:spPr>
          <a:xfrm>
            <a:off x="8172400" y="227198"/>
            <a:ext cx="648072" cy="605100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755650" y="260350"/>
            <a:ext cx="7704138" cy="2232025"/>
          </a:xfrm>
          <a:prstGeom prst="wedgeEllipseCallout">
            <a:avLst>
              <a:gd name="adj1" fmla="val -7388"/>
              <a:gd name="adj2" fmla="val 76097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 smtClean="0">
                <a:latin typeface="Tw Cen MT" panose="020B0602020104020603" pitchFamily="34" charset="0"/>
              </a:rPr>
              <a:t>Je 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m’appelle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 N</a:t>
            </a:r>
            <a:r>
              <a:rPr lang="en-GB" altLang="en-US" sz="54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c</a:t>
            </a:r>
            <a:r>
              <a:rPr lang="en-GB" altLang="en-US" sz="54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l</a:t>
            </a:r>
            <a:r>
              <a:rPr lang="en-GB" altLang="en-US" sz="54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s.</a:t>
            </a:r>
            <a:endParaRPr lang="es-ES" altLang="en-US" sz="54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3078514" cy="3520829"/>
          </a:xfrm>
          <a:prstGeom prst="rect">
            <a:avLst/>
          </a:prstGeom>
        </p:spPr>
      </p:pic>
      <p:pic>
        <p:nvPicPr>
          <p:cNvPr id="2" name="2.11_Je_m'appelle_Nicol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0850" y="2396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11_Je_m'appelle_Nicol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>
                <a:latin typeface="Tw Cen MT" panose="020B0602020104020603" pitchFamily="34" charset="0"/>
              </a:rPr>
              <a:t>Une</a:t>
            </a:r>
            <a:r>
              <a:rPr lang="en-GB" dirty="0" smtClean="0">
                <a:latin typeface="Tw Cen MT" panose="020B0602020104020603" pitchFamily="34" charset="0"/>
              </a:rPr>
              <a:t> conversation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081" y="1628799"/>
            <a:ext cx="937138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err="1" smtClean="0">
                <a:latin typeface="Tw Cen MT" panose="020B0602020104020603" pitchFamily="34" charset="0"/>
              </a:rPr>
              <a:t>Salut</a:t>
            </a:r>
            <a:r>
              <a:rPr lang="en-GB" sz="2800" dirty="0" smtClean="0">
                <a:latin typeface="Tw Cen MT" panose="020B0602020104020603" pitchFamily="34" charset="0"/>
              </a:rPr>
              <a:t>! Je </a:t>
            </a:r>
            <a:r>
              <a:rPr lang="en-GB" sz="2800" dirty="0" err="1" smtClean="0">
                <a:latin typeface="Tw Cen MT" panose="020B0602020104020603" pitchFamily="34" charset="0"/>
              </a:rPr>
              <a:t>m’appelle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b="1" dirty="0" smtClean="0">
                <a:latin typeface="Tw Cen MT" panose="020B0602020104020603" pitchFamily="34" charset="0"/>
              </a:rPr>
              <a:t>Nicolas. </a:t>
            </a:r>
            <a:r>
              <a:rPr lang="en-GB" sz="2800" dirty="0" smtClean="0">
                <a:latin typeface="Tw Cen MT" panose="020B0602020104020603" pitchFamily="34" charset="0"/>
              </a:rPr>
              <a:t>Comment </a:t>
            </a:r>
            <a:r>
              <a:rPr lang="en-GB" sz="2800" dirty="0" err="1" smtClean="0">
                <a:latin typeface="Tw Cen MT" panose="020B0602020104020603" pitchFamily="34" charset="0"/>
              </a:rPr>
              <a:t>t’appelles-tu</a:t>
            </a:r>
            <a:r>
              <a:rPr lang="en-GB" sz="2800" dirty="0" smtClean="0">
                <a:latin typeface="Tw Cen MT" panose="020B0602020104020603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w Cen MT" panose="020B0602020104020603" pitchFamily="34" charset="0"/>
              </a:rPr>
              <a:t>Bonjour, je </a:t>
            </a:r>
            <a:r>
              <a:rPr lang="en-GB" sz="2800" dirty="0" err="1" smtClean="0">
                <a:latin typeface="Tw Cen MT" panose="020B0602020104020603" pitchFamily="34" charset="0"/>
              </a:rPr>
              <a:t>m’appelle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b="1" dirty="0" err="1" smtClean="0">
                <a:latin typeface="Tw Cen MT" panose="020B0602020104020603" pitchFamily="34" charset="0"/>
              </a:rPr>
              <a:t>Lucie</a:t>
            </a:r>
            <a:r>
              <a:rPr lang="en-GB" sz="2800" dirty="0" smtClean="0">
                <a:latin typeface="Tw Cen MT" panose="020B06020201040206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 err="1" smtClean="0">
                <a:latin typeface="Tw Cen MT" panose="020B0602020104020603" pitchFamily="34" charset="0"/>
              </a:rPr>
              <a:t>Ça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, </a:t>
            </a:r>
            <a:r>
              <a:rPr lang="en-GB" sz="2800" b="1" dirty="0" err="1" smtClean="0">
                <a:latin typeface="Tw Cen MT" panose="020B0602020104020603" pitchFamily="34" charset="0"/>
              </a:rPr>
              <a:t>Lucie</a:t>
            </a:r>
            <a:r>
              <a:rPr lang="en-GB" sz="2800" dirty="0" smtClean="0">
                <a:latin typeface="Tw Cen MT" panose="020B0602020104020603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800" dirty="0" err="1" smtClean="0">
                <a:latin typeface="Tw Cen MT" panose="020B0602020104020603" pitchFamily="34" charset="0"/>
              </a:rPr>
              <a:t>Oui</a:t>
            </a:r>
            <a:r>
              <a:rPr lang="en-GB" sz="2800" dirty="0" smtClean="0">
                <a:latin typeface="Tw Cen MT" panose="020B0602020104020603" pitchFamily="34" charset="0"/>
              </a:rPr>
              <a:t>, </a:t>
            </a:r>
            <a:r>
              <a:rPr lang="en-GB" sz="2800" dirty="0" err="1">
                <a:latin typeface="Tw Cen MT" panose="020B0602020104020603" pitchFamily="34" charset="0"/>
              </a:rPr>
              <a:t>ç</a:t>
            </a:r>
            <a:r>
              <a:rPr lang="en-GB" sz="2800" dirty="0" err="1" smtClean="0">
                <a:latin typeface="Tw Cen MT" panose="020B0602020104020603" pitchFamily="34" charset="0"/>
              </a:rPr>
              <a:t>a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 super, </a:t>
            </a:r>
            <a:r>
              <a:rPr lang="en-GB" sz="2800" dirty="0" err="1" smtClean="0">
                <a:latin typeface="Tw Cen MT" panose="020B0602020104020603" pitchFamily="34" charset="0"/>
              </a:rPr>
              <a:t>merci</a:t>
            </a:r>
            <a:r>
              <a:rPr lang="en-GB" sz="2800" dirty="0" smtClean="0">
                <a:latin typeface="Tw Cen MT" panose="020B0602020104020603" pitchFamily="34" charset="0"/>
              </a:rPr>
              <a:t>. </a:t>
            </a:r>
            <a:r>
              <a:rPr lang="en-GB" sz="2800" dirty="0" err="1" smtClean="0">
                <a:latin typeface="Tw Cen MT" panose="020B0602020104020603" pitchFamily="34" charset="0"/>
              </a:rPr>
              <a:t>Ça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, </a:t>
            </a:r>
            <a:r>
              <a:rPr lang="en-GB" sz="2800" b="1" dirty="0" smtClean="0">
                <a:latin typeface="Tw Cen MT" panose="020B0602020104020603" pitchFamily="34" charset="0"/>
              </a:rPr>
              <a:t>Nicolas?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w Cen MT" panose="020B0602020104020603" pitchFamily="34" charset="0"/>
              </a:rPr>
              <a:t>Non, non, </a:t>
            </a:r>
            <a:r>
              <a:rPr lang="en-GB" sz="2800" dirty="0" err="1" smtClean="0">
                <a:latin typeface="Tw Cen MT" panose="020B0602020104020603" pitchFamily="34" charset="0"/>
              </a:rPr>
              <a:t>ça</a:t>
            </a:r>
            <a:r>
              <a:rPr lang="en-GB" sz="2800" dirty="0" smtClean="0">
                <a:latin typeface="Tw Cen MT" panose="020B0602020104020603" pitchFamily="34" charset="0"/>
              </a:rPr>
              <a:t> ne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 pas. Au revoir!</a:t>
            </a:r>
            <a:endParaRPr lang="en-GB" sz="28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9" y="1772816"/>
            <a:ext cx="576064" cy="658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" y="3232949"/>
            <a:ext cx="576064" cy="658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6" y="4581128"/>
            <a:ext cx="630431" cy="721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" y="2466603"/>
            <a:ext cx="937077" cy="654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2" y="3842764"/>
            <a:ext cx="937077" cy="654392"/>
          </a:xfrm>
          <a:prstGeom prst="rect">
            <a:avLst/>
          </a:prstGeom>
        </p:spPr>
      </p:pic>
      <p:pic>
        <p:nvPicPr>
          <p:cNvPr id="6" name="2.12_lin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63127" y="1772816"/>
            <a:ext cx="609600" cy="609600"/>
          </a:xfrm>
          <a:prstGeom prst="rect">
            <a:avLst/>
          </a:prstGeom>
        </p:spPr>
      </p:pic>
      <p:pic>
        <p:nvPicPr>
          <p:cNvPr id="14" name="2.12_line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66049" y="2457936"/>
            <a:ext cx="609600" cy="609600"/>
          </a:xfrm>
          <a:prstGeom prst="rect">
            <a:avLst/>
          </a:prstGeom>
        </p:spPr>
      </p:pic>
      <p:pic>
        <p:nvPicPr>
          <p:cNvPr id="15" name="2.12_line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37668" y="4636833"/>
            <a:ext cx="609600" cy="609600"/>
          </a:xfrm>
          <a:prstGeom prst="rect">
            <a:avLst/>
          </a:prstGeom>
        </p:spPr>
      </p:pic>
      <p:pic>
        <p:nvPicPr>
          <p:cNvPr id="16" name="2.12_line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66049" y="3282180"/>
            <a:ext cx="609600" cy="609600"/>
          </a:xfrm>
          <a:prstGeom prst="rect">
            <a:avLst/>
          </a:prstGeom>
        </p:spPr>
      </p:pic>
      <p:pic>
        <p:nvPicPr>
          <p:cNvPr id="17" name="2.12_line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66049" y="3951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001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3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91420"/>
              </p:ext>
            </p:extLst>
          </p:nvPr>
        </p:nvGraphicFramePr>
        <p:xfrm>
          <a:off x="1359798" y="777621"/>
          <a:ext cx="6524570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3743"/>
                <a:gridCol w="3300827"/>
              </a:tblGrid>
              <a:tr h="100811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Eric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fantastique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Monique</a:t>
                      </a:r>
                      <a:r>
                        <a:rPr lang="en-GB" sz="2400" baseline="0" dirty="0" smtClean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GB" sz="2400" baseline="0" dirty="0" err="1" smtClean="0">
                          <a:latin typeface="Tw Cen MT" panose="020B0602020104020603" pitchFamily="34" charset="0"/>
                        </a:rPr>
                        <a:t>fantastique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Fabien –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très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bien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Jocelyn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très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bien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Thierry – pas mal,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merci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Amélie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– pas mal,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merci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Pascal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pas mal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Chantal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pas mal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Nicolas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ne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pas 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Zara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ne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pas 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818168" cy="78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813723" cy="778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9" y="2995007"/>
            <a:ext cx="813723" cy="778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9" y="892240"/>
            <a:ext cx="809860" cy="815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7" y="1910840"/>
            <a:ext cx="809860" cy="815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64" y="4869160"/>
            <a:ext cx="818168" cy="782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64" y="3933056"/>
            <a:ext cx="813723" cy="778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87" y="2995007"/>
            <a:ext cx="813723" cy="7784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85" y="1953479"/>
            <a:ext cx="809860" cy="815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49" y="892240"/>
            <a:ext cx="809860" cy="815314"/>
          </a:xfrm>
          <a:prstGeom prst="rect">
            <a:avLst/>
          </a:prstGeom>
        </p:spPr>
      </p:pic>
      <p:pic>
        <p:nvPicPr>
          <p:cNvPr id="2" name="2.13_Er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28600" y="995097"/>
            <a:ext cx="609600" cy="609600"/>
          </a:xfrm>
          <a:prstGeom prst="rect">
            <a:avLst/>
          </a:prstGeom>
        </p:spPr>
      </p:pic>
      <p:pic>
        <p:nvPicPr>
          <p:cNvPr id="3" name="2.13_Nicola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28600" y="4993994"/>
            <a:ext cx="609600" cy="609600"/>
          </a:xfrm>
          <a:prstGeom prst="rect">
            <a:avLst/>
          </a:prstGeom>
        </p:spPr>
      </p:pic>
      <p:pic>
        <p:nvPicPr>
          <p:cNvPr id="5" name="2.13_Pasca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76991" y="4101917"/>
            <a:ext cx="609600" cy="609600"/>
          </a:xfrm>
          <a:prstGeom prst="rect">
            <a:avLst/>
          </a:prstGeom>
        </p:spPr>
      </p:pic>
      <p:pic>
        <p:nvPicPr>
          <p:cNvPr id="16" name="2.13_Fabi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92728" y="2013697"/>
            <a:ext cx="609600" cy="609600"/>
          </a:xfrm>
          <a:prstGeom prst="rect">
            <a:avLst/>
          </a:prstGeom>
        </p:spPr>
      </p:pic>
      <p:pic>
        <p:nvPicPr>
          <p:cNvPr id="17" name="2.13_Thierr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28600" y="3006902"/>
            <a:ext cx="609600" cy="609600"/>
          </a:xfrm>
          <a:prstGeom prst="rect">
            <a:avLst/>
          </a:prstGeom>
        </p:spPr>
      </p:pic>
      <p:pic>
        <p:nvPicPr>
          <p:cNvPr id="18" name="2.13_Zar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206757" y="4993994"/>
            <a:ext cx="609600" cy="609600"/>
          </a:xfrm>
          <a:prstGeom prst="rect">
            <a:avLst/>
          </a:prstGeom>
        </p:spPr>
      </p:pic>
      <p:pic>
        <p:nvPicPr>
          <p:cNvPr id="19" name="2.13_Amel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24528" y="3079437"/>
            <a:ext cx="609600" cy="609600"/>
          </a:xfrm>
          <a:prstGeom prst="rect">
            <a:avLst/>
          </a:prstGeom>
        </p:spPr>
      </p:pic>
      <p:pic>
        <p:nvPicPr>
          <p:cNvPr id="20" name="2.13_Moniqu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32126" y="979182"/>
            <a:ext cx="609600" cy="609600"/>
          </a:xfrm>
          <a:prstGeom prst="rect">
            <a:avLst/>
          </a:prstGeom>
        </p:spPr>
      </p:pic>
      <p:pic>
        <p:nvPicPr>
          <p:cNvPr id="21" name="2.13_Jocelyn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44000" y="1910840"/>
            <a:ext cx="609600" cy="609600"/>
          </a:xfrm>
          <a:prstGeom prst="rect">
            <a:avLst/>
          </a:prstGeom>
        </p:spPr>
      </p:pic>
      <p:pic>
        <p:nvPicPr>
          <p:cNvPr id="22" name="2.13_Chantal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256840" y="4002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277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7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6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2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6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92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995738" y="247650"/>
            <a:ext cx="4752975" cy="1885950"/>
          </a:xfrm>
          <a:prstGeom prst="wedgeEllipseCallout">
            <a:avLst>
              <a:gd name="adj1" fmla="val -43272"/>
              <a:gd name="adj2" fmla="val 72422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dirty="0" smtClean="0">
                <a:latin typeface="Tw Cen MT" panose="020B0602020104020603" pitchFamily="34" charset="0"/>
              </a:rPr>
              <a:t>S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l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t!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  <p:pic>
        <p:nvPicPr>
          <p:cNvPr id="7" name="Picture 9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2564904"/>
            <a:ext cx="417646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.2_Sal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59832" y="581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2_Sal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  <p:bldLst>
      <p:bldP spid="410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548680"/>
            <a:ext cx="39604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1934368" cy="4149080"/>
          </a:xfrm>
          <a:prstGeom prst="rect">
            <a:avLst/>
          </a:prstGeom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051496" y="4509120"/>
            <a:ext cx="6048896" cy="1885950"/>
          </a:xfrm>
          <a:prstGeom prst="wedgeEllipseCallout">
            <a:avLst>
              <a:gd name="adj1" fmla="val 580"/>
              <a:gd name="adj2" fmla="val -85154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dirty="0" smtClean="0">
                <a:latin typeface="Tw Cen MT" panose="020B0602020104020603" pitchFamily="34" charset="0"/>
              </a:rPr>
              <a:t>Ç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 v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?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  <p:pic>
        <p:nvPicPr>
          <p:cNvPr id="3" name="2.3_ca_v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841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3_ca_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2240358" cy="1848297"/>
          </a:xfrm>
          <a:prstGeom prst="rect">
            <a:avLst/>
          </a:prstGeom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347864" y="1052736"/>
            <a:ext cx="3744416" cy="1885950"/>
          </a:xfrm>
          <a:prstGeom prst="wedgeEllipseCallout">
            <a:avLst>
              <a:gd name="adj1" fmla="val -42547"/>
              <a:gd name="adj2" fmla="val -55921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dirty="0" smtClean="0">
                <a:latin typeface="Tw Cen MT" panose="020B0602020104020603" pitchFamily="34" charset="0"/>
              </a:rPr>
              <a:t>O</a:t>
            </a:r>
            <a:r>
              <a:rPr lang="ca-ES" altLang="en-US" sz="8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ui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.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4" y="3717033"/>
            <a:ext cx="2088232" cy="2088232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347864" y="3993777"/>
            <a:ext cx="3744416" cy="1885950"/>
          </a:xfrm>
          <a:prstGeom prst="wedgeEllipseCallout">
            <a:avLst>
              <a:gd name="adj1" fmla="val -42547"/>
              <a:gd name="adj2" fmla="val -55921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dirty="0" smtClean="0">
                <a:latin typeface="Tw Cen MT" panose="020B0602020104020603" pitchFamily="34" charset="0"/>
              </a:rPr>
              <a:t>N</a:t>
            </a:r>
            <a:r>
              <a:rPr lang="ca-ES" altLang="en-US" sz="8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on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.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  <p:pic>
        <p:nvPicPr>
          <p:cNvPr id="6" name="2.4_o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12360" y="2380209"/>
            <a:ext cx="609600" cy="609600"/>
          </a:xfrm>
          <a:prstGeom prst="rect">
            <a:avLst/>
          </a:prstGeom>
        </p:spPr>
      </p:pic>
      <p:pic>
        <p:nvPicPr>
          <p:cNvPr id="7" name="2.4_n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84880" y="52525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4_o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4_n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619672" y="620688"/>
            <a:ext cx="5113213" cy="1800597"/>
          </a:xfrm>
          <a:prstGeom prst="wedgeEllipseCallout">
            <a:avLst>
              <a:gd name="adj1" fmla="val 49750"/>
              <a:gd name="adj2" fmla="val -51729"/>
            </a:avLst>
          </a:prstGeom>
          <a:solidFill>
            <a:srgbClr val="FFFF99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ca-ES" altLang="en-US" sz="7200" b="1" u="sng" dirty="0" smtClean="0">
                <a:solidFill>
                  <a:srgbClr val="FF33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</a:t>
            </a: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</a:t>
            </a:r>
            <a:r>
              <a:rPr lang="ca-ES" altLang="en-US" sz="7200" b="1" u="sng" dirty="0" smtClean="0">
                <a:solidFill>
                  <a:srgbClr val="FF33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ou</a:t>
            </a: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r!</a:t>
            </a:r>
            <a:endParaRPr lang="es-ES" altLang="en-US" sz="7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9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00" y="2636912"/>
            <a:ext cx="4392488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.5_Bonj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5_Bon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2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211960" y="188640"/>
            <a:ext cx="4752975" cy="1885950"/>
          </a:xfrm>
          <a:prstGeom prst="wedgeEllipseCallout">
            <a:avLst>
              <a:gd name="adj1" fmla="val -4795"/>
              <a:gd name="adj2" fmla="val 759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dirty="0" smtClean="0">
                <a:latin typeface="Tw Cen MT" panose="020B0602020104020603" pitchFamily="34" charset="0"/>
              </a:rPr>
              <a:t>S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l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t!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  <p:pic>
        <p:nvPicPr>
          <p:cNvPr id="4" name="Picture 9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2492896"/>
            <a:ext cx="417646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7504" y="404664"/>
            <a:ext cx="5113213" cy="1800597"/>
          </a:xfrm>
          <a:prstGeom prst="wedgeEllipseCallout">
            <a:avLst>
              <a:gd name="adj1" fmla="val -1006"/>
              <a:gd name="adj2" fmla="val 76723"/>
            </a:avLst>
          </a:prstGeom>
          <a:solidFill>
            <a:srgbClr val="FFFF99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ca-ES" altLang="en-US" sz="7200" b="1" u="sng" dirty="0" smtClean="0">
                <a:solidFill>
                  <a:srgbClr val="FF33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</a:t>
            </a: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</a:t>
            </a:r>
            <a:r>
              <a:rPr lang="ca-ES" altLang="en-US" sz="7200" b="1" u="sng" dirty="0" smtClean="0">
                <a:solidFill>
                  <a:srgbClr val="FF33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ou</a:t>
            </a: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r!</a:t>
            </a:r>
            <a:endParaRPr lang="es-ES" altLang="en-US" sz="7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9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8198"/>
            <a:ext cx="4392488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.5_Bonj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7544" y="2044279"/>
            <a:ext cx="609600" cy="609600"/>
          </a:xfrm>
          <a:prstGeom prst="rect">
            <a:avLst/>
          </a:prstGeom>
        </p:spPr>
      </p:pic>
      <p:pic>
        <p:nvPicPr>
          <p:cNvPr id="7" name="2.2_Salu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76025" y="2012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2_Sal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5_Bon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463125"/>
            <a:ext cx="417646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6044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043608" y="4460905"/>
            <a:ext cx="6984776" cy="1885950"/>
          </a:xfrm>
          <a:prstGeom prst="wedgeEllipseCallout">
            <a:avLst>
              <a:gd name="adj1" fmla="val 2757"/>
              <a:gd name="adj2" fmla="val -90705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Au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 r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v</a:t>
            </a:r>
            <a:r>
              <a:rPr lang="ca-ES" altLang="en-US" sz="8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oi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r!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  <p:pic>
        <p:nvPicPr>
          <p:cNvPr id="5" name="2.8_Au_revo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1176" y="142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8_Au_revo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55650" y="260350"/>
            <a:ext cx="7704138" cy="2232025"/>
          </a:xfrm>
          <a:prstGeom prst="wedgeEllipseCallout">
            <a:avLst>
              <a:gd name="adj1" fmla="val -27460"/>
              <a:gd name="adj2" fmla="val 78507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 smtClean="0">
                <a:latin typeface="Tw Cen MT" panose="020B0602020104020603" pitchFamily="34" charset="0"/>
              </a:rPr>
              <a:t>J</a:t>
            </a:r>
            <a:r>
              <a:rPr lang="en-GB" altLang="en-US" sz="54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m’appelle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L</a:t>
            </a:r>
            <a:r>
              <a:rPr lang="en-GB" altLang="en-US" sz="5400" b="1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c</a:t>
            </a:r>
            <a:r>
              <a:rPr lang="en-GB" altLang="en-US" sz="5400" b="1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e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.</a:t>
            </a:r>
            <a:endParaRPr lang="es-ES" altLang="en-US" sz="54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214200" cy="2942916"/>
          </a:xfrm>
          <a:prstGeom prst="rect">
            <a:avLst/>
          </a:prstGeom>
        </p:spPr>
      </p:pic>
      <p:pic>
        <p:nvPicPr>
          <p:cNvPr id="2" name="2.9_Je_m'appelle_Luc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0272" y="21875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9_Je_m'appelle_Luc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755650" y="260350"/>
            <a:ext cx="7704138" cy="2232025"/>
          </a:xfrm>
          <a:prstGeom prst="wedgeEllipseCallout">
            <a:avLst>
              <a:gd name="adj1" fmla="val -27460"/>
              <a:gd name="adj2" fmla="val 78507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latin typeface="Tw Cen MT" panose="020B0602020104020603" pitchFamily="34" charset="0"/>
              </a:rPr>
              <a:t>Comm</a:t>
            </a:r>
            <a:r>
              <a:rPr lang="en-GB" altLang="en-US" sz="5400" b="1" u="sng" dirty="0">
                <a:solidFill>
                  <a:srgbClr val="FF33CC"/>
                </a:solidFill>
                <a:latin typeface="Tw Cen MT" panose="020B0602020104020603" pitchFamily="34" charset="0"/>
              </a:rPr>
              <a:t>en</a:t>
            </a:r>
            <a:r>
              <a:rPr lang="en-GB" altLang="en-US" sz="5400" b="1" dirty="0">
                <a:latin typeface="Tw Cen MT" panose="020B0602020104020603" pitchFamily="34" charset="0"/>
              </a:rPr>
              <a:t>t 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t’appelles-tu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5400" b="1" dirty="0">
                <a:latin typeface="Tw Cen MT" panose="020B0602020104020603" pitchFamily="34" charset="0"/>
              </a:rPr>
              <a:t>?</a:t>
            </a:r>
            <a:endParaRPr lang="es-ES" altLang="en-US" sz="54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214200" cy="2942916"/>
          </a:xfrm>
          <a:prstGeom prst="rect">
            <a:avLst/>
          </a:prstGeom>
        </p:spPr>
      </p:pic>
      <p:pic>
        <p:nvPicPr>
          <p:cNvPr id="3" name="2.10_comment_t'appelles_t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2320" y="24923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10_comment_t'appelles_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278</Words>
  <Application>Microsoft Office PowerPoint</Application>
  <PresentationFormat>On-screen Show (4:3)</PresentationFormat>
  <Paragraphs>49</Paragraphs>
  <Slides>12</Slides>
  <Notes>8</Notes>
  <HiddenSlides>0</HiddenSlides>
  <MMClips>26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Microsoft Sans Serif</vt:lpstr>
      <vt:lpstr>Times New Roman</vt:lpstr>
      <vt:lpstr>Tw Cen MT</vt:lpstr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 conversation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RHA</dc:creator>
  <cp:lastModifiedBy>Rachel Hawkes</cp:lastModifiedBy>
  <cp:revision>72</cp:revision>
  <dcterms:created xsi:type="dcterms:W3CDTF">2009-12-29T18:58:13Z</dcterms:created>
  <dcterms:modified xsi:type="dcterms:W3CDTF">2019-05-19T11:54:07Z</dcterms:modified>
</cp:coreProperties>
</file>