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370" r:id="rId3"/>
    <p:sldId id="308" r:id="rId4"/>
    <p:sldId id="364" r:id="rId5"/>
    <p:sldId id="365" r:id="rId6"/>
    <p:sldId id="363" r:id="rId7"/>
    <p:sldId id="366" r:id="rId8"/>
    <p:sldId id="361" r:id="rId9"/>
    <p:sldId id="269" r:id="rId10"/>
    <p:sldId id="264" r:id="rId11"/>
    <p:sldId id="367" r:id="rId12"/>
    <p:sldId id="368" r:id="rId13"/>
    <p:sldId id="369" r:id="rId14"/>
  </p:sldIdLst>
  <p:sldSz cx="9144000" cy="6858000" type="screen4x3"/>
  <p:notesSz cx="6858000" cy="1005205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FFCC"/>
    <a:srgbClr val="5880FE"/>
    <a:srgbClr val="FFD211"/>
    <a:srgbClr val="0000FF"/>
    <a:srgbClr val="FFCC00"/>
    <a:srgbClr val="009900"/>
    <a:srgbClr val="FF0000"/>
    <a:srgbClr val="60220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4" autoAdjust="0"/>
    <p:restoredTop sz="61335" autoAdjust="0"/>
  </p:normalViewPr>
  <p:slideViewPr>
    <p:cSldViewPr>
      <p:cViewPr varScale="1">
        <p:scale>
          <a:sx n="68" d="100"/>
          <a:sy n="68" d="100"/>
        </p:scale>
        <p:origin x="288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54063"/>
            <a:ext cx="5024438" cy="3768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75200"/>
            <a:ext cx="5486400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47225"/>
            <a:ext cx="29718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547225"/>
            <a:ext cx="29718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F339CDB-6521-4DF7-94C9-CFA1AB7F4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778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8063" y="727075"/>
            <a:ext cx="4841875" cy="3632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Recap</a:t>
            </a:r>
            <a:r>
              <a:rPr lang="en-GB" baseline="0" dirty="0" smtClean="0"/>
              <a:t> the vowels song from last lesson.</a:t>
            </a:r>
          </a:p>
          <a:p>
            <a:r>
              <a:rPr lang="en-GB" baseline="0" dirty="0" smtClean="0"/>
              <a:t>Fi</a:t>
            </a:r>
            <a:r>
              <a:rPr lang="en-GB" dirty="0" smtClean="0"/>
              <a:t>rst, elicit the words line by line without any singing.</a:t>
            </a:r>
          </a:p>
          <a:p>
            <a:r>
              <a:rPr lang="en-GB" dirty="0" smtClean="0"/>
              <a:t>Then click</a:t>
            </a:r>
            <a:r>
              <a:rPr lang="en-GB" baseline="0" dirty="0" smtClean="0"/>
              <a:t> on the icon to hear the song (or sing it yourself).</a:t>
            </a:r>
          </a:p>
          <a:p>
            <a:r>
              <a:rPr lang="en-GB" baseline="0" dirty="0" smtClean="0"/>
              <a:t>This can get faster and faster.</a:t>
            </a:r>
          </a:p>
          <a:p>
            <a:r>
              <a:rPr lang="en-GB" baseline="0" dirty="0" smtClean="0"/>
              <a:t>Pupils can sing and do the actions at the same time.</a:t>
            </a:r>
          </a:p>
          <a:p>
            <a:r>
              <a:rPr lang="en-GB" baseline="0" dirty="0" smtClean="0"/>
              <a:t>Teachers to focus on pupils’ pronunciation and ensure that it remains good even when speeding up!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B5438-B098-4BBF-9F8A-24D6592B3889}" type="slidenum">
              <a:rPr lang="en-GB" smtClean="0">
                <a:solidFill>
                  <a:srgbClr val="000000"/>
                </a:solidFill>
              </a:rPr>
              <a:pPr/>
              <a:t>1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206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2E95BD5-3C1E-4A67-B3FA-1AB376D1AA85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40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0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101" name="Slide Number Placeholder 3"/>
          <p:cNvSpPr txBox="1">
            <a:spLocks noGrp="1"/>
          </p:cNvSpPr>
          <p:nvPr/>
        </p:nvSpPr>
        <p:spPr bwMode="auto">
          <a:xfrm>
            <a:off x="3884613" y="9547225"/>
            <a:ext cx="29718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178758D-EE70-4113-A797-7135B3BDB3C7}" type="slidenum">
              <a:rPr lang="es-ES" altLang="en-US" sz="1200"/>
              <a:pPr algn="r" eaLnBrk="1" hangingPunct="1"/>
              <a:t>2</a:t>
            </a:fld>
            <a:endParaRPr lang="es-ES" altLang="en-US" sz="1200"/>
          </a:p>
        </p:txBody>
      </p:sp>
    </p:spTree>
    <p:extLst>
      <p:ext uri="{BB962C8B-B14F-4D97-AF65-F5344CB8AC3E}">
        <p14:creationId xmlns:p14="http://schemas.microsoft.com/office/powerpoint/2010/main" val="1583672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6EA9F89-FCC8-4E43-B827-AEE6A04641B6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61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9" name="Slide Number Placeholder 3"/>
          <p:cNvSpPr txBox="1">
            <a:spLocks noGrp="1"/>
          </p:cNvSpPr>
          <p:nvPr/>
        </p:nvSpPr>
        <p:spPr bwMode="auto">
          <a:xfrm>
            <a:off x="3884613" y="9547225"/>
            <a:ext cx="29718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4456419-B2E1-4510-B91D-4D027A59D462}" type="slidenum">
              <a:rPr lang="es-ES" altLang="en-US" sz="1200"/>
              <a:pPr algn="r" eaLnBrk="1" hangingPunct="1"/>
              <a:t>5</a:t>
            </a:fld>
            <a:endParaRPr lang="es-ES" altLang="en-US" sz="1200"/>
          </a:p>
        </p:txBody>
      </p:sp>
    </p:spTree>
    <p:extLst>
      <p:ext uri="{BB962C8B-B14F-4D97-AF65-F5344CB8AC3E}">
        <p14:creationId xmlns:p14="http://schemas.microsoft.com/office/powerpoint/2010/main" val="3039877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26FE3AA-C713-4415-8BAF-8FAE6E14B5A8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87608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B593BA-9EB8-4A86-A56A-FBE22D6C62D4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9506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B593BA-9EB8-4A86-A56A-FBE22D6C62D4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804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rhyming here will help pupils pronounce and remember.</a:t>
            </a:r>
          </a:p>
          <a:p>
            <a:r>
              <a:rPr lang="en-GB" dirty="0" smtClean="0"/>
              <a:t>These can be practised chorally</a:t>
            </a:r>
            <a:r>
              <a:rPr lang="en-GB" baseline="0" dirty="0" smtClean="0"/>
              <a:t> first – with Q &amp; A and then pupils can practise in pairs.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339CDB-6521-4DF7-94C9-CFA1AB7F4C30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24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11292-750B-4270-8E3A-5E429A68601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1993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9708-93C4-44DD-B891-57880F199618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1892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30ED9-F872-460D-9CC0-F6520509718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37991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5DF20-CE25-498C-88F7-8C1D0E7F46D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81720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6A223-248C-478A-9E03-6B8E50A0DEF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45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4684D-1839-42CE-97B1-A82AFE4435A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0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BE0F3-8B88-4C0C-AD6E-35876283C9B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3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2A1E3-2F6B-4FDE-A9F2-11363C0357F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03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F605E-D6B4-4FF1-B741-F05BED84EB6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829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329AA-16A0-4552-9A86-FE7D1B0B36D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688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A49EF-6E15-4C71-B721-CBF36D40F25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4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FA493-83C7-46EC-9816-11A1C9D6645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90428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EEC44-66D2-44EB-B021-07BFD94E887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82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99F31-DD06-420A-BFCB-3815AAC5B97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45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3069D-7699-4DA6-ADAF-C05010187AE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048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CC54F-4FEA-42AB-8BAA-A663251491D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42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D421A-3928-4D60-A079-1CA807D72D9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93450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8481F-2137-4845-B759-F82258E3792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2954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650D4-E25F-4578-8BB7-C32FB6FFFDD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0936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901AD-DA0D-415C-B8E9-9078DCF7B71E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54928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48848-6333-4B7A-9140-43BABC30F887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2791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FF33B-0084-46BA-9CE8-8E067908CA52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3437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24172-81F7-4539-BC68-A8ADBA92498E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49217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Click to edit Master text styles</a:t>
            </a:r>
          </a:p>
          <a:p>
            <a:pPr lvl="1"/>
            <a:r>
              <a:rPr lang="es-ES" altLang="en-US" smtClean="0"/>
              <a:t>Second level</a:t>
            </a:r>
          </a:p>
          <a:p>
            <a:pPr lvl="2"/>
            <a:r>
              <a:rPr lang="es-ES" altLang="en-US" smtClean="0"/>
              <a:t>Third level</a:t>
            </a:r>
          </a:p>
          <a:p>
            <a:pPr lvl="3"/>
            <a:r>
              <a:rPr lang="es-ES" altLang="en-US" smtClean="0"/>
              <a:t>Fourth level</a:t>
            </a:r>
          </a:p>
          <a:p>
            <a:pPr lvl="4"/>
            <a:r>
              <a:rPr lang="es-E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47AF691-DD16-4E66-939E-3CA4A2E575F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GB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GB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9785249B-9FC6-48A1-87FF-09B4A419C3A6}" type="slidenum">
              <a:rPr lang="en-GB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pPr eaLnBrk="1" hangingPunct="1"/>
              <a:t>‹#›</a:t>
            </a:fld>
            <a:endParaRPr lang="en-GB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44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34" y="355041"/>
            <a:ext cx="1833463" cy="108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581" y="195213"/>
            <a:ext cx="1656184" cy="1305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27198"/>
            <a:ext cx="763249" cy="733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832298"/>
            <a:ext cx="720080" cy="724896"/>
          </a:xfrm>
          <a:prstGeom prst="rect">
            <a:avLst/>
          </a:prstGeom>
        </p:spPr>
      </p:pic>
      <p:pic>
        <p:nvPicPr>
          <p:cNvPr id="7" name="Picture 7" descr="cosmos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20024"/>
            <a:ext cx="1705975" cy="111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69" y="1892489"/>
            <a:ext cx="763249" cy="7336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69" y="2497589"/>
            <a:ext cx="720080" cy="7248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78" y="3761043"/>
            <a:ext cx="1833463" cy="1084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825" y="3601215"/>
            <a:ext cx="1656184" cy="13056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56" y="3633200"/>
            <a:ext cx="763249" cy="7336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56" y="4238300"/>
            <a:ext cx="720080" cy="724896"/>
          </a:xfrm>
          <a:prstGeom prst="rect">
            <a:avLst/>
          </a:prstGeom>
        </p:spPr>
      </p:pic>
      <p:pic>
        <p:nvPicPr>
          <p:cNvPr id="23" name="Picture 7" descr="cosmos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4" y="5451773"/>
            <a:ext cx="1705975" cy="111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825" y="1848897"/>
            <a:ext cx="1696377" cy="13832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96" y="5147185"/>
            <a:ext cx="1696377" cy="1383229"/>
          </a:xfrm>
          <a:prstGeom prst="rect">
            <a:avLst/>
          </a:prstGeom>
        </p:spPr>
      </p:pic>
      <p:sp>
        <p:nvSpPr>
          <p:cNvPr id="8" name="Action Button: Forward or Next 7">
            <a:hlinkClick r:id="" action="ppaction://hlinkshowjump?jump=nextslide" highlightClick="1">
              <a:snd r:embed="rId9" name="Song.wav"/>
            </a:hlinkClick>
          </p:cNvPr>
          <p:cNvSpPr/>
          <p:nvPr/>
        </p:nvSpPr>
        <p:spPr>
          <a:xfrm>
            <a:off x="8172400" y="227198"/>
            <a:ext cx="648072" cy="605100"/>
          </a:xfrm>
          <a:prstGeom prst="actionButtonForwardNex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GB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1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6"/>
          <p:cNvSpPr>
            <a:spLocks noChangeArrowheads="1"/>
          </p:cNvSpPr>
          <p:nvPr/>
        </p:nvSpPr>
        <p:spPr bwMode="auto">
          <a:xfrm>
            <a:off x="755650" y="260350"/>
            <a:ext cx="7704138" cy="2232025"/>
          </a:xfrm>
          <a:prstGeom prst="wedgeEllipseCallout">
            <a:avLst>
              <a:gd name="adj1" fmla="val -7388"/>
              <a:gd name="adj2" fmla="val 76097"/>
            </a:avLst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 b="1" dirty="0" smtClean="0">
                <a:latin typeface="Tw Cen MT" panose="020B0602020104020603" pitchFamily="34" charset="0"/>
              </a:rPr>
              <a:t>Je </a:t>
            </a:r>
            <a:r>
              <a:rPr lang="en-GB" altLang="en-US" sz="5400" b="1" dirty="0" err="1" smtClean="0">
                <a:latin typeface="Tw Cen MT" panose="020B0602020104020603" pitchFamily="34" charset="0"/>
              </a:rPr>
              <a:t>m’appelle</a:t>
            </a:r>
            <a:r>
              <a:rPr lang="en-GB" altLang="en-US" sz="5400" b="1" dirty="0" smtClean="0">
                <a:latin typeface="Tw Cen MT" panose="020B0602020104020603" pitchFamily="34" charset="0"/>
              </a:rPr>
              <a:t> N</a:t>
            </a:r>
            <a:r>
              <a:rPr lang="en-GB" altLang="en-US" sz="5400" b="1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i</a:t>
            </a:r>
            <a:r>
              <a:rPr lang="en-GB" altLang="en-US" sz="5400" b="1" dirty="0" smtClean="0">
                <a:latin typeface="Tw Cen MT" panose="020B0602020104020603" pitchFamily="34" charset="0"/>
              </a:rPr>
              <a:t>c</a:t>
            </a:r>
            <a:r>
              <a:rPr lang="en-GB" altLang="en-US" sz="5400" b="1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o</a:t>
            </a:r>
            <a:r>
              <a:rPr lang="en-GB" altLang="en-US" sz="5400" b="1" dirty="0" smtClean="0">
                <a:latin typeface="Tw Cen MT" panose="020B0602020104020603" pitchFamily="34" charset="0"/>
              </a:rPr>
              <a:t>l</a:t>
            </a:r>
            <a:r>
              <a:rPr lang="en-GB" altLang="en-US" sz="5400" b="1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a</a:t>
            </a:r>
            <a:r>
              <a:rPr lang="en-GB" altLang="en-US" sz="5400" b="1" dirty="0" smtClean="0">
                <a:latin typeface="Tw Cen MT" panose="020B0602020104020603" pitchFamily="34" charset="0"/>
              </a:rPr>
              <a:t>s.</a:t>
            </a:r>
            <a:endParaRPr lang="es-ES" altLang="en-US" sz="5400" b="1" dirty="0">
              <a:solidFill>
                <a:schemeClr val="tx2"/>
              </a:solidFill>
              <a:latin typeface="Tw Cen MT" panose="020B06020201040206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996952"/>
            <a:ext cx="3078514" cy="352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2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 smtClean="0">
                <a:latin typeface="Tw Cen MT" panose="020B0602020104020603" pitchFamily="34" charset="0"/>
              </a:rPr>
              <a:t>Une</a:t>
            </a:r>
            <a:r>
              <a:rPr lang="en-GB" dirty="0" smtClean="0">
                <a:latin typeface="Tw Cen MT" panose="020B0602020104020603" pitchFamily="34" charset="0"/>
              </a:rPr>
              <a:t> conversation</a:t>
            </a:r>
            <a:endParaRPr lang="en-GB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081" y="1628799"/>
            <a:ext cx="9371384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800" dirty="0" err="1" smtClean="0">
                <a:latin typeface="Tw Cen MT" panose="020B0602020104020603" pitchFamily="34" charset="0"/>
              </a:rPr>
              <a:t>Salut</a:t>
            </a:r>
            <a:r>
              <a:rPr lang="en-GB" sz="2800" dirty="0" smtClean="0">
                <a:latin typeface="Tw Cen MT" panose="020B0602020104020603" pitchFamily="34" charset="0"/>
              </a:rPr>
              <a:t>! Je </a:t>
            </a:r>
            <a:r>
              <a:rPr lang="en-GB" sz="2800" dirty="0" err="1" smtClean="0">
                <a:latin typeface="Tw Cen MT" panose="020B0602020104020603" pitchFamily="34" charset="0"/>
              </a:rPr>
              <a:t>m’appelle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r>
              <a:rPr lang="en-GB" sz="2800" b="1" dirty="0" smtClean="0">
                <a:latin typeface="Tw Cen MT" panose="020B0602020104020603" pitchFamily="34" charset="0"/>
              </a:rPr>
              <a:t>Nicolas. </a:t>
            </a:r>
            <a:r>
              <a:rPr lang="en-GB" sz="2800" dirty="0" smtClean="0">
                <a:latin typeface="Tw Cen MT" panose="020B0602020104020603" pitchFamily="34" charset="0"/>
              </a:rPr>
              <a:t>Comment </a:t>
            </a:r>
            <a:r>
              <a:rPr lang="en-GB" sz="2800" dirty="0" err="1" smtClean="0">
                <a:latin typeface="Tw Cen MT" panose="020B0602020104020603" pitchFamily="34" charset="0"/>
              </a:rPr>
              <a:t>t’appelles-tu</a:t>
            </a:r>
            <a:r>
              <a:rPr lang="en-GB" sz="2800" dirty="0" smtClean="0">
                <a:latin typeface="Tw Cen MT" panose="020B0602020104020603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GB" sz="2800" dirty="0" smtClean="0">
                <a:latin typeface="Tw Cen MT" panose="020B0602020104020603" pitchFamily="34" charset="0"/>
              </a:rPr>
              <a:t>Bonjour, je </a:t>
            </a:r>
            <a:r>
              <a:rPr lang="en-GB" sz="2800" dirty="0" err="1" smtClean="0">
                <a:latin typeface="Tw Cen MT" panose="020B0602020104020603" pitchFamily="34" charset="0"/>
              </a:rPr>
              <a:t>m’appelle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r>
              <a:rPr lang="en-GB" sz="2800" b="1" dirty="0" err="1" smtClean="0">
                <a:latin typeface="Tw Cen MT" panose="020B0602020104020603" pitchFamily="34" charset="0"/>
              </a:rPr>
              <a:t>Lucie</a:t>
            </a:r>
            <a:r>
              <a:rPr lang="en-GB" sz="2800" dirty="0" smtClean="0">
                <a:latin typeface="Tw Cen MT" panose="020B0602020104020603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2800" dirty="0" err="1" smtClean="0">
                <a:latin typeface="Tw Cen MT" panose="020B0602020104020603" pitchFamily="34" charset="0"/>
              </a:rPr>
              <a:t>Ça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r>
              <a:rPr lang="en-GB" sz="2800" dirty="0" err="1" smtClean="0">
                <a:latin typeface="Tw Cen MT" panose="020B0602020104020603" pitchFamily="34" charset="0"/>
              </a:rPr>
              <a:t>va</a:t>
            </a:r>
            <a:r>
              <a:rPr lang="en-GB" sz="2800" dirty="0" smtClean="0">
                <a:latin typeface="Tw Cen MT" panose="020B0602020104020603" pitchFamily="34" charset="0"/>
              </a:rPr>
              <a:t>, </a:t>
            </a:r>
            <a:r>
              <a:rPr lang="en-GB" sz="2800" b="1" dirty="0" err="1" smtClean="0">
                <a:latin typeface="Tw Cen MT" panose="020B0602020104020603" pitchFamily="34" charset="0"/>
              </a:rPr>
              <a:t>Lucie</a:t>
            </a:r>
            <a:r>
              <a:rPr lang="en-GB" sz="2800" dirty="0" smtClean="0">
                <a:latin typeface="Tw Cen MT" panose="020B0602020104020603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GB" sz="2800" dirty="0" err="1" smtClean="0">
                <a:latin typeface="Tw Cen MT" panose="020B0602020104020603" pitchFamily="34" charset="0"/>
              </a:rPr>
              <a:t>Oui</a:t>
            </a:r>
            <a:r>
              <a:rPr lang="en-GB" sz="2800" dirty="0" smtClean="0">
                <a:latin typeface="Tw Cen MT" panose="020B0602020104020603" pitchFamily="34" charset="0"/>
              </a:rPr>
              <a:t>, </a:t>
            </a:r>
            <a:r>
              <a:rPr lang="en-GB" sz="2800" dirty="0" err="1">
                <a:latin typeface="Tw Cen MT" panose="020B0602020104020603" pitchFamily="34" charset="0"/>
              </a:rPr>
              <a:t>ç</a:t>
            </a:r>
            <a:r>
              <a:rPr lang="en-GB" sz="2800" dirty="0" err="1" smtClean="0">
                <a:latin typeface="Tw Cen MT" panose="020B0602020104020603" pitchFamily="34" charset="0"/>
              </a:rPr>
              <a:t>a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r>
              <a:rPr lang="en-GB" sz="2800" dirty="0" err="1" smtClean="0">
                <a:latin typeface="Tw Cen MT" panose="020B0602020104020603" pitchFamily="34" charset="0"/>
              </a:rPr>
              <a:t>va</a:t>
            </a:r>
            <a:r>
              <a:rPr lang="en-GB" sz="2800" dirty="0" smtClean="0">
                <a:latin typeface="Tw Cen MT" panose="020B0602020104020603" pitchFamily="34" charset="0"/>
              </a:rPr>
              <a:t> super, </a:t>
            </a:r>
            <a:r>
              <a:rPr lang="en-GB" sz="2800" dirty="0" err="1" smtClean="0">
                <a:latin typeface="Tw Cen MT" panose="020B0602020104020603" pitchFamily="34" charset="0"/>
              </a:rPr>
              <a:t>merci</a:t>
            </a:r>
            <a:r>
              <a:rPr lang="en-GB" sz="2800" dirty="0" smtClean="0">
                <a:latin typeface="Tw Cen MT" panose="020B0602020104020603" pitchFamily="34" charset="0"/>
              </a:rPr>
              <a:t>. </a:t>
            </a:r>
            <a:r>
              <a:rPr lang="en-GB" sz="2800" dirty="0" err="1" smtClean="0">
                <a:latin typeface="Tw Cen MT" panose="020B0602020104020603" pitchFamily="34" charset="0"/>
              </a:rPr>
              <a:t>Ça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r>
              <a:rPr lang="en-GB" sz="2800" dirty="0" err="1" smtClean="0">
                <a:latin typeface="Tw Cen MT" panose="020B0602020104020603" pitchFamily="34" charset="0"/>
              </a:rPr>
              <a:t>va</a:t>
            </a:r>
            <a:r>
              <a:rPr lang="en-GB" sz="2800" dirty="0" smtClean="0">
                <a:latin typeface="Tw Cen MT" panose="020B0602020104020603" pitchFamily="34" charset="0"/>
              </a:rPr>
              <a:t>, </a:t>
            </a:r>
            <a:r>
              <a:rPr lang="en-GB" sz="2800" b="1" dirty="0" smtClean="0">
                <a:latin typeface="Tw Cen MT" panose="020B0602020104020603" pitchFamily="34" charset="0"/>
              </a:rPr>
              <a:t>Nicolas?</a:t>
            </a:r>
          </a:p>
          <a:p>
            <a:pPr>
              <a:lnSpc>
                <a:spcPct val="150000"/>
              </a:lnSpc>
            </a:pPr>
            <a:r>
              <a:rPr lang="en-GB" sz="2800" dirty="0" smtClean="0">
                <a:latin typeface="Tw Cen MT" panose="020B0602020104020603" pitchFamily="34" charset="0"/>
              </a:rPr>
              <a:t>Non, non, </a:t>
            </a:r>
            <a:r>
              <a:rPr lang="en-GB" sz="2800" dirty="0" err="1" smtClean="0">
                <a:latin typeface="Tw Cen MT" panose="020B0602020104020603" pitchFamily="34" charset="0"/>
              </a:rPr>
              <a:t>ça</a:t>
            </a:r>
            <a:r>
              <a:rPr lang="en-GB" sz="2800" dirty="0" smtClean="0">
                <a:latin typeface="Tw Cen MT" panose="020B0602020104020603" pitchFamily="34" charset="0"/>
              </a:rPr>
              <a:t> ne </a:t>
            </a:r>
            <a:r>
              <a:rPr lang="en-GB" sz="2800" dirty="0" err="1" smtClean="0">
                <a:latin typeface="Tw Cen MT" panose="020B0602020104020603" pitchFamily="34" charset="0"/>
              </a:rPr>
              <a:t>va</a:t>
            </a:r>
            <a:r>
              <a:rPr lang="en-GB" sz="2800" dirty="0" smtClean="0">
                <a:latin typeface="Tw Cen MT" panose="020B0602020104020603" pitchFamily="34" charset="0"/>
              </a:rPr>
              <a:t> pas. Au revoir!</a:t>
            </a:r>
            <a:endParaRPr lang="en-GB" sz="2800" dirty="0">
              <a:latin typeface="Tw Cen MT" panose="020B06020201040206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9" y="1772816"/>
            <a:ext cx="576064" cy="658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3" y="3232949"/>
            <a:ext cx="576064" cy="6588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6" y="4581128"/>
            <a:ext cx="630431" cy="7210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2" y="2466603"/>
            <a:ext cx="937077" cy="6543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2" y="3842764"/>
            <a:ext cx="937077" cy="65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0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630790"/>
              </p:ext>
            </p:extLst>
          </p:nvPr>
        </p:nvGraphicFramePr>
        <p:xfrm>
          <a:off x="1359798" y="777621"/>
          <a:ext cx="6984776" cy="504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3743"/>
                <a:gridCol w="3761033"/>
              </a:tblGrid>
              <a:tr h="1008112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Tw Cen MT" panose="020B0602020104020603" pitchFamily="34" charset="0"/>
                        </a:rPr>
                        <a:t>Eric - </a:t>
                      </a:r>
                      <a:r>
                        <a:rPr lang="en-GB" sz="2400" dirty="0" err="1" smtClean="0">
                          <a:latin typeface="Tw Cen MT" panose="020B0602020104020603" pitchFamily="34" charset="0"/>
                        </a:rPr>
                        <a:t>fantastique</a:t>
                      </a:r>
                      <a:endParaRPr lang="en-GB" sz="2400" dirty="0">
                        <a:latin typeface="Tw Cen MT" panose="020B06020201040206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Tw Cen MT" panose="020B0602020104020603" pitchFamily="34" charset="0"/>
                        </a:rPr>
                        <a:t>Monique</a:t>
                      </a:r>
                      <a:r>
                        <a:rPr lang="en-GB" sz="2400" baseline="0" dirty="0" smtClean="0">
                          <a:latin typeface="Tw Cen MT" panose="020B0602020104020603" pitchFamily="34" charset="0"/>
                        </a:rPr>
                        <a:t> - </a:t>
                      </a:r>
                      <a:r>
                        <a:rPr lang="en-GB" sz="2400" baseline="0" dirty="0" err="1" smtClean="0">
                          <a:latin typeface="Tw Cen MT" panose="020B0602020104020603" pitchFamily="34" charset="0"/>
                        </a:rPr>
                        <a:t>fantastique</a:t>
                      </a:r>
                      <a:endParaRPr lang="en-GB" sz="2400" dirty="0">
                        <a:latin typeface="Tw Cen MT" panose="020B0602020104020603" pitchFamily="34" charset="0"/>
                      </a:endParaRPr>
                    </a:p>
                  </a:txBody>
                  <a:tcPr anchor="ctr"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Tw Cen MT" panose="020B0602020104020603" pitchFamily="34" charset="0"/>
                        </a:rPr>
                        <a:t>Fabien – </a:t>
                      </a:r>
                      <a:r>
                        <a:rPr lang="en-GB" sz="2400" dirty="0" err="1" smtClean="0">
                          <a:latin typeface="Tw Cen MT" panose="020B0602020104020603" pitchFamily="34" charset="0"/>
                        </a:rPr>
                        <a:t>ça</a:t>
                      </a:r>
                      <a:r>
                        <a:rPr lang="en-GB" sz="240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GB" sz="2400" dirty="0" err="1" smtClean="0">
                          <a:latin typeface="Tw Cen MT" panose="020B0602020104020603" pitchFamily="34" charset="0"/>
                        </a:rPr>
                        <a:t>va</a:t>
                      </a:r>
                      <a:r>
                        <a:rPr lang="en-GB" sz="240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GB" sz="2400" dirty="0" err="1" smtClean="0">
                          <a:latin typeface="Tw Cen MT" panose="020B0602020104020603" pitchFamily="34" charset="0"/>
                        </a:rPr>
                        <a:t>très</a:t>
                      </a:r>
                      <a:r>
                        <a:rPr lang="en-GB" sz="240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GB" sz="2400" dirty="0" err="1" smtClean="0">
                          <a:latin typeface="Tw Cen MT" panose="020B0602020104020603" pitchFamily="34" charset="0"/>
                        </a:rPr>
                        <a:t>bien</a:t>
                      </a:r>
                      <a:endParaRPr lang="en-GB" sz="2400" dirty="0">
                        <a:latin typeface="Tw Cen MT" panose="020B06020201040206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Jocelyn - </a:t>
                      </a:r>
                      <a:r>
                        <a:rPr lang="en-GB" sz="2400" dirty="0" err="1" smtClean="0">
                          <a:latin typeface="Tw Cen MT" panose="020B0602020104020603" pitchFamily="34" charset="0"/>
                        </a:rPr>
                        <a:t>ça</a:t>
                      </a:r>
                      <a:r>
                        <a:rPr lang="en-GB" sz="240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GB" sz="2400" dirty="0" err="1" smtClean="0">
                          <a:latin typeface="Tw Cen MT" panose="020B0602020104020603" pitchFamily="34" charset="0"/>
                        </a:rPr>
                        <a:t>va</a:t>
                      </a:r>
                      <a:r>
                        <a:rPr lang="en-GB" sz="240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GB" sz="2400" dirty="0" err="1" smtClean="0">
                          <a:latin typeface="Tw Cen MT" panose="020B0602020104020603" pitchFamily="34" charset="0"/>
                        </a:rPr>
                        <a:t>très</a:t>
                      </a:r>
                      <a:r>
                        <a:rPr lang="en-GB" sz="240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GB" sz="2400" dirty="0" err="1" smtClean="0">
                          <a:latin typeface="Tw Cen MT" panose="020B0602020104020603" pitchFamily="34" charset="0"/>
                        </a:rPr>
                        <a:t>bien</a:t>
                      </a:r>
                      <a:endParaRPr lang="en-GB" sz="2400" dirty="0">
                        <a:latin typeface="Tw Cen MT" panose="020B0602020104020603" pitchFamily="34" charset="0"/>
                      </a:endParaRPr>
                    </a:p>
                  </a:txBody>
                  <a:tcPr anchor="ctr"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Tw Cen MT" panose="020B0602020104020603" pitchFamily="34" charset="0"/>
                        </a:rPr>
                        <a:t>Thierry – pas mal, </a:t>
                      </a:r>
                      <a:r>
                        <a:rPr lang="en-GB" sz="2400" dirty="0" err="1" smtClean="0">
                          <a:latin typeface="Tw Cen MT" panose="020B0602020104020603" pitchFamily="34" charset="0"/>
                        </a:rPr>
                        <a:t>merci</a:t>
                      </a:r>
                      <a:endParaRPr lang="en-GB" sz="2400" dirty="0">
                        <a:latin typeface="Tw Cen MT" panose="020B06020201040206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 err="1" smtClean="0">
                          <a:latin typeface="Tw Cen MT" panose="020B0602020104020603" pitchFamily="34" charset="0"/>
                        </a:rPr>
                        <a:t>Amélie</a:t>
                      </a:r>
                      <a:r>
                        <a:rPr lang="en-GB" sz="2400" dirty="0" smtClean="0">
                          <a:latin typeface="Tw Cen MT" panose="020B0602020104020603" pitchFamily="34" charset="0"/>
                        </a:rPr>
                        <a:t> – pas mal, </a:t>
                      </a:r>
                      <a:r>
                        <a:rPr lang="en-GB" sz="2400" dirty="0" err="1" smtClean="0">
                          <a:latin typeface="Tw Cen MT" panose="020B0602020104020603" pitchFamily="34" charset="0"/>
                        </a:rPr>
                        <a:t>merci</a:t>
                      </a:r>
                      <a:endParaRPr lang="en-GB" sz="2400" dirty="0">
                        <a:latin typeface="Tw Cen MT" panose="020B0602020104020603" pitchFamily="34" charset="0"/>
                      </a:endParaRPr>
                    </a:p>
                  </a:txBody>
                  <a:tcPr anchor="ctr"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Tw Cen MT" panose="020B0602020104020603" pitchFamily="34" charset="0"/>
                        </a:rPr>
                        <a:t>Pascal - </a:t>
                      </a:r>
                      <a:r>
                        <a:rPr lang="en-GB" sz="2400" dirty="0" err="1" smtClean="0">
                          <a:latin typeface="Tw Cen MT" panose="020B0602020104020603" pitchFamily="34" charset="0"/>
                        </a:rPr>
                        <a:t>ça</a:t>
                      </a:r>
                      <a:r>
                        <a:rPr lang="en-GB" sz="240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GB" sz="2400" dirty="0" err="1" smtClean="0">
                          <a:latin typeface="Tw Cen MT" panose="020B0602020104020603" pitchFamily="34" charset="0"/>
                        </a:rPr>
                        <a:t>va</a:t>
                      </a:r>
                      <a:r>
                        <a:rPr lang="en-GB" sz="2400" dirty="0" smtClean="0">
                          <a:latin typeface="Tw Cen MT" panose="020B0602020104020603" pitchFamily="34" charset="0"/>
                        </a:rPr>
                        <a:t> pas mal</a:t>
                      </a:r>
                      <a:endParaRPr lang="en-GB" sz="2400" dirty="0">
                        <a:latin typeface="Tw Cen MT" panose="020B06020201040206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Tw Cen MT" panose="020B0602020104020603" pitchFamily="34" charset="0"/>
                        </a:rPr>
                        <a:t>Chantal - </a:t>
                      </a:r>
                      <a:r>
                        <a:rPr lang="en-GB" sz="2400" dirty="0" err="1" smtClean="0">
                          <a:latin typeface="Tw Cen MT" panose="020B0602020104020603" pitchFamily="34" charset="0"/>
                        </a:rPr>
                        <a:t>ça</a:t>
                      </a:r>
                      <a:r>
                        <a:rPr lang="en-GB" sz="240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GB" sz="2400" dirty="0" err="1" smtClean="0">
                          <a:latin typeface="Tw Cen MT" panose="020B0602020104020603" pitchFamily="34" charset="0"/>
                        </a:rPr>
                        <a:t>va</a:t>
                      </a:r>
                      <a:r>
                        <a:rPr lang="en-GB" sz="2400" dirty="0" smtClean="0">
                          <a:latin typeface="Tw Cen MT" panose="020B0602020104020603" pitchFamily="34" charset="0"/>
                        </a:rPr>
                        <a:t> pas mal</a:t>
                      </a:r>
                      <a:endParaRPr lang="en-GB" sz="2400" dirty="0">
                        <a:latin typeface="Tw Cen MT" panose="020B0602020104020603" pitchFamily="34" charset="0"/>
                      </a:endParaRPr>
                    </a:p>
                  </a:txBody>
                  <a:tcPr anchor="ctr"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Tw Cen MT" panose="020B0602020104020603" pitchFamily="34" charset="0"/>
                        </a:rPr>
                        <a:t>Nicolas - </a:t>
                      </a:r>
                      <a:r>
                        <a:rPr lang="en-GB" sz="2400" dirty="0" err="1" smtClean="0">
                          <a:latin typeface="Tw Cen MT" panose="020B0602020104020603" pitchFamily="34" charset="0"/>
                        </a:rPr>
                        <a:t>ça</a:t>
                      </a:r>
                      <a:r>
                        <a:rPr lang="en-GB" sz="2400" dirty="0" smtClean="0">
                          <a:latin typeface="Tw Cen MT" panose="020B0602020104020603" pitchFamily="34" charset="0"/>
                        </a:rPr>
                        <a:t> ne </a:t>
                      </a:r>
                      <a:r>
                        <a:rPr lang="en-GB" sz="2400" dirty="0" err="1" smtClean="0">
                          <a:latin typeface="Tw Cen MT" panose="020B0602020104020603" pitchFamily="34" charset="0"/>
                        </a:rPr>
                        <a:t>va</a:t>
                      </a:r>
                      <a:r>
                        <a:rPr lang="en-GB" sz="2400" dirty="0" smtClean="0">
                          <a:latin typeface="Tw Cen MT" panose="020B0602020104020603" pitchFamily="34" charset="0"/>
                        </a:rPr>
                        <a:t> pas </a:t>
                      </a:r>
                      <a:endParaRPr lang="en-GB" sz="2400" dirty="0">
                        <a:latin typeface="Tw Cen MT" panose="020B06020201040206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Tw Cen MT" panose="020B0602020104020603" pitchFamily="34" charset="0"/>
                        </a:rPr>
                        <a:t>Zara - </a:t>
                      </a:r>
                      <a:r>
                        <a:rPr lang="en-GB" sz="2400" dirty="0" err="1" smtClean="0">
                          <a:latin typeface="Tw Cen MT" panose="020B0602020104020603" pitchFamily="34" charset="0"/>
                        </a:rPr>
                        <a:t>ça</a:t>
                      </a:r>
                      <a:r>
                        <a:rPr lang="en-GB" sz="2400" dirty="0" smtClean="0">
                          <a:latin typeface="Tw Cen MT" panose="020B0602020104020603" pitchFamily="34" charset="0"/>
                        </a:rPr>
                        <a:t> ne </a:t>
                      </a:r>
                      <a:r>
                        <a:rPr lang="en-GB" sz="2400" dirty="0" err="1" smtClean="0">
                          <a:latin typeface="Tw Cen MT" panose="020B0602020104020603" pitchFamily="34" charset="0"/>
                        </a:rPr>
                        <a:t>va</a:t>
                      </a:r>
                      <a:r>
                        <a:rPr lang="en-GB" sz="2400" dirty="0" smtClean="0">
                          <a:latin typeface="Tw Cen MT" panose="020B0602020104020603" pitchFamily="34" charset="0"/>
                        </a:rPr>
                        <a:t> pas </a:t>
                      </a:r>
                      <a:endParaRPr lang="en-GB" sz="2400" dirty="0">
                        <a:latin typeface="Tw Cen MT" panose="020B0602020104020603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69160"/>
            <a:ext cx="818168" cy="782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33056"/>
            <a:ext cx="813723" cy="7784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09" y="2908670"/>
            <a:ext cx="813723" cy="7784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83" y="1865197"/>
            <a:ext cx="809860" cy="8153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35" y="926921"/>
            <a:ext cx="809860" cy="81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2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3995738" y="247650"/>
            <a:ext cx="4752975" cy="1885950"/>
          </a:xfrm>
          <a:prstGeom prst="wedgeEllipseCallout">
            <a:avLst>
              <a:gd name="adj1" fmla="val -43272"/>
              <a:gd name="adj2" fmla="val 72422"/>
            </a:avLst>
          </a:prstGeom>
          <a:solidFill>
            <a:srgbClr val="FFFFCC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n-US" sz="8800" b="1" dirty="0" smtClean="0">
                <a:latin typeface="Tw Cen MT" panose="020B0602020104020603" pitchFamily="34" charset="0"/>
              </a:rPr>
              <a:t>S</a:t>
            </a:r>
            <a:r>
              <a:rPr lang="ca-ES" altLang="en-US" sz="8800" b="1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a</a:t>
            </a:r>
            <a:r>
              <a:rPr lang="ca-ES" altLang="en-US" sz="8800" b="1" dirty="0" smtClean="0">
                <a:latin typeface="Tw Cen MT" panose="020B0602020104020603" pitchFamily="34" charset="0"/>
              </a:rPr>
              <a:t>l</a:t>
            </a:r>
            <a:r>
              <a:rPr lang="ca-ES" altLang="en-US" sz="8800" b="1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u</a:t>
            </a:r>
            <a:r>
              <a:rPr lang="ca-ES" altLang="en-US" sz="8800" b="1" dirty="0" smtClean="0">
                <a:latin typeface="Tw Cen MT" panose="020B0602020104020603" pitchFamily="34" charset="0"/>
              </a:rPr>
              <a:t>t!</a:t>
            </a:r>
            <a:endParaRPr lang="es-ES" altLang="en-US" sz="8800" b="1" dirty="0">
              <a:latin typeface="Tw Cen MT" panose="020B0602020104020603" pitchFamily="34" charset="0"/>
            </a:endParaRPr>
          </a:p>
        </p:txBody>
      </p:sp>
      <p:pic>
        <p:nvPicPr>
          <p:cNvPr id="7" name="Picture 9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712" y="2564904"/>
            <a:ext cx="4176464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548680"/>
            <a:ext cx="396043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8640"/>
            <a:ext cx="1934368" cy="4149080"/>
          </a:xfrm>
          <a:prstGeom prst="rect">
            <a:avLst/>
          </a:prstGeom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051496" y="4509120"/>
            <a:ext cx="6048896" cy="1885950"/>
          </a:xfrm>
          <a:prstGeom prst="wedgeEllipseCallout">
            <a:avLst>
              <a:gd name="adj1" fmla="val 580"/>
              <a:gd name="adj2" fmla="val -85154"/>
            </a:avLst>
          </a:prstGeom>
          <a:solidFill>
            <a:srgbClr val="FFFFCC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n-US" sz="8800" b="1" dirty="0" smtClean="0">
                <a:latin typeface="Tw Cen MT" panose="020B0602020104020603" pitchFamily="34" charset="0"/>
              </a:rPr>
              <a:t>Ç</a:t>
            </a:r>
            <a:r>
              <a:rPr lang="ca-ES" altLang="en-US" sz="8800" b="1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a</a:t>
            </a:r>
            <a:r>
              <a:rPr lang="ca-ES" altLang="en-US" sz="8800" b="1" dirty="0" smtClean="0">
                <a:latin typeface="Tw Cen MT" panose="020B0602020104020603" pitchFamily="34" charset="0"/>
              </a:rPr>
              <a:t> v</a:t>
            </a:r>
            <a:r>
              <a:rPr lang="ca-ES" altLang="en-US" sz="8800" b="1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a</a:t>
            </a:r>
            <a:r>
              <a:rPr lang="ca-ES" altLang="en-US" sz="8800" b="1" dirty="0" smtClean="0">
                <a:latin typeface="Tw Cen MT" panose="020B0602020104020603" pitchFamily="34" charset="0"/>
              </a:rPr>
              <a:t>?</a:t>
            </a:r>
            <a:endParaRPr lang="es-ES" altLang="en-US" sz="8800" b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68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2240358" cy="1848297"/>
          </a:xfrm>
          <a:prstGeom prst="rect">
            <a:avLst/>
          </a:prstGeom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3347864" y="1052736"/>
            <a:ext cx="3744416" cy="1885950"/>
          </a:xfrm>
          <a:prstGeom prst="wedgeEllipseCallout">
            <a:avLst>
              <a:gd name="adj1" fmla="val -42547"/>
              <a:gd name="adj2" fmla="val -55921"/>
            </a:avLst>
          </a:prstGeom>
          <a:solidFill>
            <a:srgbClr val="FFFFCC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n-US" sz="8800" b="1" dirty="0" smtClean="0">
                <a:latin typeface="Tw Cen MT" panose="020B0602020104020603" pitchFamily="34" charset="0"/>
              </a:rPr>
              <a:t>O</a:t>
            </a:r>
            <a:r>
              <a:rPr lang="ca-ES" altLang="en-US" sz="88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ui</a:t>
            </a:r>
            <a:r>
              <a:rPr lang="ca-ES" altLang="en-US" sz="8800" b="1" dirty="0" smtClean="0">
                <a:latin typeface="Tw Cen MT" panose="020B0602020104020603" pitchFamily="34" charset="0"/>
              </a:rPr>
              <a:t>.</a:t>
            </a:r>
            <a:endParaRPr lang="es-ES" altLang="en-US" sz="8800" b="1" dirty="0">
              <a:latin typeface="Tw Cen MT" panose="020B06020201040206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64" y="3717033"/>
            <a:ext cx="2088232" cy="2088232"/>
          </a:xfrm>
          <a:prstGeom prst="rect">
            <a:avLst/>
          </a:prstGeom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347864" y="3993777"/>
            <a:ext cx="3744416" cy="1885950"/>
          </a:xfrm>
          <a:prstGeom prst="wedgeEllipseCallout">
            <a:avLst>
              <a:gd name="adj1" fmla="val -42547"/>
              <a:gd name="adj2" fmla="val -55921"/>
            </a:avLst>
          </a:prstGeom>
          <a:solidFill>
            <a:srgbClr val="FFFFCC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n-US" sz="8800" b="1" dirty="0" smtClean="0">
                <a:latin typeface="Tw Cen MT" panose="020B0602020104020603" pitchFamily="34" charset="0"/>
              </a:rPr>
              <a:t>N</a:t>
            </a:r>
            <a:r>
              <a:rPr lang="ca-ES" altLang="en-US" sz="88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on</a:t>
            </a:r>
            <a:r>
              <a:rPr lang="ca-ES" altLang="en-US" sz="8800" b="1" dirty="0" smtClean="0">
                <a:latin typeface="Tw Cen MT" panose="020B0602020104020603" pitchFamily="34" charset="0"/>
              </a:rPr>
              <a:t>.</a:t>
            </a:r>
            <a:endParaRPr lang="es-ES" altLang="en-US" sz="8800" b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93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1619672" y="620688"/>
            <a:ext cx="5113213" cy="1800597"/>
          </a:xfrm>
          <a:prstGeom prst="wedgeEllipseCallout">
            <a:avLst>
              <a:gd name="adj1" fmla="val 49750"/>
              <a:gd name="adj2" fmla="val -51729"/>
            </a:avLst>
          </a:prstGeom>
          <a:solidFill>
            <a:srgbClr val="FFFF99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n-US" sz="72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</a:t>
            </a:r>
            <a:r>
              <a:rPr lang="ca-ES" altLang="en-US" sz="7200" b="1" u="sng" dirty="0" smtClean="0">
                <a:solidFill>
                  <a:srgbClr val="FF33C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on</a:t>
            </a:r>
            <a:r>
              <a:rPr lang="ca-ES" altLang="en-US" sz="72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j</a:t>
            </a:r>
            <a:r>
              <a:rPr lang="ca-ES" altLang="en-US" sz="7200" b="1" u="sng" dirty="0" smtClean="0">
                <a:solidFill>
                  <a:srgbClr val="FF33C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ou</a:t>
            </a:r>
            <a:r>
              <a:rPr lang="ca-ES" altLang="en-US" sz="72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r!</a:t>
            </a:r>
            <a:endParaRPr lang="es-ES" altLang="en-US" sz="72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" name="Picture 9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00" y="2636912"/>
            <a:ext cx="4392488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57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4211960" y="188640"/>
            <a:ext cx="4752975" cy="1885950"/>
          </a:xfrm>
          <a:prstGeom prst="wedgeEllipseCallout">
            <a:avLst>
              <a:gd name="adj1" fmla="val -4795"/>
              <a:gd name="adj2" fmla="val 75987"/>
            </a:avLst>
          </a:prstGeom>
          <a:solidFill>
            <a:srgbClr val="FFFFCC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n-US" sz="8800" b="1" dirty="0" smtClean="0">
                <a:latin typeface="Tw Cen MT" panose="020B0602020104020603" pitchFamily="34" charset="0"/>
              </a:rPr>
              <a:t>S</a:t>
            </a:r>
            <a:r>
              <a:rPr lang="ca-ES" altLang="en-US" sz="8800" b="1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a</a:t>
            </a:r>
            <a:r>
              <a:rPr lang="ca-ES" altLang="en-US" sz="8800" b="1" dirty="0" smtClean="0">
                <a:latin typeface="Tw Cen MT" panose="020B0602020104020603" pitchFamily="34" charset="0"/>
              </a:rPr>
              <a:t>l</a:t>
            </a:r>
            <a:r>
              <a:rPr lang="ca-ES" altLang="en-US" sz="8800" b="1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u</a:t>
            </a:r>
            <a:r>
              <a:rPr lang="ca-ES" altLang="en-US" sz="8800" b="1" dirty="0" smtClean="0">
                <a:latin typeface="Tw Cen MT" panose="020B0602020104020603" pitchFamily="34" charset="0"/>
              </a:rPr>
              <a:t>t!</a:t>
            </a:r>
            <a:endParaRPr lang="es-ES" altLang="en-US" sz="8800" b="1" dirty="0">
              <a:latin typeface="Tw Cen MT" panose="020B0602020104020603" pitchFamily="34" charset="0"/>
            </a:endParaRPr>
          </a:p>
        </p:txBody>
      </p:sp>
      <p:pic>
        <p:nvPicPr>
          <p:cNvPr id="4" name="Picture 9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55976" y="2492896"/>
            <a:ext cx="4176464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07504" y="404664"/>
            <a:ext cx="5113213" cy="1800597"/>
          </a:xfrm>
          <a:prstGeom prst="wedgeEllipseCallout">
            <a:avLst>
              <a:gd name="adj1" fmla="val -1006"/>
              <a:gd name="adj2" fmla="val 76723"/>
            </a:avLst>
          </a:prstGeom>
          <a:solidFill>
            <a:srgbClr val="FFFF99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n-US" sz="72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</a:t>
            </a:r>
            <a:r>
              <a:rPr lang="ca-ES" altLang="en-US" sz="7200" b="1" u="sng" dirty="0" smtClean="0">
                <a:solidFill>
                  <a:srgbClr val="FF33C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on</a:t>
            </a:r>
            <a:r>
              <a:rPr lang="ca-ES" altLang="en-US" sz="72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j</a:t>
            </a:r>
            <a:r>
              <a:rPr lang="ca-ES" altLang="en-US" sz="7200" b="1" u="sng" dirty="0" smtClean="0">
                <a:solidFill>
                  <a:srgbClr val="FF33C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ou</a:t>
            </a:r>
            <a:r>
              <a:rPr lang="ca-ES" altLang="en-US" sz="72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r!</a:t>
            </a:r>
            <a:endParaRPr lang="es-ES" altLang="en-US" sz="72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6" name="Picture 9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78198"/>
            <a:ext cx="4392488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80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55976" y="463125"/>
            <a:ext cx="4176464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960440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1043608" y="4460905"/>
            <a:ext cx="6984776" cy="1885950"/>
          </a:xfrm>
          <a:prstGeom prst="wedgeEllipseCallout">
            <a:avLst>
              <a:gd name="adj1" fmla="val 2757"/>
              <a:gd name="adj2" fmla="val -90705"/>
            </a:avLst>
          </a:prstGeom>
          <a:solidFill>
            <a:srgbClr val="FFFFCC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en-US" sz="88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Au</a:t>
            </a:r>
            <a:r>
              <a:rPr lang="ca-ES" altLang="en-US" sz="8800" b="1" dirty="0" smtClean="0">
                <a:latin typeface="Tw Cen MT" panose="020B0602020104020603" pitchFamily="34" charset="0"/>
              </a:rPr>
              <a:t> r</a:t>
            </a:r>
            <a:r>
              <a:rPr lang="ca-ES" altLang="en-US" sz="8800" b="1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e</a:t>
            </a:r>
            <a:r>
              <a:rPr lang="ca-ES" altLang="en-US" sz="8800" b="1" dirty="0" smtClean="0">
                <a:latin typeface="Tw Cen MT" panose="020B0602020104020603" pitchFamily="34" charset="0"/>
              </a:rPr>
              <a:t>v</a:t>
            </a:r>
            <a:r>
              <a:rPr lang="ca-ES" altLang="en-US" sz="88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oi</a:t>
            </a:r>
            <a:r>
              <a:rPr lang="ca-ES" altLang="en-US" sz="8800" b="1" dirty="0" smtClean="0">
                <a:latin typeface="Tw Cen MT" panose="020B0602020104020603" pitchFamily="34" charset="0"/>
              </a:rPr>
              <a:t>r!</a:t>
            </a:r>
            <a:endParaRPr lang="es-ES" altLang="en-US" sz="8800" b="1" dirty="0">
              <a:latin typeface="Tw Cen MT" panose="020B0602020104020603" pitchFamily="34" charset="0"/>
            </a:endParaRPr>
          </a:p>
        </p:txBody>
      </p:sp>
      <p:pic>
        <p:nvPicPr>
          <p:cNvPr id="5" name="2.8_Au_revoi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51176" y="1423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8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755650" y="260350"/>
            <a:ext cx="7704138" cy="2232025"/>
          </a:xfrm>
          <a:prstGeom prst="wedgeEllipseCallout">
            <a:avLst>
              <a:gd name="adj1" fmla="val -27460"/>
              <a:gd name="adj2" fmla="val 78507"/>
            </a:avLst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 b="1" dirty="0" smtClean="0">
                <a:latin typeface="Tw Cen MT" panose="020B0602020104020603" pitchFamily="34" charset="0"/>
              </a:rPr>
              <a:t>J</a:t>
            </a:r>
            <a:r>
              <a:rPr lang="en-GB" altLang="en-US" sz="5400" b="1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e</a:t>
            </a:r>
            <a:r>
              <a:rPr lang="en-GB" altLang="en-US" sz="5400" b="1" dirty="0" smtClean="0">
                <a:latin typeface="Tw Cen MT" panose="020B0602020104020603" pitchFamily="34" charset="0"/>
              </a:rPr>
              <a:t> </a:t>
            </a:r>
            <a:r>
              <a:rPr lang="en-GB" altLang="en-US" sz="5400" b="1" dirty="0" err="1" smtClean="0">
                <a:latin typeface="Tw Cen MT" panose="020B0602020104020603" pitchFamily="34" charset="0"/>
              </a:rPr>
              <a:t>m’appelle</a:t>
            </a:r>
            <a:r>
              <a:rPr lang="en-GB" altLang="en-US" sz="5400" b="1" dirty="0" smtClean="0">
                <a:latin typeface="Tw Cen MT" panose="020B0602020104020603" pitchFamily="34" charset="0"/>
              </a:rPr>
              <a:t> </a:t>
            </a:r>
            <a:r>
              <a:rPr lang="en-GB" altLang="en-US" sz="5400" b="1" dirty="0" err="1" smtClean="0">
                <a:latin typeface="Tw Cen MT" panose="020B0602020104020603" pitchFamily="34" charset="0"/>
              </a:rPr>
              <a:t>L</a:t>
            </a:r>
            <a:r>
              <a:rPr lang="en-GB" altLang="en-US" sz="5400" b="1" dirty="0" err="1" smtClean="0">
                <a:solidFill>
                  <a:srgbClr val="FF33CC"/>
                </a:solidFill>
                <a:latin typeface="Tw Cen MT" panose="020B0602020104020603" pitchFamily="34" charset="0"/>
              </a:rPr>
              <a:t>u</a:t>
            </a:r>
            <a:r>
              <a:rPr lang="en-GB" altLang="en-US" sz="5400" b="1" dirty="0" err="1" smtClean="0">
                <a:latin typeface="Tw Cen MT" panose="020B0602020104020603" pitchFamily="34" charset="0"/>
              </a:rPr>
              <a:t>c</a:t>
            </a:r>
            <a:r>
              <a:rPr lang="en-GB" altLang="en-US" sz="5400" b="1" dirty="0" err="1" smtClean="0">
                <a:solidFill>
                  <a:srgbClr val="FF33CC"/>
                </a:solidFill>
                <a:latin typeface="Tw Cen MT" panose="020B0602020104020603" pitchFamily="34" charset="0"/>
              </a:rPr>
              <a:t>i</a:t>
            </a:r>
            <a:r>
              <a:rPr lang="en-GB" altLang="en-US" sz="5400" b="1" dirty="0" err="1" smtClean="0">
                <a:latin typeface="Tw Cen MT" panose="020B0602020104020603" pitchFamily="34" charset="0"/>
              </a:rPr>
              <a:t>e</a:t>
            </a:r>
            <a:r>
              <a:rPr lang="en-GB" altLang="en-US" sz="5400" b="1" dirty="0" smtClean="0">
                <a:latin typeface="Tw Cen MT" panose="020B0602020104020603" pitchFamily="34" charset="0"/>
              </a:rPr>
              <a:t>.</a:t>
            </a:r>
            <a:endParaRPr lang="es-ES" altLang="en-US" sz="5400" b="1" dirty="0">
              <a:solidFill>
                <a:schemeClr val="tx2"/>
              </a:solidFill>
              <a:latin typeface="Tw Cen MT" panose="020B06020201040206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4944"/>
            <a:ext cx="4214200" cy="2942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6"/>
          <p:cNvSpPr>
            <a:spLocks noChangeArrowheads="1"/>
          </p:cNvSpPr>
          <p:nvPr/>
        </p:nvSpPr>
        <p:spPr bwMode="auto">
          <a:xfrm>
            <a:off x="755650" y="260350"/>
            <a:ext cx="7704138" cy="2232025"/>
          </a:xfrm>
          <a:prstGeom prst="wedgeEllipseCallout">
            <a:avLst>
              <a:gd name="adj1" fmla="val -27460"/>
              <a:gd name="adj2" fmla="val 78507"/>
            </a:avLst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 b="1" dirty="0">
                <a:latin typeface="Tw Cen MT" panose="020B0602020104020603" pitchFamily="34" charset="0"/>
              </a:rPr>
              <a:t>Comm</a:t>
            </a:r>
            <a:r>
              <a:rPr lang="en-GB" altLang="en-US" sz="5400" b="1" u="sng" dirty="0">
                <a:solidFill>
                  <a:srgbClr val="FF33CC"/>
                </a:solidFill>
                <a:latin typeface="Tw Cen MT" panose="020B0602020104020603" pitchFamily="34" charset="0"/>
              </a:rPr>
              <a:t>en</a:t>
            </a:r>
            <a:r>
              <a:rPr lang="en-GB" altLang="en-US" sz="5400" b="1" dirty="0">
                <a:latin typeface="Tw Cen MT" panose="020B0602020104020603" pitchFamily="34" charset="0"/>
              </a:rPr>
              <a:t>t </a:t>
            </a:r>
            <a:r>
              <a:rPr lang="en-GB" altLang="en-US" sz="5400" b="1" dirty="0" err="1" smtClean="0">
                <a:latin typeface="Tw Cen MT" panose="020B0602020104020603" pitchFamily="34" charset="0"/>
              </a:rPr>
              <a:t>t’appelles-tu</a:t>
            </a:r>
            <a:r>
              <a:rPr lang="en-GB" altLang="en-US" sz="5400" b="1" dirty="0" smtClean="0">
                <a:latin typeface="Tw Cen MT" panose="020B0602020104020603" pitchFamily="34" charset="0"/>
              </a:rPr>
              <a:t> </a:t>
            </a:r>
            <a:r>
              <a:rPr lang="en-GB" altLang="en-US" sz="5400" b="1" dirty="0">
                <a:latin typeface="Tw Cen MT" panose="020B0602020104020603" pitchFamily="34" charset="0"/>
              </a:rPr>
              <a:t>?</a:t>
            </a:r>
            <a:endParaRPr lang="es-ES" altLang="en-US" sz="5400" b="1" dirty="0">
              <a:solidFill>
                <a:schemeClr val="tx2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4944"/>
            <a:ext cx="4214200" cy="2942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3094</TotalTime>
  <Words>240</Words>
  <Application>Microsoft Office PowerPoint</Application>
  <PresentationFormat>On-screen Show (4:3)</PresentationFormat>
  <Paragraphs>44</Paragraphs>
  <Slides>12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Microsoft Sans Serif</vt:lpstr>
      <vt:lpstr>Times New Roman</vt:lpstr>
      <vt:lpstr>Tw Cen MT</vt:lpstr>
      <vt:lpstr>Default Design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Une conversation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</dc:title>
  <dc:creator>RHA</dc:creator>
  <cp:lastModifiedBy>Rachel Hawkes</cp:lastModifiedBy>
  <cp:revision>62</cp:revision>
  <dcterms:created xsi:type="dcterms:W3CDTF">2009-12-29T18:58:13Z</dcterms:created>
  <dcterms:modified xsi:type="dcterms:W3CDTF">2019-05-19T11:45:25Z</dcterms:modified>
</cp:coreProperties>
</file>