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3"/>
  </p:notesMasterIdLst>
  <p:sldIdLst>
    <p:sldId id="261" r:id="rId4"/>
    <p:sldId id="262" r:id="rId5"/>
    <p:sldId id="257" r:id="rId6"/>
    <p:sldId id="266" r:id="rId7"/>
    <p:sldId id="267" r:id="rId8"/>
    <p:sldId id="268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4661" autoAdjust="0"/>
  </p:normalViewPr>
  <p:slideViewPr>
    <p:cSldViewPr snapToGrid="0">
      <p:cViewPr varScale="1">
        <p:scale>
          <a:sx n="59" d="100"/>
          <a:sy n="59" d="100"/>
        </p:scale>
        <p:origin x="250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6F4FBCF-EDFF-47F8-8EDE-1D6C9EB4046F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B13FC10-6400-4935-ACD3-ECC61E80DC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3528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Use this slide to revise the food items.  There is no colour coding now, so be sure to emphasise the correct articles – un, </a:t>
            </a:r>
            <a:r>
              <a:rPr lang="en-GB" altLang="en-US" dirty="0" err="1" smtClean="0"/>
              <a:t>une</a:t>
            </a:r>
            <a:r>
              <a:rPr lang="en-GB" altLang="en-US" dirty="0" smtClean="0"/>
              <a:t>, </a:t>
            </a:r>
            <a:r>
              <a:rPr lang="en-GB" altLang="en-US" dirty="0" smtClean="0"/>
              <a:t>des</a:t>
            </a:r>
            <a:br>
              <a:rPr lang="en-GB" altLang="en-US" dirty="0" smtClean="0"/>
            </a:br>
            <a:r>
              <a:rPr lang="en-GB" altLang="en-US" dirty="0" smtClean="0"/>
              <a:t>Click each picture to hear the audio, if required.</a:t>
            </a:r>
            <a:br>
              <a:rPr lang="en-GB" altLang="en-US" dirty="0" smtClean="0"/>
            </a:br>
            <a:r>
              <a:rPr lang="en-GB" altLang="en-US" dirty="0" smtClean="0"/>
              <a:t>You could use the grid to play 0s</a:t>
            </a:r>
            <a:r>
              <a:rPr lang="en-GB" altLang="en-US" baseline="0" dirty="0" smtClean="0"/>
              <a:t> and </a:t>
            </a:r>
            <a:r>
              <a:rPr lang="en-GB" altLang="en-US" baseline="0" dirty="0" err="1" smtClean="0"/>
              <a:t>Xs</a:t>
            </a:r>
            <a:r>
              <a:rPr lang="en-GB" altLang="en-US" baseline="0" dirty="0" smtClean="0"/>
              <a:t>.</a:t>
            </a:r>
            <a:endParaRPr lang="en-GB" altLang="en-US" dirty="0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4D0062B-10FD-43BA-B1A5-736D4EE052FD}" type="slidenum">
              <a:rPr lang="en-GB" altLang="en-US">
                <a:solidFill>
                  <a:srgbClr val="000000"/>
                </a:solidFill>
              </a:rPr>
              <a:pPr/>
              <a:t>1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27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Model the phrases for ‘I am hungry’ and</a:t>
            </a:r>
            <a:r>
              <a:rPr lang="en-GB" baseline="0" dirty="0" smtClean="0"/>
              <a:t> get the pupils to do an appropriate action as they say the words.</a:t>
            </a:r>
          </a:p>
          <a:p>
            <a:r>
              <a:rPr lang="en-GB" baseline="0" dirty="0" smtClean="0"/>
              <a:t>Then model ‘I would like a sandwich’ and ‘I would like a salad’, again with a gesture for ‘I would like’ that will help them remember the meaning.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BD1A2-59AC-4A10-A84F-07B23476236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473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Read through the dialogue with the class for familiarity.</a:t>
            </a:r>
            <a:br>
              <a:rPr lang="en-GB" altLang="en-US" dirty="0" smtClean="0"/>
            </a:br>
            <a:r>
              <a:rPr lang="en-GB" altLang="en-US" dirty="0" smtClean="0"/>
              <a:t>The following slides remove the words to help pupils fix the language.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1D80B5E-CB34-4FA9-ACFB-E1E4FB075185}" type="slidenum">
              <a:rPr lang="en-GB" altLang="en-US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5627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Read through the dialogue with the class for familiarity.</a:t>
            </a:r>
            <a:br>
              <a:rPr lang="en-GB" altLang="en-US" dirty="0" smtClean="0"/>
            </a:br>
            <a:r>
              <a:rPr lang="en-GB" altLang="en-US" dirty="0" smtClean="0"/>
              <a:t>The following slides remove the words to help pupils fix the language.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Spend the lesson practising the dialogue using the cards as the next lesson will be acting them out and recording them.</a:t>
            </a:r>
            <a:endParaRPr lang="en-GB" alt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1D80B5E-CB34-4FA9-ACFB-E1E4FB075185}" type="slidenum">
              <a:rPr lang="en-GB" altLang="en-US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8759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This slide still</a:t>
            </a:r>
            <a:r>
              <a:rPr lang="en-GB" altLang="en-US" baseline="0" dirty="0" smtClean="0"/>
              <a:t> has the audio – pupils should try to speak along with it.</a:t>
            </a:r>
          </a:p>
          <a:p>
            <a:pPr>
              <a:spcBef>
                <a:spcPct val="0"/>
              </a:spcBef>
            </a:pPr>
            <a:r>
              <a:rPr lang="en-GB" altLang="en-US" baseline="0" dirty="0" smtClean="0"/>
              <a:t>The next slide has no audio, to see if the pupils can speak without it.</a:t>
            </a:r>
            <a:endParaRPr lang="en-GB" alt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1D80B5E-CB34-4FA9-ACFB-E1E4FB075185}" type="slidenum">
              <a:rPr lang="en-GB" altLang="en-US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1367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This slide still</a:t>
            </a:r>
            <a:r>
              <a:rPr lang="en-GB" altLang="en-US" baseline="0" dirty="0" smtClean="0"/>
              <a:t> has the audio – pupils should try to speak along with it.</a:t>
            </a:r>
          </a:p>
          <a:p>
            <a:pPr>
              <a:spcBef>
                <a:spcPct val="0"/>
              </a:spcBef>
            </a:pPr>
            <a:r>
              <a:rPr lang="en-GB" altLang="en-US" baseline="0" dirty="0" smtClean="0"/>
              <a:t>The next slide has no audio, to see if the pupils can speak </a:t>
            </a:r>
            <a:r>
              <a:rPr lang="en-GB" altLang="en-US" baseline="0" smtClean="0"/>
              <a:t>without it.</a:t>
            </a:r>
            <a:endParaRPr lang="en-GB" alt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1D80B5E-CB34-4FA9-ACFB-E1E4FB075185}" type="slidenum">
              <a:rPr lang="en-GB" altLang="en-US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9158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Next 3 slides have more activities to</a:t>
            </a:r>
            <a:r>
              <a:rPr lang="en-GB" baseline="0" dirty="0" smtClean="0"/>
              <a:t> practice the food items.</a:t>
            </a:r>
            <a:br>
              <a:rPr lang="en-GB" baseline="0" dirty="0" smtClean="0"/>
            </a:br>
            <a:r>
              <a:rPr lang="en-GB" baseline="0" dirty="0" smtClean="0"/>
              <a:t>1 </a:t>
            </a:r>
            <a:r>
              <a:rPr lang="en-GB" dirty="0" smtClean="0"/>
              <a:t>Slap the</a:t>
            </a:r>
            <a:r>
              <a:rPr lang="en-GB" baseline="0" dirty="0" smtClean="0"/>
              <a:t> board game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3FC10-6400-4935-ACD3-ECC61E80DCCD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6345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 Play a game of strip bingo to reinforce the vocabulary</a:t>
            </a:r>
            <a:r>
              <a:rPr lang="en-GB" dirty="0" smtClean="0"/>
              <a:t>.</a:t>
            </a:r>
            <a:br>
              <a:rPr lang="en-GB" dirty="0" smtClean="0"/>
            </a:br>
            <a:r>
              <a:rPr lang="en-GB" dirty="0" smtClean="0"/>
              <a:t>Pupils</a:t>
            </a:r>
            <a:r>
              <a:rPr lang="en-GB" baseline="0" dirty="0" smtClean="0"/>
              <a:t> can draw the items in whichever order they like. </a:t>
            </a:r>
            <a:br>
              <a:rPr lang="en-GB" baseline="0" dirty="0" smtClean="0"/>
            </a:br>
            <a:r>
              <a:rPr lang="en-GB" baseline="0" dirty="0" smtClean="0"/>
              <a:t>As you call them (i.e. click on each picture) they are allowed to tear off ONLY what is on either end.</a:t>
            </a:r>
            <a:br>
              <a:rPr lang="en-GB" baseline="0" dirty="0" smtClean="0"/>
            </a:br>
            <a:r>
              <a:rPr lang="en-GB" baseline="0" dirty="0" smtClean="0"/>
              <a:t>The winner is the one to get rid of all his/her strip first.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You can click on items multiple times as pupils may be able to tear off an item they couldn’t get to, before.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BD1A2-59AC-4A10-A84F-07B234762367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63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 Memory game</a:t>
            </a:r>
            <a:br>
              <a:rPr lang="en-GB" dirty="0" smtClean="0"/>
            </a:br>
            <a:r>
              <a:rPr lang="en-GB" dirty="0" smtClean="0"/>
              <a:t>I went to the supermarket and I bought</a:t>
            </a:r>
            <a:r>
              <a:rPr lang="en-GB" dirty="0" smtClean="0"/>
              <a:t>… - Click on the speech bubble to hear</a:t>
            </a:r>
            <a:r>
              <a:rPr lang="en-GB" baseline="0" dirty="0" smtClean="0"/>
              <a:t> and practise the starter sentence.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Pupils have to create sentences, building on each others’ answers.  They need to structure/punctuate</a:t>
            </a:r>
            <a:r>
              <a:rPr lang="en-GB" baseline="0" dirty="0" smtClean="0"/>
              <a:t> them accurately too, with ‘et’ for ‘and’ before the final item each time.</a:t>
            </a:r>
            <a:br>
              <a:rPr lang="en-GB" baseline="0" dirty="0" smtClean="0"/>
            </a:br>
            <a:endParaRPr lang="en-GB" baseline="0" dirty="0" smtClean="0"/>
          </a:p>
          <a:p>
            <a:r>
              <a:rPr lang="en-GB" baseline="0" dirty="0" smtClean="0"/>
              <a:t>Click on numbers 1, 2 and 3 to hear these examples.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E.g.</a:t>
            </a:r>
          </a:p>
          <a:p>
            <a:pPr marL="228600" indent="-228600">
              <a:buAutoNum type="arabicPlain"/>
            </a:pP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Je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suis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allé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(e) au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supermarché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et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j’ai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acheté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une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banane</a:t>
            </a:r>
            <a:endParaRPr lang="en-GB" sz="1200" dirty="0" smtClean="0">
              <a:solidFill>
                <a:prstClr val="white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lain"/>
            </a:pP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Je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suis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allé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(e) au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supermarché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et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j’ai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acheté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une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banane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et un hamburger.</a:t>
            </a:r>
          </a:p>
          <a:p>
            <a:pPr marL="228600" indent="-228600">
              <a:buAutoNum type="arabicPlain"/>
            </a:pP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Je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suis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allé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(e) au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supermarché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et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j’ai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acheté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une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banane</a:t>
            </a:r>
            <a:r>
              <a:rPr lang="en-GB" sz="1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, un hamburger et des frites.</a:t>
            </a:r>
          </a:p>
          <a:p>
            <a:pPr marL="0" indent="0">
              <a:buNone/>
            </a:pPr>
            <a:endParaRPr lang="en-GB" baseline="0" dirty="0" smtClean="0"/>
          </a:p>
          <a:p>
            <a:pPr marL="0" indent="0">
              <a:buNone/>
            </a:pPr>
            <a:r>
              <a:rPr lang="en-GB" baseline="0" dirty="0" smtClean="0"/>
              <a:t>The indefinite article table on the slide reminds pupils to pay attention to the gender and number of the nouns they use</a:t>
            </a:r>
            <a:r>
              <a:rPr lang="en-GB" baseline="0" dirty="0" smtClean="0"/>
              <a:t>.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Click on each food/drink item to hear the </a:t>
            </a:r>
            <a:r>
              <a:rPr lang="en-GB" baseline="0" smtClean="0"/>
              <a:t>vocabulary again.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6E61E-F5BD-402C-A304-8E7016361EFA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21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B1FC4-7FFC-44B2-A03A-93218384C5D7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86F0A-079F-4AEE-9CF3-17B7F20353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2293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BB7C9-77AD-47A0-93DB-1CA5B2669465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F7ADB-F89B-412A-B017-20EF94F081F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939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AE849-D842-482B-9D3A-35547C8274C7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EE43B-2C6D-4C7A-A48F-A1F92A46F3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1458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6CD3-9C8F-4F06-B3D3-541499C1BF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8BE80-8155-4387-A1B2-201128F1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55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6CD3-9C8F-4F06-B3D3-541499C1BF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8BE80-8155-4387-A1B2-201128F1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70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6CD3-9C8F-4F06-B3D3-541499C1BF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8BE80-8155-4387-A1B2-201128F1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30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6CD3-9C8F-4F06-B3D3-541499C1BF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8BE80-8155-4387-A1B2-201128F1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45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6CD3-9C8F-4F06-B3D3-541499C1BF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8BE80-8155-4387-A1B2-201128F1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11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6CD3-9C8F-4F06-B3D3-541499C1BF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8BE80-8155-4387-A1B2-201128F1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83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6CD3-9C8F-4F06-B3D3-541499C1BF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8BE80-8155-4387-A1B2-201128F1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29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6CD3-9C8F-4F06-B3D3-541499C1BF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8BE80-8155-4387-A1B2-201128F1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3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4588-CB74-42B5-BA35-A4020E42F2F8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58396-EA18-44F1-9289-1EF43B9D129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5148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6CD3-9C8F-4F06-B3D3-541499C1BF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8BE80-8155-4387-A1B2-201128F1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64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6CD3-9C8F-4F06-B3D3-541499C1BF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8BE80-8155-4387-A1B2-201128F1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6CD3-9C8F-4F06-B3D3-541499C1BF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8BE80-8155-4387-A1B2-201128F1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32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C3-D714-4EB6-A414-D56856CB677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DE5B-FA7D-42EC-B0A8-0FB894CB185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82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C3-D714-4EB6-A414-D56856CB677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DE5B-FA7D-42EC-B0A8-0FB894CB185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93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C3-D714-4EB6-A414-D56856CB677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DE5B-FA7D-42EC-B0A8-0FB894CB185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97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C3-D714-4EB6-A414-D56856CB677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DE5B-FA7D-42EC-B0A8-0FB894CB185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9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C3-D714-4EB6-A414-D56856CB677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DE5B-FA7D-42EC-B0A8-0FB894CB185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11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C3-D714-4EB6-A414-D56856CB677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DE5B-FA7D-42EC-B0A8-0FB894CB185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52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C3-D714-4EB6-A414-D56856CB677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DE5B-FA7D-42EC-B0A8-0FB894CB185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60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4D3AB-A3BC-4ED0-A549-58ED8CDB0EF3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133C2-7450-480A-9EE2-3DE2866B49E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9853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C3-D714-4EB6-A414-D56856CB677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DE5B-FA7D-42EC-B0A8-0FB894CB185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58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C3-D714-4EB6-A414-D56856CB677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DE5B-FA7D-42EC-B0A8-0FB894CB185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69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C3-D714-4EB6-A414-D56856CB677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DE5B-FA7D-42EC-B0A8-0FB894CB185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26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057C3-D714-4EB6-A414-D56856CB677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21/04/2019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4DE5B-FA7D-42EC-B0A8-0FB894CB185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45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9485C-01C4-4919-B78A-39F5E3601D6F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D6104-1AE8-4ED9-9F7A-CD5C3C45F9B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096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40A88-3D96-4FA8-91E9-B96F5F899CF2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7AA23-1D71-40F7-AAB0-5D392B51BC3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509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3B019-5097-453B-B711-A3FA0F5BD600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EB65E-50AE-4EAB-B0FE-101292FE4FA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496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1B4F-166D-4EB2-A203-CE1AF8038D3F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11FDC-1EF0-4574-8E96-4D08740773D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491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E0D0F-A92B-440A-89E4-45CFF28A9DD3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91810-7A8E-41B1-983C-307CBEA19D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77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BDC2D-3B4A-4E16-B57D-5D4E7F31833A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3364C-2EF2-4DE7-952F-1506E0B2E4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6828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4DCD46-B2CE-4C3B-8C3A-1F127DE21C62}" type="datetimeFigureOut">
              <a:rPr lang="en-GB"/>
              <a:pPr>
                <a:defRPr/>
              </a:pPr>
              <a:t>21/04/2019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0050B49-37E6-4A0C-A198-BFFABAAD5499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5E66CD3-9C8F-4F06-B3D3-541499C1BFD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21/04/2019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78BE80-8155-4387-A1B2-201128F18EB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72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94057C3-D714-4EB6-A414-D56856CB6774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21/04/2019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94DE5B-FA7D-42EC-B0A8-0FB894CB185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4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audio" Target="../media/audio6.wav"/><Relationship Id="rId1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5.png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audio" Target="../media/audio5.wav"/><Relationship Id="rId5" Type="http://schemas.openxmlformats.org/officeDocument/2006/relationships/audio" Target="../media/audio2.wav"/><Relationship Id="rId15" Type="http://schemas.openxmlformats.org/officeDocument/2006/relationships/audio" Target="../media/audio7.wav"/><Relationship Id="rId10" Type="http://schemas.openxmlformats.org/officeDocument/2006/relationships/image" Target="../media/image4.png"/><Relationship Id="rId19" Type="http://schemas.openxmlformats.org/officeDocument/2006/relationships/audio" Target="../media/audio9.wav"/><Relationship Id="rId4" Type="http://schemas.openxmlformats.org/officeDocument/2006/relationships/image" Target="../media/image1.png"/><Relationship Id="rId9" Type="http://schemas.openxmlformats.org/officeDocument/2006/relationships/audio" Target="../media/audio4.wav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0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15.png"/><Relationship Id="rId5" Type="http://schemas.openxmlformats.org/officeDocument/2006/relationships/audio" Target="../media/audio15.wav"/><Relationship Id="rId10" Type="http://schemas.openxmlformats.org/officeDocument/2006/relationships/image" Target="../media/image14.wmf"/><Relationship Id="rId4" Type="http://schemas.openxmlformats.org/officeDocument/2006/relationships/audio" Target="../media/audio14.wav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15.png"/><Relationship Id="rId5" Type="http://schemas.openxmlformats.org/officeDocument/2006/relationships/audio" Target="../media/audio15.wav"/><Relationship Id="rId10" Type="http://schemas.openxmlformats.org/officeDocument/2006/relationships/image" Target="../media/image14.wmf"/><Relationship Id="rId4" Type="http://schemas.openxmlformats.org/officeDocument/2006/relationships/audio" Target="../media/audio14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10" Type="http://schemas.openxmlformats.org/officeDocument/2006/relationships/image" Target="../media/image15.png"/><Relationship Id="rId4" Type="http://schemas.openxmlformats.org/officeDocument/2006/relationships/audio" Target="../media/audio14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18" Type="http://schemas.openxmlformats.org/officeDocument/2006/relationships/image" Target="../media/image20.png"/><Relationship Id="rId3" Type="http://schemas.openxmlformats.org/officeDocument/2006/relationships/audio" Target="../media/audio6.wav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7.png"/><Relationship Id="rId19" Type="http://schemas.openxmlformats.org/officeDocument/2006/relationships/audio" Target="../media/audio8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7.png"/><Relationship Id="rId18" Type="http://schemas.openxmlformats.org/officeDocument/2006/relationships/audio" Target="../media/audio9.wav"/><Relationship Id="rId26" Type="http://schemas.openxmlformats.org/officeDocument/2006/relationships/audio" Target="../media/audio22.wav"/><Relationship Id="rId3" Type="http://schemas.openxmlformats.org/officeDocument/2006/relationships/image" Target="../media/image22.jp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audio" Target="../media/audio5.wav"/><Relationship Id="rId17" Type="http://schemas.openxmlformats.org/officeDocument/2006/relationships/image" Target="../media/image19.png"/><Relationship Id="rId25" Type="http://schemas.openxmlformats.org/officeDocument/2006/relationships/audio" Target="../media/audio21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2.wav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6.wav"/><Relationship Id="rId11" Type="http://schemas.openxmlformats.org/officeDocument/2006/relationships/image" Target="../media/image16.png"/><Relationship Id="rId24" Type="http://schemas.openxmlformats.org/officeDocument/2006/relationships/audio" Target="../media/audio20.wav"/><Relationship Id="rId5" Type="http://schemas.openxmlformats.org/officeDocument/2006/relationships/audio" Target="../media/audio19.wav"/><Relationship Id="rId15" Type="http://schemas.openxmlformats.org/officeDocument/2006/relationships/image" Target="../media/image18.png"/><Relationship Id="rId23" Type="http://schemas.openxmlformats.org/officeDocument/2006/relationships/image" Target="../media/image21.png"/><Relationship Id="rId10" Type="http://schemas.openxmlformats.org/officeDocument/2006/relationships/audio" Target="../media/audio1.wav"/><Relationship Id="rId19" Type="http://schemas.openxmlformats.org/officeDocument/2006/relationships/image" Target="../media/image9.png"/><Relationship Id="rId4" Type="http://schemas.openxmlformats.org/officeDocument/2006/relationships/image" Target="../media/image23.gif"/><Relationship Id="rId9" Type="http://schemas.openxmlformats.org/officeDocument/2006/relationships/image" Target="../media/image4.png"/><Relationship Id="rId14" Type="http://schemas.openxmlformats.org/officeDocument/2006/relationships/audio" Target="../media/audio7.wav"/><Relationship Id="rId22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2079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endParaRPr lang="en-GB" sz="7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7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7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en-GB" sz="7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7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7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7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en-GB" sz="7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7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7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GB" sz="7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" name="Picture 11">
            <a:hlinkClick r:id="" action="ppaction://noaction">
              <a:snd r:embed="rId3" name="un_coca.wav"/>
            </a:hlinkClick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94" y="148482"/>
            <a:ext cx="1111292" cy="1930138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>
              <a:snd r:embed="rId5" name="une_salad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785" y="560310"/>
            <a:ext cx="2089549" cy="1264177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>
              <a:snd r:embed="rId7" name="un_hamburger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07" y="431091"/>
            <a:ext cx="1756862" cy="1522614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>
              <a:snd r:embed="rId9" name="une_banan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0" y="2712281"/>
            <a:ext cx="2411261" cy="1426663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>
              <a:snd r:embed="rId11" name="des_frites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96" y="2541568"/>
            <a:ext cx="1321151" cy="1732561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3" name="un_hot_dog.wav"/>
            </a:hlinkClick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154" y="2541568"/>
            <a:ext cx="2337846" cy="141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hlinkClick r:id="" action="ppaction://noaction">
              <a:snd r:embed="rId15" name="un_jus_d'orange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4" y="4772605"/>
            <a:ext cx="1379414" cy="2015026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>
              <a:snd r:embed="rId17" name="une_glace.wav"/>
            </a:hlinkClick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05" y="4665573"/>
            <a:ext cx="845931" cy="2122058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>
              <a:snd r:embed="rId19" name="un_sandwich.wav"/>
            </a:hlinkClick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91" y="4772605"/>
            <a:ext cx="2182025" cy="19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9"/>
          <a:stretch/>
        </p:blipFill>
        <p:spPr>
          <a:xfrm flipH="1">
            <a:off x="0" y="2556635"/>
            <a:ext cx="3058016" cy="20641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24041" y="2638272"/>
            <a:ext cx="4211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voudrais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sandwich.</a:t>
            </a:r>
            <a:b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9"/>
          <a:stretch/>
        </p:blipFill>
        <p:spPr>
          <a:xfrm flipH="1">
            <a:off x="296793" y="4699845"/>
            <a:ext cx="2761223" cy="1863806"/>
          </a:xfrm>
          <a:prstGeom prst="rect">
            <a:avLst/>
          </a:prstGeom>
        </p:spPr>
      </p:pic>
      <p:pic>
        <p:nvPicPr>
          <p:cNvPr id="18" name="Picture 19" descr="sala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983" y="4448397"/>
            <a:ext cx="1747283" cy="171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14266" y="4815294"/>
            <a:ext cx="4321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voudrais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salade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niespodzianka.pl/presents/35b9d6d8a68cdd2c5da3905c630602c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420550"/>
            <a:ext cx="2648404" cy="171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010438" y="665107"/>
            <a:ext cx="4211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faim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11" y="2377742"/>
            <a:ext cx="2182025" cy="19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i_fa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 voudrais un sandw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 voudrais une sal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7000" y="112713"/>
            <a:ext cx="49085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b="1" dirty="0">
                <a:latin typeface="Century Gothic" panose="020B0502020202020204" pitchFamily="34" charset="0"/>
              </a:rPr>
              <a:t>Dialogue </a:t>
            </a:r>
            <a:r>
              <a:rPr lang="en-GB" altLang="en-US" sz="2800" b="1" dirty="0" err="1">
                <a:latin typeface="Century Gothic" panose="020B0502020202020204" pitchFamily="34" charset="0"/>
              </a:rPr>
              <a:t>dans</a:t>
            </a:r>
            <a:r>
              <a:rPr lang="en-GB" altLang="en-US" sz="2800" b="1" dirty="0">
                <a:latin typeface="Century Gothic" panose="020B0502020202020204" pitchFamily="34" charset="0"/>
              </a:rPr>
              <a:t> un café.</a:t>
            </a:r>
            <a:br>
              <a:rPr lang="en-GB" altLang="en-US" sz="2800" b="1" dirty="0">
                <a:latin typeface="Century Gothic" panose="020B0502020202020204" pitchFamily="34" charset="0"/>
              </a:rPr>
            </a:br>
            <a:endParaRPr lang="en-GB" alt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075" name="AutoShape 7"/>
          <p:cNvSpPr>
            <a:spLocks noChangeArrowheads="1"/>
          </p:cNvSpPr>
          <p:nvPr/>
        </p:nvSpPr>
        <p:spPr bwMode="auto">
          <a:xfrm>
            <a:off x="2957513" y="698500"/>
            <a:ext cx="5255758" cy="846138"/>
          </a:xfrm>
          <a:prstGeom prst="wedgeRoundRectCallout">
            <a:avLst>
              <a:gd name="adj1" fmla="val -59792"/>
              <a:gd name="adj2" fmla="val 36384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Century Gothic" panose="020B0502020202020204" pitchFamily="34" charset="0"/>
              </a:rPr>
              <a:t>Qu’est-ce que tu prends?</a:t>
            </a: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9" y="705929"/>
            <a:ext cx="166374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7"/>
          <p:cNvSpPr>
            <a:spLocks noChangeArrowheads="1"/>
          </p:cNvSpPr>
          <p:nvPr/>
        </p:nvSpPr>
        <p:spPr bwMode="auto">
          <a:xfrm>
            <a:off x="3638550" y="2366454"/>
            <a:ext cx="3379788" cy="846138"/>
          </a:xfrm>
          <a:prstGeom prst="wedgeRoundRectCallout">
            <a:avLst>
              <a:gd name="adj1" fmla="val 60060"/>
              <a:gd name="adj2" fmla="val 29796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2400">
                <a:latin typeface="Century Gothic" panose="020B0502020202020204" pitchFamily="34" charset="0"/>
              </a:rPr>
              <a:t>Je voudrais	             , s’il vous plait </a:t>
            </a:r>
          </a:p>
        </p:txBody>
      </p:sp>
      <p:pic>
        <p:nvPicPr>
          <p:cNvPr id="7" name="Picture 16" descr="MC900264260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2277554"/>
            <a:ext cx="8128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2540681" y="3409950"/>
            <a:ext cx="1551668" cy="769938"/>
          </a:xfrm>
          <a:prstGeom prst="wedgeRoundRectCallout">
            <a:avLst>
              <a:gd name="adj1" fmla="val -59792"/>
              <a:gd name="adj2" fmla="val 36384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Century Gothic" panose="020B0502020202020204" pitchFamily="34" charset="0"/>
              </a:rPr>
              <a:t>Le voilà.</a:t>
            </a:r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6008688" y="4323897"/>
            <a:ext cx="1360488" cy="685800"/>
          </a:xfrm>
          <a:prstGeom prst="wedgeRoundRectCallout">
            <a:avLst>
              <a:gd name="adj1" fmla="val 60060"/>
              <a:gd name="adj2" fmla="val 29796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2400">
                <a:latin typeface="Century Gothic" panose="020B0502020202020204" pitchFamily="34" charset="0"/>
              </a:rPr>
              <a:t>merci.</a:t>
            </a:r>
          </a:p>
        </p:txBody>
      </p:sp>
      <p:sp>
        <p:nvSpPr>
          <p:cNvPr id="3081" name="AutoShape 7"/>
          <p:cNvSpPr>
            <a:spLocks noChangeArrowheads="1"/>
          </p:cNvSpPr>
          <p:nvPr/>
        </p:nvSpPr>
        <p:spPr bwMode="auto">
          <a:xfrm>
            <a:off x="2634343" y="5201784"/>
            <a:ext cx="1498600" cy="593725"/>
          </a:xfrm>
          <a:prstGeom prst="wedgeRoundRectCallout">
            <a:avLst>
              <a:gd name="adj1" fmla="val -59792"/>
              <a:gd name="adj2" fmla="val 36384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Century Gothic" panose="020B0502020202020204" pitchFamily="34" charset="0"/>
              </a:rPr>
              <a:t>De rien.</a:t>
            </a:r>
          </a:p>
        </p:txBody>
      </p:sp>
      <p:pic>
        <p:nvPicPr>
          <p:cNvPr id="308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553779"/>
            <a:ext cx="15684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9" y="3248819"/>
            <a:ext cx="166374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03" y="5009697"/>
            <a:ext cx="166374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627" y="4249514"/>
            <a:ext cx="15684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alogue dans un ca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'est-ce que tu pre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 voudrais un hamburger sil vous pla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e voi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r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 r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75" grpId="0" animBg="1"/>
      <p:bldP spid="3077" grpId="0" animBg="1"/>
      <p:bldP spid="3079" grpId="0" animBg="1"/>
      <p:bldP spid="3080" grpId="0" animBg="1"/>
      <p:bldP spid="30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7000" y="112713"/>
            <a:ext cx="49085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b="1" dirty="0">
                <a:latin typeface="Century Gothic" panose="020B0502020202020204" pitchFamily="34" charset="0"/>
              </a:rPr>
              <a:t>Dialogue </a:t>
            </a:r>
            <a:r>
              <a:rPr lang="en-GB" altLang="en-US" sz="2800" b="1" dirty="0" err="1">
                <a:latin typeface="Century Gothic" panose="020B0502020202020204" pitchFamily="34" charset="0"/>
              </a:rPr>
              <a:t>dans</a:t>
            </a:r>
            <a:r>
              <a:rPr lang="en-GB" altLang="en-US" sz="2800" b="1" dirty="0">
                <a:latin typeface="Century Gothic" panose="020B0502020202020204" pitchFamily="34" charset="0"/>
              </a:rPr>
              <a:t> un café.</a:t>
            </a:r>
            <a:br>
              <a:rPr lang="en-GB" altLang="en-US" sz="2800" b="1" dirty="0">
                <a:latin typeface="Century Gothic" panose="020B0502020202020204" pitchFamily="34" charset="0"/>
              </a:rPr>
            </a:br>
            <a:endParaRPr lang="en-GB" alt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075" name="AutoShape 7"/>
          <p:cNvSpPr>
            <a:spLocks noChangeArrowheads="1"/>
          </p:cNvSpPr>
          <p:nvPr/>
        </p:nvSpPr>
        <p:spPr bwMode="auto">
          <a:xfrm>
            <a:off x="2957513" y="698500"/>
            <a:ext cx="5255758" cy="846138"/>
          </a:xfrm>
          <a:prstGeom prst="wedgeRoundRectCallout">
            <a:avLst>
              <a:gd name="adj1" fmla="val -59792"/>
              <a:gd name="adj2" fmla="val 36384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smtClean="0">
                <a:latin typeface="Century Gothic" panose="020B0502020202020204" pitchFamily="34" charset="0"/>
              </a:rPr>
              <a:t>Q_’e__-c_ q__ t_ </a:t>
            </a:r>
            <a:r>
              <a:rPr lang="en-US" altLang="en-US" sz="2400" dirty="0" err="1" smtClean="0">
                <a:latin typeface="Century Gothic" panose="020B0502020202020204" pitchFamily="34" charset="0"/>
              </a:rPr>
              <a:t>p_________s</a:t>
            </a:r>
            <a:r>
              <a:rPr lang="en-US" altLang="en-US" sz="2400" dirty="0"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9" y="705929"/>
            <a:ext cx="166374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7"/>
          <p:cNvSpPr>
            <a:spLocks noChangeArrowheads="1"/>
          </p:cNvSpPr>
          <p:nvPr/>
        </p:nvSpPr>
        <p:spPr bwMode="auto">
          <a:xfrm>
            <a:off x="3638550" y="2366454"/>
            <a:ext cx="3379788" cy="846138"/>
          </a:xfrm>
          <a:prstGeom prst="wedgeRoundRectCallout">
            <a:avLst>
              <a:gd name="adj1" fmla="val 60060"/>
              <a:gd name="adj2" fmla="val 29796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2400" dirty="0" smtClean="0">
                <a:latin typeface="Century Gothic" panose="020B0502020202020204" pitchFamily="34" charset="0"/>
              </a:rPr>
              <a:t>J_ v_______</a:t>
            </a:r>
            <a:r>
              <a:rPr lang="en-US" altLang="en-US" sz="2400" dirty="0">
                <a:latin typeface="Century Gothic" panose="020B0502020202020204" pitchFamily="34" charset="0"/>
              </a:rPr>
              <a:t>	             , 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s’__ v___ p____ 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7" name="Picture 16" descr="MC900264260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2277554"/>
            <a:ext cx="8128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2540681" y="3409950"/>
            <a:ext cx="1551668" cy="769938"/>
          </a:xfrm>
          <a:prstGeom prst="wedgeRoundRectCallout">
            <a:avLst>
              <a:gd name="adj1" fmla="val -59792"/>
              <a:gd name="adj2" fmla="val 36384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smtClean="0">
                <a:latin typeface="Century Gothic" panose="020B0502020202020204" pitchFamily="34" charset="0"/>
              </a:rPr>
              <a:t>L_ v____.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6008688" y="4323897"/>
            <a:ext cx="1360488" cy="685800"/>
          </a:xfrm>
          <a:prstGeom prst="wedgeRoundRectCallout">
            <a:avLst>
              <a:gd name="adj1" fmla="val 60060"/>
              <a:gd name="adj2" fmla="val 29796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2400" dirty="0" smtClean="0">
                <a:latin typeface="Century Gothic" panose="020B0502020202020204" pitchFamily="34" charset="0"/>
              </a:rPr>
              <a:t>m____.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3081" name="AutoShape 7"/>
          <p:cNvSpPr>
            <a:spLocks noChangeArrowheads="1"/>
          </p:cNvSpPr>
          <p:nvPr/>
        </p:nvSpPr>
        <p:spPr bwMode="auto">
          <a:xfrm>
            <a:off x="2634343" y="5201784"/>
            <a:ext cx="1498600" cy="593725"/>
          </a:xfrm>
          <a:prstGeom prst="wedgeRoundRectCallout">
            <a:avLst>
              <a:gd name="adj1" fmla="val -59792"/>
              <a:gd name="adj2" fmla="val 36384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smtClean="0">
                <a:latin typeface="Century Gothic" panose="020B0502020202020204" pitchFamily="34" charset="0"/>
              </a:rPr>
              <a:t>D_ r___.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308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553779"/>
            <a:ext cx="15684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9" y="3248819"/>
            <a:ext cx="166374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03" y="5009697"/>
            <a:ext cx="166374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627" y="4249514"/>
            <a:ext cx="15684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4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alogue dans un ca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'est-ce que tu pre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 voudrais un hamburger sil vous pla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e voi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r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 r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75" grpId="0" animBg="1"/>
      <p:bldP spid="3077" grpId="0" animBg="1"/>
      <p:bldP spid="3079" grpId="0" animBg="1"/>
      <p:bldP spid="3080" grpId="0" animBg="1"/>
      <p:bldP spid="30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7000" y="112713"/>
            <a:ext cx="49085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b="1" dirty="0">
                <a:latin typeface="Century Gothic" panose="020B0502020202020204" pitchFamily="34" charset="0"/>
              </a:rPr>
              <a:t>Dialogue </a:t>
            </a:r>
            <a:r>
              <a:rPr lang="en-GB" altLang="en-US" sz="2800" b="1" dirty="0" err="1">
                <a:latin typeface="Century Gothic" panose="020B0502020202020204" pitchFamily="34" charset="0"/>
              </a:rPr>
              <a:t>dans</a:t>
            </a:r>
            <a:r>
              <a:rPr lang="en-GB" altLang="en-US" sz="2800" b="1" dirty="0">
                <a:latin typeface="Century Gothic" panose="020B0502020202020204" pitchFamily="34" charset="0"/>
              </a:rPr>
              <a:t> un café.</a:t>
            </a:r>
            <a:br>
              <a:rPr lang="en-GB" altLang="en-US" sz="2800" b="1" dirty="0">
                <a:latin typeface="Century Gothic" panose="020B0502020202020204" pitchFamily="34" charset="0"/>
              </a:rPr>
            </a:br>
            <a:endParaRPr lang="en-GB" alt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075" name="AutoShape 7"/>
          <p:cNvSpPr>
            <a:spLocks noChangeArrowheads="1"/>
          </p:cNvSpPr>
          <p:nvPr/>
        </p:nvSpPr>
        <p:spPr bwMode="auto">
          <a:xfrm>
            <a:off x="2957513" y="698500"/>
            <a:ext cx="5255758" cy="846138"/>
          </a:xfrm>
          <a:prstGeom prst="wedgeRoundRectCallout">
            <a:avLst>
              <a:gd name="adj1" fmla="val -59792"/>
              <a:gd name="adj2" fmla="val 36384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smtClean="0">
                <a:latin typeface="Century Gothic" panose="020B0502020202020204" pitchFamily="34" charset="0"/>
              </a:rPr>
              <a:t>……………………………………….?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9" y="705929"/>
            <a:ext cx="166374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7"/>
          <p:cNvSpPr>
            <a:spLocks noChangeArrowheads="1"/>
          </p:cNvSpPr>
          <p:nvPr/>
        </p:nvSpPr>
        <p:spPr bwMode="auto">
          <a:xfrm>
            <a:off x="3638550" y="2366454"/>
            <a:ext cx="3379788" cy="846138"/>
          </a:xfrm>
          <a:prstGeom prst="wedgeRoundRectCallout">
            <a:avLst>
              <a:gd name="adj1" fmla="val 60060"/>
              <a:gd name="adj2" fmla="val 29796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2400" dirty="0" smtClean="0">
                <a:latin typeface="Century Gothic" panose="020B0502020202020204" pitchFamily="34" charset="0"/>
              </a:rPr>
              <a:t>…………………………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2540681" y="3409950"/>
            <a:ext cx="1551668" cy="769938"/>
          </a:xfrm>
          <a:prstGeom prst="wedgeRoundRectCallout">
            <a:avLst>
              <a:gd name="adj1" fmla="val -59792"/>
              <a:gd name="adj2" fmla="val 36384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smtClean="0">
                <a:latin typeface="Century Gothic" panose="020B0502020202020204" pitchFamily="34" charset="0"/>
              </a:rPr>
              <a:t>…………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6008688" y="4323897"/>
            <a:ext cx="1360488" cy="685800"/>
          </a:xfrm>
          <a:prstGeom prst="wedgeRoundRectCallout">
            <a:avLst>
              <a:gd name="adj1" fmla="val 60060"/>
              <a:gd name="adj2" fmla="val 29796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2400" dirty="0" smtClean="0">
                <a:latin typeface="Century Gothic" panose="020B0502020202020204" pitchFamily="34" charset="0"/>
              </a:rPr>
              <a:t>………..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3081" name="AutoShape 7"/>
          <p:cNvSpPr>
            <a:spLocks noChangeArrowheads="1"/>
          </p:cNvSpPr>
          <p:nvPr/>
        </p:nvSpPr>
        <p:spPr bwMode="auto">
          <a:xfrm>
            <a:off x="2634343" y="5201784"/>
            <a:ext cx="1498600" cy="593725"/>
          </a:xfrm>
          <a:prstGeom prst="wedgeRoundRectCallout">
            <a:avLst>
              <a:gd name="adj1" fmla="val -59792"/>
              <a:gd name="adj2" fmla="val 36384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smtClean="0">
                <a:latin typeface="Century Gothic" panose="020B0502020202020204" pitchFamily="34" charset="0"/>
              </a:rPr>
              <a:t>…………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308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553779"/>
            <a:ext cx="15684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9" y="3248819"/>
            <a:ext cx="166374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03" y="5009697"/>
            <a:ext cx="166374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627" y="4249514"/>
            <a:ext cx="15684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55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alogue dans un ca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'est-ce que tu pre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 voudrais un hamburger sil vous pla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e voi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r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 r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75" grpId="0" animBg="1"/>
      <p:bldP spid="3077" grpId="0" animBg="1"/>
      <p:bldP spid="3079" grpId="0" animBg="1"/>
      <p:bldP spid="3080" grpId="0" animBg="1"/>
      <p:bldP spid="30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7000" y="112713"/>
            <a:ext cx="49085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b="1" dirty="0">
                <a:latin typeface="Century Gothic" panose="020B0502020202020204" pitchFamily="34" charset="0"/>
              </a:rPr>
              <a:t>Dialogue </a:t>
            </a:r>
            <a:r>
              <a:rPr lang="en-GB" altLang="en-US" sz="2800" b="1" dirty="0" err="1">
                <a:latin typeface="Century Gothic" panose="020B0502020202020204" pitchFamily="34" charset="0"/>
              </a:rPr>
              <a:t>dans</a:t>
            </a:r>
            <a:r>
              <a:rPr lang="en-GB" altLang="en-US" sz="2800" b="1" dirty="0">
                <a:latin typeface="Century Gothic" panose="020B0502020202020204" pitchFamily="34" charset="0"/>
              </a:rPr>
              <a:t> un café.</a:t>
            </a:r>
            <a:br>
              <a:rPr lang="en-GB" altLang="en-US" sz="2800" b="1" dirty="0">
                <a:latin typeface="Century Gothic" panose="020B0502020202020204" pitchFamily="34" charset="0"/>
              </a:rPr>
            </a:br>
            <a:endParaRPr lang="en-GB" alt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075" name="AutoShape 7"/>
          <p:cNvSpPr>
            <a:spLocks noChangeArrowheads="1"/>
          </p:cNvSpPr>
          <p:nvPr/>
        </p:nvSpPr>
        <p:spPr bwMode="auto">
          <a:xfrm>
            <a:off x="2957513" y="698500"/>
            <a:ext cx="5255758" cy="846138"/>
          </a:xfrm>
          <a:prstGeom prst="wedgeRoundRectCallout">
            <a:avLst>
              <a:gd name="adj1" fmla="val -59792"/>
              <a:gd name="adj2" fmla="val 36384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smtClean="0">
                <a:latin typeface="Century Gothic" panose="020B0502020202020204" pitchFamily="34" charset="0"/>
              </a:rPr>
              <a:t>……………………………………….?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9" y="705929"/>
            <a:ext cx="166374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7"/>
          <p:cNvSpPr>
            <a:spLocks noChangeArrowheads="1"/>
          </p:cNvSpPr>
          <p:nvPr/>
        </p:nvSpPr>
        <p:spPr bwMode="auto">
          <a:xfrm>
            <a:off x="3638550" y="2366454"/>
            <a:ext cx="3379788" cy="846138"/>
          </a:xfrm>
          <a:prstGeom prst="wedgeRoundRectCallout">
            <a:avLst>
              <a:gd name="adj1" fmla="val 60060"/>
              <a:gd name="adj2" fmla="val 29796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2400" dirty="0" smtClean="0">
                <a:latin typeface="Century Gothic" panose="020B0502020202020204" pitchFamily="34" charset="0"/>
              </a:rPr>
              <a:t>…………………………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2540681" y="3409950"/>
            <a:ext cx="1551668" cy="769938"/>
          </a:xfrm>
          <a:prstGeom prst="wedgeRoundRectCallout">
            <a:avLst>
              <a:gd name="adj1" fmla="val -59792"/>
              <a:gd name="adj2" fmla="val 36384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smtClean="0">
                <a:latin typeface="Century Gothic" panose="020B0502020202020204" pitchFamily="34" charset="0"/>
              </a:rPr>
              <a:t>…………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6008688" y="4323897"/>
            <a:ext cx="1360488" cy="685800"/>
          </a:xfrm>
          <a:prstGeom prst="wedgeRoundRectCallout">
            <a:avLst>
              <a:gd name="adj1" fmla="val 60060"/>
              <a:gd name="adj2" fmla="val 29796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2400" dirty="0" smtClean="0">
                <a:latin typeface="Century Gothic" panose="020B0502020202020204" pitchFamily="34" charset="0"/>
              </a:rPr>
              <a:t>………..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3081" name="AutoShape 7"/>
          <p:cNvSpPr>
            <a:spLocks noChangeArrowheads="1"/>
          </p:cNvSpPr>
          <p:nvPr/>
        </p:nvSpPr>
        <p:spPr bwMode="auto">
          <a:xfrm>
            <a:off x="2634343" y="5201784"/>
            <a:ext cx="1498600" cy="593725"/>
          </a:xfrm>
          <a:prstGeom prst="wedgeRoundRectCallout">
            <a:avLst>
              <a:gd name="adj1" fmla="val -59792"/>
              <a:gd name="adj2" fmla="val 36384"/>
              <a:gd name="adj3" fmla="val 166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smtClean="0">
                <a:latin typeface="Century Gothic" panose="020B0502020202020204" pitchFamily="34" charset="0"/>
              </a:rPr>
              <a:t>…………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308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553779"/>
            <a:ext cx="15684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9" y="3248819"/>
            <a:ext cx="166374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03" y="5009697"/>
            <a:ext cx="166374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627" y="4249514"/>
            <a:ext cx="15684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76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417255" y="0"/>
            <a:ext cx="14068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95" y="3385988"/>
            <a:ext cx="1792611" cy="108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0" y="3441322"/>
            <a:ext cx="1848904" cy="109393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4" y="344498"/>
            <a:ext cx="852115" cy="147998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37" y="1518421"/>
            <a:ext cx="1013031" cy="132849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37" y="4842249"/>
            <a:ext cx="1057705" cy="1545079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89" y="253966"/>
            <a:ext cx="1602222" cy="96934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4" y="1988356"/>
            <a:ext cx="1673131" cy="1489086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4" y="4842249"/>
            <a:ext cx="1347124" cy="116750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53" y="5013137"/>
            <a:ext cx="648642" cy="1627149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742" y="2389369"/>
            <a:ext cx="1792611" cy="108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48" y="3441322"/>
            <a:ext cx="1848904" cy="1093935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67" y="4817905"/>
            <a:ext cx="852115" cy="1479989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162" y="5006696"/>
            <a:ext cx="1013031" cy="1328491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8" y="443277"/>
            <a:ext cx="1057705" cy="154507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95" y="5670942"/>
            <a:ext cx="1602222" cy="969344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10" y="189599"/>
            <a:ext cx="1673131" cy="1489086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76" y="1678685"/>
            <a:ext cx="1347124" cy="1167508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95" y="3510547"/>
            <a:ext cx="648642" cy="162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550" y="321971"/>
            <a:ext cx="78432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8800" dirty="0" smtClean="0">
                <a:solidFill>
                  <a:prstClr val="black"/>
                </a:solidFill>
                <a:latin typeface="Adobe Gothic Std B" pitchFamily="34" charset="-128"/>
                <a:ea typeface="Adobe Gothic Std B" pitchFamily="34" charset="-128"/>
                <a:cs typeface="+mn-cs"/>
              </a:rPr>
              <a:t>Strip Bingo</a:t>
            </a:r>
            <a:endParaRPr lang="en-GB" sz="8800" dirty="0">
              <a:solidFill>
                <a:prstClr val="black"/>
              </a:solidFill>
              <a:latin typeface="Adobe Gothic Std B" pitchFamily="34" charset="-128"/>
              <a:ea typeface="Adobe Gothic Std B" pitchFamily="34" charset="-128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41292" y="2092458"/>
          <a:ext cx="8319750" cy="10628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6625"/>
                <a:gridCol w="1386625"/>
                <a:gridCol w="1386625"/>
                <a:gridCol w="1386625"/>
                <a:gridCol w="1386625"/>
                <a:gridCol w="1386625"/>
              </a:tblGrid>
              <a:tr h="106286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5" name="Picture 44">
            <a:hlinkClick r:id="" action="ppaction://noaction">
              <a:snd r:embed="rId3" name="un_hot_dog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068" y="3540193"/>
            <a:ext cx="1792611" cy="108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hlinkClick r:id="" action="ppaction://noaction">
              <a:snd r:embed="rId5" name="une_banan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69" y="5067820"/>
            <a:ext cx="1848904" cy="1093935"/>
          </a:xfrm>
          <a:prstGeom prst="rect">
            <a:avLst/>
          </a:prstGeom>
        </p:spPr>
      </p:pic>
      <p:pic>
        <p:nvPicPr>
          <p:cNvPr id="47" name="Picture 46">
            <a:hlinkClick r:id="" action="ppaction://noaction">
              <a:snd r:embed="rId7" name="un_coca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2" y="3467316"/>
            <a:ext cx="852115" cy="1479989"/>
          </a:xfrm>
          <a:prstGeom prst="rect">
            <a:avLst/>
          </a:prstGeom>
        </p:spPr>
      </p:pic>
      <p:pic>
        <p:nvPicPr>
          <p:cNvPr id="48" name="Picture 47">
            <a:hlinkClick r:id="" action="ppaction://noaction">
              <a:snd r:embed="rId9" name="des_frites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38" y="3346951"/>
            <a:ext cx="1013031" cy="1328491"/>
          </a:xfrm>
          <a:prstGeom prst="rect">
            <a:avLst/>
          </a:prstGeom>
        </p:spPr>
      </p:pic>
      <p:pic>
        <p:nvPicPr>
          <p:cNvPr id="49" name="Picture 48">
            <a:hlinkClick r:id="" action="ppaction://noaction">
              <a:snd r:embed="rId11" name="un_jus_d'orange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52" y="5022299"/>
            <a:ext cx="1057705" cy="1545079"/>
          </a:xfrm>
          <a:prstGeom prst="rect">
            <a:avLst/>
          </a:prstGeom>
        </p:spPr>
      </p:pic>
      <p:pic>
        <p:nvPicPr>
          <p:cNvPr id="50" name="Picture 49">
            <a:hlinkClick r:id="" action="ppaction://noaction">
              <a:snd r:embed="rId13" name="une_salade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6" y="3734053"/>
            <a:ext cx="1602222" cy="969344"/>
          </a:xfrm>
          <a:prstGeom prst="rect">
            <a:avLst/>
          </a:prstGeom>
        </p:spPr>
      </p:pic>
      <p:pic>
        <p:nvPicPr>
          <p:cNvPr id="51" name="Picture 50">
            <a:hlinkClick r:id="" action="ppaction://noaction">
              <a:snd r:embed="rId15" name="un_sandwich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66" y="3449810"/>
            <a:ext cx="1673131" cy="1489086"/>
          </a:xfrm>
          <a:prstGeom prst="rect">
            <a:avLst/>
          </a:prstGeom>
        </p:spPr>
      </p:pic>
      <p:pic>
        <p:nvPicPr>
          <p:cNvPr id="52" name="Picture 51">
            <a:hlinkClick r:id="" action="ppaction://noaction">
              <a:snd r:embed="rId17" name="un_hamburger.wav"/>
            </a:hlinkClick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7" y="5282127"/>
            <a:ext cx="1347124" cy="1167508"/>
          </a:xfrm>
          <a:prstGeom prst="rect">
            <a:avLst/>
          </a:prstGeom>
        </p:spPr>
      </p:pic>
      <p:pic>
        <p:nvPicPr>
          <p:cNvPr id="53" name="Picture 52">
            <a:hlinkClick r:id="" action="ppaction://noaction">
              <a:snd r:embed="rId19" name="une_glace.wav"/>
            </a:hlinkClick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5" y="4842249"/>
            <a:ext cx="648642" cy="162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1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9462" y="285460"/>
            <a:ext cx="2100629" cy="1737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7" y="316524"/>
            <a:ext cx="1876425" cy="1828800"/>
          </a:xfrm>
          <a:prstGeom prst="rect">
            <a:avLst/>
          </a:prstGeom>
        </p:spPr>
      </p:pic>
      <p:sp>
        <p:nvSpPr>
          <p:cNvPr id="7" name="Rounded Rectangular Callout 6">
            <a:hlinkClick r:id="" action="ppaction://noaction">
              <a:snd r:embed="rId5" name="Je suis alle.wav"/>
            </a:hlinkClick>
          </p:cNvPr>
          <p:cNvSpPr/>
          <p:nvPr/>
        </p:nvSpPr>
        <p:spPr>
          <a:xfrm>
            <a:off x="254977" y="2321170"/>
            <a:ext cx="8229600" cy="817685"/>
          </a:xfrm>
          <a:prstGeom prst="wedgeRoundRectCallout">
            <a:avLst>
              <a:gd name="adj1" fmla="val -32692"/>
              <a:gd name="adj2" fmla="val -124596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Je </a:t>
            </a:r>
            <a:r>
              <a:rPr lang="en-GB" sz="3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suis</a:t>
            </a:r>
            <a:r>
              <a:rPr lang="en-GB" sz="3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allé</a:t>
            </a:r>
            <a:r>
              <a:rPr lang="en-GB" sz="3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(e) au </a:t>
            </a:r>
            <a:r>
              <a:rPr lang="en-GB" sz="3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supermarché</a:t>
            </a:r>
            <a:r>
              <a:rPr lang="en-GB" sz="3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et </a:t>
            </a:r>
            <a:r>
              <a:rPr lang="en-GB" sz="3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j’ai</a:t>
            </a:r>
            <a:r>
              <a:rPr lang="en-GB" sz="3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acheté</a:t>
            </a:r>
            <a:r>
              <a:rPr lang="en-GB" sz="3200" dirty="0" smtClean="0">
                <a:solidFill>
                  <a:prstClr val="white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…</a:t>
            </a:r>
            <a:endParaRPr lang="en-GB" sz="3200" dirty="0">
              <a:solidFill>
                <a:prstClr val="white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721440"/>
              </p:ext>
            </p:extLst>
          </p:nvPr>
        </p:nvGraphicFramePr>
        <p:xfrm>
          <a:off x="203231" y="3809694"/>
          <a:ext cx="3454369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0996"/>
                <a:gridCol w="2203373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</a:t>
                      </a:r>
                      <a:endParaRPr lang="en-GB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2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(m/</a:t>
                      </a:r>
                      <a:r>
                        <a:rPr lang="en-GB" sz="2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sg</a:t>
                      </a:r>
                      <a:r>
                        <a:rPr lang="en-GB" sz="2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</a:t>
                      </a:r>
                      <a:endParaRPr lang="en-GB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2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(f/</a:t>
                      </a:r>
                      <a:r>
                        <a:rPr lang="en-GB" sz="2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sg</a:t>
                      </a:r>
                      <a:r>
                        <a:rPr lang="en-GB" sz="2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</a:t>
                      </a:r>
                      <a:endParaRPr lang="en-GB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</a:t>
                      </a:r>
                      <a:r>
                        <a:rPr lang="en-GB" sz="2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(m/f/</a:t>
                      </a:r>
                      <a:r>
                        <a:rPr lang="en-GB" sz="2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</a:t>
                      </a:r>
                      <a:r>
                        <a:rPr lang="en-GB" sz="2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9" name="Picture 18">
            <a:hlinkClick r:id="" action="ppaction://noaction">
              <a:snd r:embed="rId6" name="un_hot_dog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55" y="3804276"/>
            <a:ext cx="1792611" cy="108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hlinkClick r:id="" action="ppaction://noaction">
              <a:snd r:embed="rId8" name="une_banan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1" y="5631344"/>
            <a:ext cx="1848904" cy="1093935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>
              <a:snd r:embed="rId10" name="un_coca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69" y="3735852"/>
            <a:ext cx="852115" cy="1479989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>
              <a:snd r:embed="rId12" name="des_frites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75" y="4243518"/>
            <a:ext cx="1013031" cy="1328491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>
              <a:snd r:embed="rId14" name="un_jus_d'orange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56" y="5180200"/>
            <a:ext cx="1057705" cy="1545079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>
              <a:snd r:embed="rId16" name="une_salade.wav"/>
            </a:hlinkClick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10" y="3274174"/>
            <a:ext cx="1602222" cy="969344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>
              <a:snd r:embed="rId18" name="un_sandwich.wav"/>
            </a:hlinkClick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121" y="4169568"/>
            <a:ext cx="1673131" cy="1489086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>
              <a:snd r:embed="rId20" name="un_hamburger.wav"/>
            </a:hlinkClick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37" y="5557771"/>
            <a:ext cx="1347124" cy="1167508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>
              <a:snd r:embed="rId22" name="une_glace.wav"/>
            </a:hlinkClick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256" y="5068759"/>
            <a:ext cx="648642" cy="1627149"/>
          </a:xfrm>
          <a:prstGeom prst="rect">
            <a:avLst/>
          </a:prstGeom>
        </p:spPr>
      </p:pic>
      <p:sp>
        <p:nvSpPr>
          <p:cNvPr id="2" name="Rectangle 1">
            <a:hlinkClick r:id="" action="ppaction://noaction">
              <a:snd r:embed="rId24" name="Je suis alle et jai achete une banane.wav"/>
            </a:hlinkClick>
          </p:cNvPr>
          <p:cNvSpPr/>
          <p:nvPr/>
        </p:nvSpPr>
        <p:spPr>
          <a:xfrm>
            <a:off x="6108824" y="8358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Rectangle 15">
            <a:hlinkClick r:id="" action="ppaction://noaction">
              <a:snd r:embed="rId25" name="Je suis alle banane hamburger.wav"/>
            </a:hlinkClick>
          </p:cNvPr>
          <p:cNvSpPr/>
          <p:nvPr/>
        </p:nvSpPr>
        <p:spPr>
          <a:xfrm>
            <a:off x="6884164" y="83587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7" name="Rectangle 16">
            <a:hlinkClick r:id="" action="ppaction://noaction">
              <a:snd r:embed="rId26" name="Je suis alle banane hamburger frites.wav"/>
            </a:hlinkClick>
          </p:cNvPr>
          <p:cNvSpPr/>
          <p:nvPr/>
        </p:nvSpPr>
        <p:spPr>
          <a:xfrm>
            <a:off x="7659505" y="8715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239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</TotalTime>
  <Words>338</Words>
  <Application>Microsoft Office PowerPoint</Application>
  <PresentationFormat>On-screen Show (4:3)</PresentationFormat>
  <Paragraphs>75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Adobe Gothic Std B</vt:lpstr>
      <vt:lpstr>Arial</vt:lpstr>
      <vt:lpstr>Calibri</vt:lpstr>
      <vt:lpstr>Calibri Light</vt:lpstr>
      <vt:lpstr>Century Gothic</vt:lpstr>
      <vt:lpstr>Tw Cen MT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Rachel Hawkes</cp:lastModifiedBy>
  <cp:revision>11</cp:revision>
  <dcterms:created xsi:type="dcterms:W3CDTF">2014-08-10T10:11:56Z</dcterms:created>
  <dcterms:modified xsi:type="dcterms:W3CDTF">2019-04-21T06:35:28Z</dcterms:modified>
</cp:coreProperties>
</file>