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61" r:id="rId4"/>
    <p:sldId id="262" r:id="rId5"/>
    <p:sldId id="266" r:id="rId6"/>
    <p:sldId id="267" r:id="rId7"/>
    <p:sldId id="268" r:id="rId8"/>
    <p:sldId id="269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4661" autoAdjust="0"/>
  </p:normalViewPr>
  <p:slideViewPr>
    <p:cSldViewPr snapToGrid="0">
      <p:cViewPr varScale="1">
        <p:scale>
          <a:sx n="60" d="100"/>
          <a:sy n="60" d="100"/>
        </p:scale>
        <p:origin x="30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F4FBCF-EDFF-47F8-8EDE-1D6C9EB4046F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B13FC10-6400-4935-ACD3-ECC61E80DC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528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Use this slide to revise the food items.  There is no colour coding now, so be sure to emphasise the correct articles – un, </a:t>
            </a:r>
            <a:r>
              <a:rPr lang="en-GB" altLang="en-US" dirty="0" err="1" smtClean="0"/>
              <a:t>une</a:t>
            </a:r>
            <a:r>
              <a:rPr lang="en-GB" altLang="en-US" dirty="0" smtClean="0"/>
              <a:t>, des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4D0062B-10FD-43BA-B1A5-736D4EE052FD}" type="slidenum">
              <a:rPr lang="en-GB" altLang="en-US">
                <a:solidFill>
                  <a:srgbClr val="000000"/>
                </a:solidFill>
              </a:rPr>
              <a:pPr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2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Model the phrases for ‘I am hungry’ and</a:t>
            </a:r>
            <a:r>
              <a:rPr lang="en-GB" baseline="0" dirty="0" smtClean="0"/>
              <a:t> get the pupils to do an appropriate action as they say the words.</a:t>
            </a:r>
          </a:p>
          <a:p>
            <a:r>
              <a:rPr lang="en-GB" baseline="0" dirty="0" smtClean="0"/>
              <a:t>Then model ‘I would like a sandwich’ and ‘I would like a salad’, again with a gesture for ‘I would like’ that will help them remember the meaning.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D1A2-59AC-4A10-A84F-07B2347623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47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NB:</a:t>
            </a:r>
            <a:r>
              <a:rPr lang="en-GB" altLang="en-US" baseline="0" dirty="0" smtClean="0"/>
              <a:t> THESE SLIDES HAVE AUDIO.</a:t>
            </a:r>
          </a:p>
          <a:p>
            <a:pPr>
              <a:spcBef>
                <a:spcPct val="0"/>
              </a:spcBef>
            </a:pPr>
            <a:r>
              <a:rPr lang="en-GB" altLang="en-US" baseline="0" dirty="0" smtClean="0"/>
              <a:t>Turn the volume off if you prefer not to hear it.</a:t>
            </a: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r>
              <a:rPr lang="en-GB" altLang="en-US" dirty="0" smtClean="0"/>
              <a:t>Read </a:t>
            </a:r>
            <a:r>
              <a:rPr lang="en-GB" altLang="en-US" dirty="0" smtClean="0"/>
              <a:t>through the dialogue with the class for familiarity.</a:t>
            </a:r>
            <a:br>
              <a:rPr lang="en-GB" altLang="en-US" dirty="0" smtClean="0"/>
            </a:br>
            <a:r>
              <a:rPr lang="en-GB" altLang="en-US" dirty="0" smtClean="0"/>
              <a:t>The following slides remove the words to help pupils fix the language.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D80B5E-CB34-4FA9-ACFB-E1E4FB075185}" type="slidenum">
              <a:rPr lang="en-GB" altLang="en-US">
                <a:solidFill>
                  <a:prstClr val="black"/>
                </a:solidFill>
              </a:rPr>
              <a:pPr/>
              <a:t>3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Read through the dialogue with the class for familiarity.</a:t>
            </a:r>
            <a:br>
              <a:rPr lang="en-GB" altLang="en-US" dirty="0" smtClean="0"/>
            </a:br>
            <a:r>
              <a:rPr lang="en-GB" altLang="en-US" dirty="0" smtClean="0"/>
              <a:t>The following slides remove the words to help pupils fix the language.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Spend the lesson practising the dialogue using the cards as the next lesson will be acting them out and recording them.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D80B5E-CB34-4FA9-ACFB-E1E4FB075185}" type="slidenum">
              <a:rPr lang="en-GB" altLang="en-US">
                <a:solidFill>
                  <a:prstClr val="black"/>
                </a:solidFill>
              </a:rPr>
              <a:pPr/>
              <a:t>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2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This slide still</a:t>
            </a:r>
            <a:r>
              <a:rPr lang="en-GB" altLang="en-US" baseline="0" dirty="0" smtClean="0"/>
              <a:t> has the audio – pupils should try to speak along with it.</a:t>
            </a:r>
          </a:p>
          <a:p>
            <a:pPr>
              <a:spcBef>
                <a:spcPct val="0"/>
              </a:spcBef>
            </a:pPr>
            <a:r>
              <a:rPr lang="en-GB" altLang="en-US" baseline="0" dirty="0" smtClean="0"/>
              <a:t>The next slide has no audio, to see if the pupils can speak without it.</a:t>
            </a:r>
            <a:endParaRPr lang="en-GB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D80B5E-CB34-4FA9-ACFB-E1E4FB075185}" type="slidenum">
              <a:rPr lang="en-GB" altLang="en-US">
                <a:solidFill>
                  <a:prstClr val="black"/>
                </a:solidFill>
              </a:rPr>
              <a:pPr/>
              <a:t>5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9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This slide still</a:t>
            </a:r>
            <a:r>
              <a:rPr lang="en-GB" altLang="en-US" baseline="0" dirty="0" smtClean="0"/>
              <a:t> has the audio – pupils should try to speak along with it.</a:t>
            </a:r>
          </a:p>
          <a:p>
            <a:pPr>
              <a:spcBef>
                <a:spcPct val="0"/>
              </a:spcBef>
            </a:pPr>
            <a:r>
              <a:rPr lang="en-GB" altLang="en-US" baseline="0" dirty="0" smtClean="0"/>
              <a:t>The next slide has no audio, to see if the pupils can speak </a:t>
            </a:r>
            <a:r>
              <a:rPr lang="en-GB" altLang="en-US" baseline="0" smtClean="0"/>
              <a:t>without it.</a:t>
            </a:r>
            <a:endParaRPr lang="en-GB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1D80B5E-CB34-4FA9-ACFB-E1E4FB075185}" type="slidenum">
              <a:rPr lang="en-GB" altLang="en-US">
                <a:solidFill>
                  <a:prstClr val="black"/>
                </a:solidFill>
              </a:rPr>
              <a:pPr/>
              <a:t>6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2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Next 3 slides have more activities to</a:t>
            </a:r>
            <a:r>
              <a:rPr lang="en-GB" baseline="0" dirty="0" smtClean="0"/>
              <a:t> practice the food items.</a:t>
            </a:r>
            <a:br>
              <a:rPr lang="en-GB" baseline="0" dirty="0" smtClean="0"/>
            </a:br>
            <a:r>
              <a:rPr lang="en-GB" baseline="0" dirty="0" smtClean="0"/>
              <a:t>1 </a:t>
            </a:r>
            <a:r>
              <a:rPr lang="en-GB" dirty="0" smtClean="0"/>
              <a:t>Slap the</a:t>
            </a:r>
            <a:r>
              <a:rPr lang="en-GB" baseline="0" dirty="0" smtClean="0"/>
              <a:t> board game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3FC10-6400-4935-ACD3-ECC61E80DCCD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634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 Play a game of strip bingo to reinforce the vocabulary.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BD1A2-59AC-4A10-A84F-07B234762367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6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3 Memory </a:t>
            </a:r>
            <a:r>
              <a:rPr lang="en-GB" dirty="0" smtClean="0"/>
              <a:t>game</a:t>
            </a:r>
            <a:br>
              <a:rPr lang="en-GB" dirty="0" smtClean="0"/>
            </a:br>
            <a:r>
              <a:rPr lang="en-GB" dirty="0" smtClean="0"/>
              <a:t>I went to the supermarket and I bought…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Pupils have to create sentences, building on each others’ answers.  They need to structure/punctuate</a:t>
            </a:r>
            <a:r>
              <a:rPr lang="en-GB" baseline="0" dirty="0" smtClean="0"/>
              <a:t> them accurately too, with ‘et’ for ‘and’ before the final item each time.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E.g.</a:t>
            </a:r>
          </a:p>
          <a:p>
            <a:pPr marL="228600" indent="-228600">
              <a:buAutoNum type="arabicPlain"/>
            </a:pP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Je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suis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allé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(e) au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supermarché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et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j’ai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acheté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une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banane</a:t>
            </a:r>
            <a:endParaRPr lang="en-GB" sz="1200" dirty="0" smtClean="0">
              <a:solidFill>
                <a:prstClr val="white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lain"/>
            </a:pP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Je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suis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allé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(e) au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supermarché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et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j’ai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acheté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une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banane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et un hamburger.</a:t>
            </a:r>
          </a:p>
          <a:p>
            <a:pPr marL="228600" indent="-228600">
              <a:buAutoNum type="arabicPlain"/>
            </a:pP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Je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suis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allé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(e) au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supermarché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et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j’ai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acheté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une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banane</a:t>
            </a:r>
            <a:r>
              <a:rPr lang="en-GB" sz="1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, un hamburger et des frites.</a:t>
            </a:r>
          </a:p>
          <a:p>
            <a:pPr marL="0" indent="0">
              <a:buNone/>
            </a:pPr>
            <a:endParaRPr lang="en-GB" baseline="0" dirty="0" smtClean="0"/>
          </a:p>
          <a:p>
            <a:pPr marL="0" indent="0">
              <a:buNone/>
            </a:pPr>
            <a:r>
              <a:rPr lang="en-GB" baseline="0" dirty="0" smtClean="0"/>
              <a:t>The indefinite article table on the slide reminds pupils to pay attention to the gender and number of the nouns they use.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6E61E-F5BD-402C-A304-8E7016361EFA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2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B1FC4-7FFC-44B2-A03A-93218384C5D7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86F0A-079F-4AEE-9CF3-17B7F20353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29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B7C9-77AD-47A0-93DB-1CA5B2669465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7ADB-F89B-412A-B017-20EF94F081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93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E849-D842-482B-9D3A-35547C8274C7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EE43B-2C6D-4C7A-A48F-A1F92A46F3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458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955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7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3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445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1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8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29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3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54588-CB74-42B5-BA35-A4020E42F2F8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58396-EA18-44F1-9289-1EF43B9D12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5148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64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32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82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93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97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9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1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52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6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D3AB-A3BC-4ED0-A549-58ED8CDB0EF3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133C2-7450-480A-9EE2-3DE2866B49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9853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58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69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26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4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485C-01C4-4919-B78A-39F5E3601D6F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D6104-1AE8-4ED9-9F7A-CD5C3C45F9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96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40A88-3D96-4FA8-91E9-B96F5F899CF2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7AA23-1D71-40F7-AAB0-5D392B51BC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509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B019-5097-453B-B711-A3FA0F5BD600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EB65E-50AE-4EAB-B0FE-101292FE4F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496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1B4F-166D-4EB2-A203-CE1AF8038D3F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11FDC-1EF0-4574-8E96-4D08740773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491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0D0F-A92B-440A-89E4-45CFF28A9DD3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91810-7A8E-41B1-983C-307CBEA19D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7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DC2D-3B4A-4E16-B57D-5D4E7F31833A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3364C-2EF2-4DE7-952F-1506E0B2E4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682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4DCD46-B2CE-4C3B-8C3A-1F127DE21C62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0050B49-37E6-4A0C-A198-BFFABAAD549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E66CD3-9C8F-4F06-B3D3-541499C1BFD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21/04/2019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78BE80-8155-4387-A1B2-201128F18EB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72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94057C3-D714-4EB6-A414-D56856CB677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21/04/2019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94DE5B-FA7D-42EC-B0A8-0FB894CB185E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wmf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4.wmf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22.jp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19.png"/><Relationship Id="rId4" Type="http://schemas.openxmlformats.org/officeDocument/2006/relationships/image" Target="../media/image23.gi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079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7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7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30" y="2698340"/>
            <a:ext cx="2337846" cy="141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0" y="2712281"/>
            <a:ext cx="2411261" cy="142666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6" y="227329"/>
            <a:ext cx="1111292" cy="193013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59" y="2384797"/>
            <a:ext cx="1321151" cy="17325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4" y="4772605"/>
            <a:ext cx="1379414" cy="20150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85" y="560310"/>
            <a:ext cx="2089549" cy="126417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44" y="4770303"/>
            <a:ext cx="2182025" cy="194200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98" y="496232"/>
            <a:ext cx="1756862" cy="152261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96" y="4677668"/>
            <a:ext cx="845931" cy="21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/>
          <a:stretch/>
        </p:blipFill>
        <p:spPr>
          <a:xfrm flipH="1">
            <a:off x="0" y="2556635"/>
            <a:ext cx="3058016" cy="20641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4041" y="2638272"/>
            <a:ext cx="4211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voudrais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sandwich.</a:t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9"/>
          <a:stretch/>
        </p:blipFill>
        <p:spPr>
          <a:xfrm flipH="1">
            <a:off x="296793" y="4699845"/>
            <a:ext cx="2761223" cy="1863806"/>
          </a:xfrm>
          <a:prstGeom prst="rect">
            <a:avLst/>
          </a:prstGeom>
        </p:spPr>
      </p:pic>
      <p:pic>
        <p:nvPicPr>
          <p:cNvPr id="18" name="Picture 19" descr="sala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83" y="4448397"/>
            <a:ext cx="1747283" cy="171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614266" y="4815294"/>
            <a:ext cx="4321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voudrais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salade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niespodzianka.pl/presents/35b9d6d8a68cdd2c5da3905c630602c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20550"/>
            <a:ext cx="2648404" cy="17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010438" y="665107"/>
            <a:ext cx="4211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faim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11" y="2377742"/>
            <a:ext cx="2182025" cy="19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7000" y="112713"/>
            <a:ext cx="4908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Dialogue </a:t>
            </a:r>
            <a:r>
              <a:rPr lang="en-GB" altLang="en-US" sz="28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dans</a:t>
            </a:r>
            <a: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un café.</a:t>
            </a:r>
            <a:b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alt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2957513" y="698500"/>
            <a:ext cx="5255758" cy="846138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Qu’est-ce que tu prends?</a:t>
            </a: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9" y="705929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3638550" y="2366454"/>
            <a:ext cx="3379788" cy="846138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Je voudrais	             , s’il vous plait </a:t>
            </a:r>
          </a:p>
        </p:txBody>
      </p:sp>
      <p:pic>
        <p:nvPicPr>
          <p:cNvPr id="7" name="Picture 16" descr="MC90026426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277554"/>
            <a:ext cx="8128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540681" y="3409950"/>
            <a:ext cx="1551668" cy="769938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Le voilà.</a:t>
            </a: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6008688" y="4323897"/>
            <a:ext cx="1360488" cy="685800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merci.</a:t>
            </a:r>
          </a:p>
        </p:txBody>
      </p:sp>
      <p:sp>
        <p:nvSpPr>
          <p:cNvPr id="3081" name="AutoShape 7"/>
          <p:cNvSpPr>
            <a:spLocks noChangeArrowheads="1"/>
          </p:cNvSpPr>
          <p:nvPr/>
        </p:nvSpPr>
        <p:spPr bwMode="auto">
          <a:xfrm>
            <a:off x="2634343" y="5201784"/>
            <a:ext cx="1498600" cy="593725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>
                <a:solidFill>
                  <a:prstClr val="black"/>
                </a:solidFill>
                <a:latin typeface="Century Gothic" panose="020B0502020202020204" pitchFamily="34" charset="0"/>
              </a:rPr>
              <a:t>De rien.</a:t>
            </a:r>
          </a:p>
        </p:txBody>
      </p:sp>
      <p:pic>
        <p:nvPicPr>
          <p:cNvPr id="308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2553779"/>
            <a:ext cx="15684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9" y="3248819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3" y="5009697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27" y="4249514"/>
            <a:ext cx="15684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62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logue dans un c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'est-ce que tu pren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 voudrais un hamburger sil vous p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e voi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rc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 r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5" grpId="0" animBg="1"/>
      <p:bldP spid="3077" grpId="0" animBg="1"/>
      <p:bldP spid="3079" grpId="0" animBg="1"/>
      <p:bldP spid="3080" grpId="0" animBg="1"/>
      <p:bldP spid="30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7000" y="112713"/>
            <a:ext cx="4908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Dialogue </a:t>
            </a:r>
            <a:r>
              <a:rPr lang="en-GB" altLang="en-US" sz="28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dans</a:t>
            </a:r>
            <a: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un café.</a:t>
            </a:r>
            <a:b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alt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2957513" y="698500"/>
            <a:ext cx="5255758" cy="846138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Q_’e__-c_ q__ t_ </a:t>
            </a:r>
            <a:r>
              <a:rPr lang="en-US" altLang="en-US" sz="24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p_________s</a:t>
            </a:r>
            <a:r>
              <a:rPr lang="en-US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9" y="705929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3638550" y="2366454"/>
            <a:ext cx="3379788" cy="846138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J_ v_______</a:t>
            </a:r>
            <a:r>
              <a:rPr lang="en-US" alt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	             , </a:t>
            </a:r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s’__ v___ p____ 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16" descr="MC90026426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2277554"/>
            <a:ext cx="8128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540681" y="3409950"/>
            <a:ext cx="1551668" cy="769938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L_ v____.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6008688" y="4323897"/>
            <a:ext cx="1360488" cy="685800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m____.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81" name="AutoShape 7"/>
          <p:cNvSpPr>
            <a:spLocks noChangeArrowheads="1"/>
          </p:cNvSpPr>
          <p:nvPr/>
        </p:nvSpPr>
        <p:spPr bwMode="auto">
          <a:xfrm>
            <a:off x="2634343" y="5201784"/>
            <a:ext cx="1498600" cy="593725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D_ r___.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8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2553779"/>
            <a:ext cx="15684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9" y="3248819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3" y="5009697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27" y="4249514"/>
            <a:ext cx="15684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2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logue dans un c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'est-ce que tu pren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 voudrais un hamburger sil vous p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e voi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rc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 r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5" grpId="0" animBg="1"/>
      <p:bldP spid="3077" grpId="0" animBg="1"/>
      <p:bldP spid="3079" grpId="0" animBg="1"/>
      <p:bldP spid="3080" grpId="0" animBg="1"/>
      <p:bldP spid="30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7000" y="112713"/>
            <a:ext cx="4908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Dialogue </a:t>
            </a:r>
            <a:r>
              <a:rPr lang="en-GB" altLang="en-US" sz="28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dans</a:t>
            </a:r>
            <a: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un café.</a:t>
            </a:r>
            <a:b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alt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2957513" y="698500"/>
            <a:ext cx="5255758" cy="846138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……………………………………….?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9" y="705929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3638550" y="2366454"/>
            <a:ext cx="3379788" cy="846138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…………………………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540681" y="3409950"/>
            <a:ext cx="1551668" cy="769938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…………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6008688" y="4323897"/>
            <a:ext cx="1360488" cy="685800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………..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81" name="AutoShape 7"/>
          <p:cNvSpPr>
            <a:spLocks noChangeArrowheads="1"/>
          </p:cNvSpPr>
          <p:nvPr/>
        </p:nvSpPr>
        <p:spPr bwMode="auto">
          <a:xfrm>
            <a:off x="2634343" y="5201784"/>
            <a:ext cx="1498600" cy="593725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…………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8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2553779"/>
            <a:ext cx="15684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9" y="3248819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3" y="5009697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27" y="4249514"/>
            <a:ext cx="15684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0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logue dans un c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'est-ce que tu pren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 voudrais un hamburger sil vous p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e voi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rc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 r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5" grpId="0" animBg="1"/>
      <p:bldP spid="3077" grpId="0" animBg="1"/>
      <p:bldP spid="3079" grpId="0" animBg="1"/>
      <p:bldP spid="3080" grpId="0" animBg="1"/>
      <p:bldP spid="30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7000" y="112713"/>
            <a:ext cx="4908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Dialogue </a:t>
            </a:r>
            <a:r>
              <a:rPr lang="en-GB" altLang="en-US" sz="28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dans</a:t>
            </a:r>
            <a: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un café.</a:t>
            </a:r>
            <a:br>
              <a:rPr lang="en-GB" alt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altLang="en-US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2957513" y="698500"/>
            <a:ext cx="5255758" cy="846138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……………………………………….?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9" y="705929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3638550" y="2366454"/>
            <a:ext cx="3379788" cy="846138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…………………………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540681" y="3409950"/>
            <a:ext cx="1551668" cy="769938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…………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6008688" y="4323897"/>
            <a:ext cx="1360488" cy="685800"/>
          </a:xfrm>
          <a:prstGeom prst="wedgeRoundRectCallout">
            <a:avLst>
              <a:gd name="adj1" fmla="val 60060"/>
              <a:gd name="adj2" fmla="val 29796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………..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081" name="AutoShape 7"/>
          <p:cNvSpPr>
            <a:spLocks noChangeArrowheads="1"/>
          </p:cNvSpPr>
          <p:nvPr/>
        </p:nvSpPr>
        <p:spPr bwMode="auto">
          <a:xfrm>
            <a:off x="2634343" y="5201784"/>
            <a:ext cx="1498600" cy="593725"/>
          </a:xfrm>
          <a:prstGeom prst="wedgeRoundRectCallout">
            <a:avLst>
              <a:gd name="adj1" fmla="val -59792"/>
              <a:gd name="adj2" fmla="val 36384"/>
              <a:gd name="adj3" fmla="val 16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…………</a:t>
            </a:r>
            <a:endParaRPr lang="en-US" altLang="en-US" sz="2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8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2553779"/>
            <a:ext cx="15684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9" y="3248819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03" y="5009697"/>
            <a:ext cx="166374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27" y="4249514"/>
            <a:ext cx="15684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9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417255" y="0"/>
            <a:ext cx="14068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495" y="3385988"/>
            <a:ext cx="1792611" cy="10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0" y="3441322"/>
            <a:ext cx="1848904" cy="109393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64" y="344498"/>
            <a:ext cx="852115" cy="1479989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37" y="1518421"/>
            <a:ext cx="1013031" cy="132849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37" y="4842249"/>
            <a:ext cx="1057705" cy="154507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89" y="253966"/>
            <a:ext cx="1602222" cy="96934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4" y="1988356"/>
            <a:ext cx="1673131" cy="148908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4" y="4842249"/>
            <a:ext cx="1347124" cy="116750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53" y="5013137"/>
            <a:ext cx="648642" cy="162714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42" y="2389369"/>
            <a:ext cx="1792611" cy="10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48" y="3441322"/>
            <a:ext cx="1848904" cy="109393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067" y="4817905"/>
            <a:ext cx="852115" cy="147998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62" y="5006696"/>
            <a:ext cx="1013031" cy="132849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48" y="443277"/>
            <a:ext cx="1057705" cy="154507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95" y="5670942"/>
            <a:ext cx="1602222" cy="96934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10" y="189599"/>
            <a:ext cx="1673131" cy="148908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76" y="1678685"/>
            <a:ext cx="1347124" cy="116750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495" y="3510547"/>
            <a:ext cx="648642" cy="16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321971"/>
            <a:ext cx="78432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8800" dirty="0" smtClean="0">
                <a:solidFill>
                  <a:prstClr val="black"/>
                </a:solidFill>
                <a:latin typeface="Adobe Gothic Std B" pitchFamily="34" charset="-128"/>
                <a:ea typeface="Adobe Gothic Std B" pitchFamily="34" charset="-128"/>
                <a:cs typeface="+mn-cs"/>
              </a:rPr>
              <a:t>Strip Bingo</a:t>
            </a:r>
            <a:endParaRPr lang="en-GB" sz="8800" dirty="0">
              <a:solidFill>
                <a:prstClr val="black"/>
              </a:solidFill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41292" y="2092458"/>
          <a:ext cx="8319750" cy="1062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6625"/>
                <a:gridCol w="1386625"/>
                <a:gridCol w="1386625"/>
                <a:gridCol w="1386625"/>
                <a:gridCol w="1386625"/>
                <a:gridCol w="1386625"/>
              </a:tblGrid>
              <a:tr h="10628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68" y="3540193"/>
            <a:ext cx="1792611" cy="10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9" y="5067820"/>
            <a:ext cx="1848904" cy="1093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2" y="3467316"/>
            <a:ext cx="852115" cy="14799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38" y="3346951"/>
            <a:ext cx="1013031" cy="132849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2" y="5022299"/>
            <a:ext cx="1057705" cy="154507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6" y="3734053"/>
            <a:ext cx="1602222" cy="9693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66" y="3449810"/>
            <a:ext cx="1673131" cy="148908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7" y="5282127"/>
            <a:ext cx="1347124" cy="116750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4842249"/>
            <a:ext cx="648642" cy="16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462" y="285460"/>
            <a:ext cx="2100629" cy="1737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" y="316524"/>
            <a:ext cx="1876425" cy="18288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54977" y="2321170"/>
            <a:ext cx="8229600" cy="817685"/>
          </a:xfrm>
          <a:prstGeom prst="wedgeRoundRectCallout">
            <a:avLst>
              <a:gd name="adj1" fmla="val -32692"/>
              <a:gd name="adj2" fmla="val -12459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Je </a:t>
            </a:r>
            <a:r>
              <a:rPr lang="en-GB" sz="3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suis</a:t>
            </a:r>
            <a:r>
              <a:rPr lang="en-GB" sz="3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allé</a:t>
            </a:r>
            <a:r>
              <a:rPr lang="en-GB" sz="3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(e) au </a:t>
            </a:r>
            <a:r>
              <a:rPr lang="en-GB" sz="3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supermarché</a:t>
            </a:r>
            <a:r>
              <a:rPr lang="en-GB" sz="3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et </a:t>
            </a:r>
            <a:r>
              <a:rPr lang="en-GB" sz="3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j’ai</a:t>
            </a:r>
            <a:r>
              <a:rPr lang="en-GB" sz="3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acheté</a:t>
            </a:r>
            <a:r>
              <a:rPr lang="en-GB" sz="3200" dirty="0" smtClean="0">
                <a:solidFill>
                  <a:prstClr val="white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…</a:t>
            </a:r>
            <a:endParaRPr lang="en-GB" sz="3200" dirty="0">
              <a:solidFill>
                <a:prstClr val="white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21440"/>
              </p:ext>
            </p:extLst>
          </p:nvPr>
        </p:nvGraphicFramePr>
        <p:xfrm>
          <a:off x="203231" y="3809694"/>
          <a:ext cx="3454369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0996"/>
                <a:gridCol w="220337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(m/</a:t>
                      </a:r>
                      <a:r>
                        <a:rPr lang="en-GB" sz="2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</a:t>
                      </a:r>
                      <a:r>
                        <a:rPr lang="en-GB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(f/</a:t>
                      </a:r>
                      <a:r>
                        <a:rPr lang="en-GB" sz="2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</a:t>
                      </a:r>
                      <a:r>
                        <a:rPr lang="en-GB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800" b="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n-GB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(m/f/</a:t>
                      </a:r>
                      <a:r>
                        <a:rPr lang="en-GB" sz="2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</a:t>
                      </a:r>
                      <a:r>
                        <a:rPr lang="en-GB" sz="2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55" y="3804276"/>
            <a:ext cx="1792611" cy="108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61" y="5631344"/>
            <a:ext cx="1848904" cy="10939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69" y="3735852"/>
            <a:ext cx="852115" cy="14799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75" y="4243518"/>
            <a:ext cx="1013031" cy="13284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56" y="5180200"/>
            <a:ext cx="1057705" cy="15450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10" y="3274174"/>
            <a:ext cx="1602222" cy="9693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21" y="4169568"/>
            <a:ext cx="1673131" cy="14890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37" y="5557771"/>
            <a:ext cx="1347124" cy="11675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56" y="5068759"/>
            <a:ext cx="648642" cy="162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354</Words>
  <Application>Microsoft Office PowerPoint</Application>
  <PresentationFormat>On-screen Show (4:3)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Adobe Gothic Std B</vt:lpstr>
      <vt:lpstr>Arial</vt:lpstr>
      <vt:lpstr>Calibri</vt:lpstr>
      <vt:lpstr>Calibri Light</vt:lpstr>
      <vt:lpstr>Century Gothic</vt:lpstr>
      <vt:lpstr>Tw Cen MT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Rachel Hawkes</cp:lastModifiedBy>
  <cp:revision>8</cp:revision>
  <dcterms:created xsi:type="dcterms:W3CDTF">2014-08-10T10:11:56Z</dcterms:created>
  <dcterms:modified xsi:type="dcterms:W3CDTF">2019-04-21T06:38:00Z</dcterms:modified>
</cp:coreProperties>
</file>