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10" r:id="rId2"/>
    <p:sldId id="318" r:id="rId3"/>
    <p:sldId id="319" r:id="rId4"/>
    <p:sldId id="314" r:id="rId5"/>
    <p:sldId id="320" r:id="rId6"/>
    <p:sldId id="321" r:id="rId7"/>
    <p:sldId id="316" r:id="rId8"/>
    <p:sldId id="322" r:id="rId9"/>
    <p:sldId id="317" r:id="rId10"/>
    <p:sldId id="31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0081" autoAdjust="0"/>
  </p:normalViewPr>
  <p:slideViewPr>
    <p:cSldViewPr snapToGrid="0">
      <p:cViewPr varScale="1">
        <p:scale>
          <a:sx n="78" d="100"/>
          <a:sy n="78" d="100"/>
        </p:scale>
        <p:origin x="196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EE3211E-E33F-4845-ACF0-40BCABB79DCD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DEAD1B1-E2A1-4632-83AD-8A0938C636E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34170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dirty="0" smtClean="0"/>
              <a:t>Present the new vocabulary, using the indefinite article. The feminine items are presented first.</a:t>
            </a:r>
          </a:p>
          <a:p>
            <a:pPr>
              <a:spcBef>
                <a:spcPct val="0"/>
              </a:spcBef>
            </a:pPr>
            <a:endParaRPr lang="en-GB" altLang="en-US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 err="1" smtClean="0"/>
              <a:t>une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salade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err="1" smtClean="0"/>
              <a:t>une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banane</a:t>
            </a:r>
            <a:r>
              <a:rPr lang="en-GB" altLang="en-US" dirty="0" smtClean="0"/>
              <a:t> 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err="1" smtClean="0"/>
              <a:t>une</a:t>
            </a:r>
            <a:r>
              <a:rPr lang="en-GB" altLang="en-US" dirty="0" smtClean="0"/>
              <a:t> </a:t>
            </a:r>
            <a:r>
              <a:rPr lang="en-GB" altLang="en-US" dirty="0" smtClean="0"/>
              <a:t>glace</a:t>
            </a:r>
            <a:br>
              <a:rPr lang="en-GB" altLang="en-US" dirty="0" smtClean="0"/>
            </a:br>
            <a:r>
              <a:rPr lang="en-GB" altLang="en-US" dirty="0" smtClean="0"/>
              <a:t>des frites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altLang="en-US" dirty="0" smtClean="0"/>
          </a:p>
          <a:p>
            <a:pPr>
              <a:spcBef>
                <a:spcPct val="0"/>
              </a:spcBef>
            </a:pPr>
            <a:r>
              <a:rPr lang="en-GB" altLang="en-US" dirty="0" smtClean="0"/>
              <a:t>un hamburger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un jus </a:t>
            </a:r>
            <a:r>
              <a:rPr lang="en-GB" altLang="en-US" dirty="0" err="1" smtClean="0"/>
              <a:t>d’orange</a:t>
            </a:r>
            <a:endParaRPr lang="en-GB" altLang="en-US" dirty="0" smtClean="0"/>
          </a:p>
          <a:p>
            <a:pPr>
              <a:spcBef>
                <a:spcPct val="0"/>
              </a:spcBef>
            </a:pPr>
            <a:r>
              <a:rPr lang="en-GB" altLang="en-US" dirty="0" smtClean="0"/>
              <a:t>un coca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un hot dog</a:t>
            </a:r>
            <a:br>
              <a:rPr lang="en-GB" altLang="en-US" dirty="0" smtClean="0"/>
            </a:br>
            <a:r>
              <a:rPr lang="en-GB" altLang="en-US" dirty="0" smtClean="0"/>
              <a:t>un </a:t>
            </a:r>
            <a:r>
              <a:rPr lang="en-GB" altLang="en-US" dirty="0" smtClean="0"/>
              <a:t>sandwich</a:t>
            </a:r>
          </a:p>
          <a:p>
            <a:pPr>
              <a:spcBef>
                <a:spcPct val="0"/>
              </a:spcBef>
            </a:pPr>
            <a:endParaRPr lang="en-GB" altLang="en-US" dirty="0" smtClean="0"/>
          </a:p>
          <a:p>
            <a:pPr>
              <a:spcBef>
                <a:spcPct val="0"/>
              </a:spcBef>
            </a:pPr>
            <a:r>
              <a:rPr lang="en-GB" altLang="en-US" dirty="0" smtClean="0"/>
              <a:t>Stress the difference between un / </a:t>
            </a:r>
            <a:r>
              <a:rPr lang="en-GB" altLang="en-US" dirty="0" err="1" smtClean="0"/>
              <a:t>une</a:t>
            </a:r>
            <a:r>
              <a:rPr lang="en-GB" altLang="en-US" dirty="0" smtClean="0"/>
              <a:t> </a:t>
            </a:r>
            <a:r>
              <a:rPr lang="en-GB" altLang="en-US" dirty="0" smtClean="0"/>
              <a:t>and make the link to the colour blue/red as usual</a:t>
            </a:r>
            <a:br>
              <a:rPr lang="en-GB" altLang="en-US" dirty="0" smtClean="0"/>
            </a:br>
            <a:r>
              <a:rPr lang="en-GB" altLang="en-US" dirty="0" smtClean="0"/>
              <a:t>With the chips, draw attention to the green symbol and elicit the idea that chips are ‘plural’ 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4552409-4D69-443B-9694-C477C3B0AC24}" type="slidenum">
              <a:rPr lang="en-GB" altLang="en-US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61861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mtClean="0"/>
              <a:t>Use this slide to create cards for pupils to use in the listening activities.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4D0062B-10FD-43BA-B1A5-736D4EE052FD}" type="slidenum">
              <a:rPr lang="en-GB" altLang="en-US">
                <a:solidFill>
                  <a:srgbClr val="000000"/>
                </a:solidFill>
              </a:rPr>
              <a:pPr/>
              <a:t>10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365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dirty="0" smtClean="0"/>
              <a:t>Use this slide to being to fix the vocabulary.  Use the following steps:</a:t>
            </a:r>
            <a:br>
              <a:rPr lang="en-GB" altLang="en-US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1.  Point at an item and say an item (which may be correct or incorrect).  Pupils respond by a gesture for ‘</a:t>
            </a:r>
            <a:r>
              <a:rPr lang="en-GB" altLang="en-US" dirty="0" err="1" smtClean="0"/>
              <a:t>c’est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vrai</a:t>
            </a:r>
            <a:r>
              <a:rPr lang="en-GB" altLang="en-US" dirty="0" smtClean="0"/>
              <a:t>’ i.e. a tick in the air or ‘</a:t>
            </a:r>
            <a:r>
              <a:rPr lang="en-GB" altLang="en-US" dirty="0" err="1" smtClean="0"/>
              <a:t>c’est</a:t>
            </a:r>
            <a:r>
              <a:rPr lang="en-GB" altLang="en-US" dirty="0" smtClean="0"/>
              <a:t> faux i.e. hands crossed over their chests.</a:t>
            </a:r>
            <a:br>
              <a:rPr lang="en-GB" altLang="en-US" dirty="0" smtClean="0"/>
            </a:br>
            <a:r>
              <a:rPr lang="en-GB" altLang="en-US" dirty="0" smtClean="0"/>
              <a:t>2.  Say an item and pupils volunteer the correct number.  E.g. un jus </a:t>
            </a:r>
            <a:r>
              <a:rPr lang="en-GB" altLang="en-US" dirty="0" err="1" smtClean="0"/>
              <a:t>d’orange</a:t>
            </a:r>
            <a:r>
              <a:rPr lang="en-GB" altLang="en-US" dirty="0" smtClean="0"/>
              <a:t>?  </a:t>
            </a:r>
            <a:r>
              <a:rPr lang="en-GB" altLang="en-US" dirty="0" err="1" smtClean="0"/>
              <a:t>C’est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quel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numéro</a:t>
            </a:r>
            <a:r>
              <a:rPr lang="en-GB" altLang="en-US" dirty="0" smtClean="0"/>
              <a:t>?</a:t>
            </a:r>
            <a:br>
              <a:rPr lang="en-GB" altLang="en-US" dirty="0" smtClean="0"/>
            </a:br>
            <a:r>
              <a:rPr lang="en-GB" altLang="en-US" dirty="0" smtClean="0"/>
              <a:t>3.  Say a number and give two alternatives.  Pupils volunteer the correct word.  E.g. </a:t>
            </a:r>
            <a:r>
              <a:rPr lang="en-GB" altLang="en-US" dirty="0" err="1" smtClean="0"/>
              <a:t>Número</a:t>
            </a:r>
            <a:r>
              <a:rPr lang="en-GB" altLang="en-US" dirty="0" smtClean="0"/>
              <a:t> 3 – un sandwich </a:t>
            </a:r>
            <a:r>
              <a:rPr lang="en-GB" altLang="en-US" dirty="0" err="1" smtClean="0"/>
              <a:t>ou</a:t>
            </a:r>
            <a:r>
              <a:rPr lang="en-GB" altLang="en-US" dirty="0" smtClean="0"/>
              <a:t> un hotdog?  You can speed this up and give 3 x options too.</a:t>
            </a:r>
            <a:br>
              <a:rPr lang="en-GB" altLang="en-US" dirty="0" smtClean="0"/>
            </a:br>
            <a:r>
              <a:rPr lang="en-GB" altLang="en-US" dirty="0" smtClean="0"/>
              <a:t>4.  Play the repetition game up to 5 points.</a:t>
            </a:r>
          </a:p>
          <a:p>
            <a:pPr>
              <a:spcBef>
                <a:spcPct val="0"/>
              </a:spcBef>
            </a:pPr>
            <a:r>
              <a:rPr lang="en-GB" altLang="en-US" dirty="0" smtClean="0"/>
              <a:t>5.  </a:t>
            </a:r>
            <a:r>
              <a:rPr lang="en-GB" altLang="en-US" dirty="0" err="1" smtClean="0"/>
              <a:t>Mouthe</a:t>
            </a:r>
            <a:r>
              <a:rPr lang="en-GB" altLang="en-US" dirty="0" smtClean="0"/>
              <a:t> the word for an item and pupils volunteer the correct word.  You can cue them into the correct article by vocalising the ‘un / </a:t>
            </a:r>
            <a:r>
              <a:rPr lang="en-GB" altLang="en-US" dirty="0" err="1" smtClean="0"/>
              <a:t>une</a:t>
            </a:r>
            <a:r>
              <a:rPr lang="en-GB" altLang="en-US" dirty="0" smtClean="0"/>
              <a:t>  / des</a:t>
            </a:r>
            <a:br>
              <a:rPr lang="en-GB" altLang="en-US" dirty="0" smtClean="0"/>
            </a:br>
            <a:r>
              <a:rPr lang="en-GB" altLang="en-US" dirty="0" smtClean="0"/>
              <a:t>6.  Give a number and elicit the correct item.</a:t>
            </a:r>
            <a:endParaRPr lang="en-GB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4552409-4D69-443B-9694-C477C3B0AC24}" type="slidenum">
              <a:rPr lang="en-GB" altLang="en-US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780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dirty="0" err="1" smtClean="0"/>
              <a:t>Disparition</a:t>
            </a:r>
            <a:r>
              <a:rPr lang="en-GB" altLang="en-US" dirty="0" smtClean="0"/>
              <a:t> - disappearance</a:t>
            </a:r>
          </a:p>
          <a:p>
            <a:pPr>
              <a:spcBef>
                <a:spcPct val="0"/>
              </a:spcBef>
            </a:pPr>
            <a:endParaRPr lang="en-GB" altLang="en-US" dirty="0" smtClean="0"/>
          </a:p>
          <a:p>
            <a:pPr>
              <a:spcBef>
                <a:spcPct val="0"/>
              </a:spcBef>
            </a:pPr>
            <a:r>
              <a:rPr lang="en-GB" altLang="en-US" dirty="0" smtClean="0"/>
              <a:t>Items disappear one by one.  Pupils tell you which item.</a:t>
            </a:r>
            <a:endParaRPr lang="en-GB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4552409-4D69-443B-9694-C477C3B0AC24}" type="slidenum">
              <a:rPr lang="en-GB" altLang="en-US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5453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dirty="0" smtClean="0"/>
              <a:t>Give pupils a set of the 9 cards – or they can have one set between two and work in pairs.</a:t>
            </a:r>
            <a:br>
              <a:rPr lang="en-GB" altLang="en-US" dirty="0" smtClean="0"/>
            </a:br>
            <a:r>
              <a:rPr lang="en-GB" altLang="en-US" dirty="0" smtClean="0"/>
              <a:t>Pupils do not see </a:t>
            </a:r>
            <a:r>
              <a:rPr lang="en-GB" altLang="en-US" dirty="0" smtClean="0"/>
              <a:t>the</a:t>
            </a:r>
            <a:r>
              <a:rPr lang="en-GB" altLang="en-US" baseline="0" dirty="0" smtClean="0"/>
              <a:t> </a:t>
            </a:r>
            <a:r>
              <a:rPr lang="en-GB" altLang="en-US" dirty="0" smtClean="0"/>
              <a:t>answers (on the next slide), </a:t>
            </a:r>
            <a:r>
              <a:rPr lang="en-GB" altLang="en-US" dirty="0" smtClean="0"/>
              <a:t>but they have the blank grid so that they realise they need to place the pictures down in 3 rows of 3 starting from the top left corner.  </a:t>
            </a:r>
          </a:p>
          <a:p>
            <a:pPr>
              <a:spcBef>
                <a:spcPct val="0"/>
              </a:spcBef>
            </a:pPr>
            <a:r>
              <a:rPr lang="en-GB" altLang="en-US" dirty="0" smtClean="0"/>
              <a:t>The teacher says each item twice, slowly and carefully as this is the first time through with this activity.  The pupils should end up with the 9 pictures in the correct formation.</a:t>
            </a:r>
          </a:p>
          <a:p>
            <a:pPr>
              <a:spcBef>
                <a:spcPct val="0"/>
              </a:spcBef>
            </a:pPr>
            <a:r>
              <a:rPr lang="en-GB" altLang="en-US" dirty="0" smtClean="0"/>
              <a:t>Then bring the items up one by one for the pupils to check their answers.</a:t>
            </a:r>
          </a:p>
          <a:p>
            <a:pPr>
              <a:spcBef>
                <a:spcPct val="0"/>
              </a:spcBef>
            </a:pPr>
            <a:endParaRPr lang="en-GB" altLang="en-US" dirty="0" smtClean="0"/>
          </a:p>
          <a:p>
            <a:pPr>
              <a:spcBef>
                <a:spcPct val="0"/>
              </a:spcBef>
            </a:pPr>
            <a:r>
              <a:rPr lang="en-GB" altLang="en-US" dirty="0" smtClean="0"/>
              <a:t>There are two more slides with the pictures in a different order – with each successive time, the teacher can work a little more quickly and/or use less repetition.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21F62F8-BBA8-427C-B4AA-F8F3082BA5A2}" type="slidenum">
              <a:rPr lang="en-GB" altLang="en-US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5047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dirty="0" smtClean="0"/>
              <a:t>ANSWER SLIDE 1</a:t>
            </a:r>
            <a:endParaRPr lang="en-GB" alt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21F62F8-BBA8-427C-B4AA-F8F3082BA5A2}" type="slidenum">
              <a:rPr lang="en-GB" altLang="en-US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7447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dirty="0" smtClean="0"/>
              <a:t>Round 2</a:t>
            </a:r>
            <a:endParaRPr lang="en-GB" alt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21F62F8-BBA8-427C-B4AA-F8F3082BA5A2}" type="slidenum">
              <a:rPr lang="en-GB" altLang="en-US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2077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2E6FE4D-9D0C-434F-A551-9C848B206045}" type="slidenum">
              <a:rPr lang="en-GB" altLang="en-US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91682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dirty="0" smtClean="0"/>
              <a:t>Round 3</a:t>
            </a:r>
            <a:endParaRPr lang="en-GB" alt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21F62F8-BBA8-427C-B4AA-F8F3082BA5A2}" type="slidenum">
              <a:rPr lang="en-GB" altLang="en-US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4309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BAE6BFA-0EBF-4388-958D-7B48B2256113}" type="slidenum">
              <a:rPr lang="en-GB" altLang="en-US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1384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D9691-D281-4F75-9DD6-3966E2CB8BE5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860DE-1AFE-4AFC-AB0D-B87D6FBEE70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4700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30A08-0975-49E3-B294-6367936CB17C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AA067-8605-4015-874A-6E3754D2E2B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946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E9D6-3759-4360-A0D7-3E7687B02624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05B80F-7524-408D-8B8E-E418598590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657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803C-C37C-4B67-8591-CCCFEB68F0EF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D5BC9-3A4D-4234-B353-5B46147C313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7635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EAA92-E50C-4234-B042-C1F55C8FE0CB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D07C6-745C-461D-8458-EBED98443F0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6774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186A6-E25D-40A2-A3B8-BFA4B188FF0D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62186-3084-4BBA-895C-F1829B8CE02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749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F12C1-660E-4C03-BE24-6AA9440C2D6B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FC510-24EA-4EAB-AE10-83CF9A4C0E1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495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5387E-C7CE-4F52-8047-6C2E01177CCE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A687C-61E8-4798-96D1-8E1B407F63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1241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E27C9-D52C-4310-94CB-C742F84531BB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686FA-0412-4C38-A634-CDB41C25FD9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629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D02BA-5911-4A27-B571-EE000D1E2A46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1AC20-2C9C-4FE6-8DD0-CA353BF61E5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202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B3148-FE70-445D-83D4-B77B617840A0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B2AFE-6B4E-43A6-8E42-8215B1252C2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930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BD7DCC-C503-4029-9B3C-CA5563AF5BC1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FA663BA-31C0-4AB6-B94D-6DC448EF474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95972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pic>
        <p:nvPicPr>
          <p:cNvPr id="43" name="Pictur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235" y="498582"/>
            <a:ext cx="2337846" cy="1419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10" y="2712281"/>
            <a:ext cx="2411261" cy="14266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872" y="4772605"/>
            <a:ext cx="1111292" cy="19301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455" y="4875024"/>
            <a:ext cx="1321151" cy="173256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34" y="4772605"/>
            <a:ext cx="1379414" cy="201502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266" y="576003"/>
            <a:ext cx="2089549" cy="126417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266" y="2544639"/>
            <a:ext cx="2182025" cy="194200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84" y="394986"/>
            <a:ext cx="1756862" cy="152261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192" y="2364583"/>
            <a:ext cx="845931" cy="2122058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5580334" y="4675523"/>
            <a:ext cx="431270" cy="39900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5" name="Picture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230" y="2698340"/>
            <a:ext cx="2337846" cy="1419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10" y="2712281"/>
            <a:ext cx="2411261" cy="1426663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6" y="227329"/>
            <a:ext cx="1111292" cy="1930138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259" y="2384797"/>
            <a:ext cx="1321151" cy="1732561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34" y="4772605"/>
            <a:ext cx="1379414" cy="2015026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785" y="560310"/>
            <a:ext cx="2089549" cy="1264177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144" y="4770303"/>
            <a:ext cx="2182025" cy="1942002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298" y="496232"/>
            <a:ext cx="1756862" cy="152261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696" y="4677668"/>
            <a:ext cx="845931" cy="21220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75974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r>
                        <a:rPr lang="en-GB" sz="6000" b="1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en-GB" sz="60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0" b="1" kern="1200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0" algn="l" defTabSz="914400" rtl="0" eaLnBrk="1" latinLnBrk="0" hangingPunct="1"/>
                      <a:endParaRPr lang="en-GB" sz="6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6000" b="1" kern="1200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GB" sz="6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0" b="1" kern="1200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n-GB" sz="6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6000" b="1" kern="1200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en-GB" sz="6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6000" b="1" kern="1200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n-GB" sz="6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0" b="1" kern="1200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7</a:t>
                      </a:r>
                      <a:endParaRPr lang="en-GB" sz="6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6000" b="1" kern="1200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n-GB" sz="6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6000" b="1" kern="1200" dirty="0" smtClean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n-GB" sz="6000" b="1" kern="12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pic>
        <p:nvPicPr>
          <p:cNvPr id="43" name="Pictur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154" y="482889"/>
            <a:ext cx="2337846" cy="1419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10" y="2712281"/>
            <a:ext cx="2411261" cy="14266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872" y="4772605"/>
            <a:ext cx="1111292" cy="19301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455" y="4875024"/>
            <a:ext cx="1321151" cy="173256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34" y="4772605"/>
            <a:ext cx="1379414" cy="201502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785" y="560310"/>
            <a:ext cx="2089549" cy="126417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266" y="2544639"/>
            <a:ext cx="2182025" cy="194200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84" y="394986"/>
            <a:ext cx="1756862" cy="152261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192" y="2364583"/>
            <a:ext cx="845931" cy="2122058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5580334" y="4675523"/>
            <a:ext cx="431270" cy="39900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46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pic>
        <p:nvPicPr>
          <p:cNvPr id="43" name="Pictur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235" y="498582"/>
            <a:ext cx="2337846" cy="1419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10" y="2712281"/>
            <a:ext cx="2411261" cy="14266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872" y="4772605"/>
            <a:ext cx="1111292" cy="19301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455" y="4875024"/>
            <a:ext cx="1321151" cy="173256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34" y="4772605"/>
            <a:ext cx="1379414" cy="201502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266" y="576003"/>
            <a:ext cx="2089549" cy="126417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266" y="2544639"/>
            <a:ext cx="2182025" cy="194200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84" y="394986"/>
            <a:ext cx="1756862" cy="152261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192" y="2364583"/>
            <a:ext cx="845931" cy="2122058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5580334" y="4675523"/>
            <a:ext cx="431270" cy="39900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53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r>
                        <a:rPr lang="en-GB" sz="7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7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r>
                        <a:rPr lang="en-GB" sz="7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7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45" name="Picture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230" y="2698340"/>
            <a:ext cx="2337846" cy="1419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10" y="2712281"/>
            <a:ext cx="2411261" cy="1426663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6" y="227329"/>
            <a:ext cx="1111292" cy="1930138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259" y="2384797"/>
            <a:ext cx="1321151" cy="1732561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34" y="4772605"/>
            <a:ext cx="1379414" cy="2015026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785" y="560310"/>
            <a:ext cx="2089549" cy="1264177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144" y="4770303"/>
            <a:ext cx="2182025" cy="1942002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298" y="496232"/>
            <a:ext cx="1756862" cy="152261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696" y="4677668"/>
            <a:ext cx="845931" cy="212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4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87659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r>
                        <a:rPr lang="en-GB" sz="7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7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3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r>
                        <a:rPr lang="en-GB" sz="7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7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45" name="Picture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86" y="5003477"/>
            <a:ext cx="2337846" cy="1419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84" y="496232"/>
            <a:ext cx="2411261" cy="1426663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042" y="4772605"/>
            <a:ext cx="1111292" cy="1930138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27" y="2562718"/>
            <a:ext cx="1321151" cy="1732561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0556" y="2421486"/>
            <a:ext cx="1379414" cy="2015026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1458" y="2796911"/>
            <a:ext cx="2089549" cy="1264177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3007" y="180548"/>
            <a:ext cx="2182025" cy="1942002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71" y="5003477"/>
            <a:ext cx="1756862" cy="152261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034" y="90520"/>
            <a:ext cx="845931" cy="21220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9877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r>
                        <a:rPr lang="en-GB" sz="7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7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414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  <a:gridCol w="3048000"/>
              </a:tblGrid>
              <a:tr h="2286000">
                <a:tc>
                  <a:txBody>
                    <a:bodyPr/>
                    <a:lstStyle/>
                    <a:p>
                      <a:r>
                        <a:rPr lang="en-GB" sz="7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7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45" name="Picture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18" y="2698340"/>
            <a:ext cx="2337846" cy="1419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485" y="432996"/>
            <a:ext cx="2411261" cy="1426663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424" y="2505165"/>
            <a:ext cx="1111292" cy="1930138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424" y="280046"/>
            <a:ext cx="1321151" cy="1732561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408" y="2312766"/>
            <a:ext cx="1379414" cy="2015026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531" y="4960807"/>
            <a:ext cx="2089549" cy="1264177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586" y="4770303"/>
            <a:ext cx="2182025" cy="1942002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860" y="385021"/>
            <a:ext cx="1756862" cy="152261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375" y="4680275"/>
            <a:ext cx="845931" cy="21220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596</TotalTime>
  <Words>118</Words>
  <Application>Microsoft Office PowerPoint</Application>
  <PresentationFormat>On-screen Show (4:3)</PresentationFormat>
  <Paragraphs>47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Arial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55WD</dc:creator>
  <cp:lastModifiedBy>Study</cp:lastModifiedBy>
  <cp:revision>37</cp:revision>
  <dcterms:created xsi:type="dcterms:W3CDTF">2014-03-22T08:06:39Z</dcterms:created>
  <dcterms:modified xsi:type="dcterms:W3CDTF">2018-08-25T12:50:00Z</dcterms:modified>
</cp:coreProperties>
</file>