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</p:sldMasterIdLst>
  <p:notesMasterIdLst>
    <p:notesMasterId r:id="rId12"/>
  </p:notesMasterIdLst>
  <p:sldIdLst>
    <p:sldId id="292" r:id="rId4"/>
    <p:sldId id="293" r:id="rId5"/>
    <p:sldId id="284" r:id="rId6"/>
    <p:sldId id="291" r:id="rId7"/>
    <p:sldId id="294" r:id="rId8"/>
    <p:sldId id="288" r:id="rId9"/>
    <p:sldId id="285" r:id="rId10"/>
    <p:sldId id="290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210" autoAdjust="0"/>
  </p:normalViewPr>
  <p:slideViewPr>
    <p:cSldViewPr>
      <p:cViewPr varScale="1">
        <p:scale>
          <a:sx n="67" d="100"/>
          <a:sy n="67" d="100"/>
        </p:scale>
        <p:origin x="27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406065-1530-4A59-83F2-5244280B04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28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https://www.youtube.com/watch?v=x-G1kkJR65Q</a:t>
            </a:r>
          </a:p>
          <a:p>
            <a:r>
              <a:rPr lang="en-GB" dirty="0" smtClean="0"/>
              <a:t>Just the days (repeated</a:t>
            </a:r>
            <a:r>
              <a:rPr lang="en-GB" baseline="0" dirty="0" smtClean="0"/>
              <a:t> over and over). But the tune does end up sticking and the harmonies make it not unpleasant to listen to, despite the minion-type voices!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6065-1530-4A59-83F2-5244280B049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25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Elicit the days obscured by the splats.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A69230-CB22-44E0-9207-277C69D21609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09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https://www.youtube.com/watch?v=xVHzu60QVKI</a:t>
            </a:r>
            <a:br>
              <a:rPr lang="en-GB" dirty="0" smtClean="0"/>
            </a:br>
            <a:r>
              <a:rPr lang="en-GB" dirty="0" smtClean="0"/>
              <a:t>This song has</a:t>
            </a:r>
            <a:r>
              <a:rPr lang="en-GB" baseline="0" dirty="0" smtClean="0"/>
              <a:t> additional words, but it is catchy and pupils can speed up their production of the days of the week by singing along to </a:t>
            </a:r>
            <a:r>
              <a:rPr lang="en-GB" baseline="0" smtClean="0"/>
              <a:t>the chorus.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6065-1530-4A59-83F2-5244280B049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2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 the days from the starting</a:t>
            </a:r>
            <a:r>
              <a:rPr lang="en-GB" baseline="0" dirty="0" smtClean="0"/>
              <a:t> two letters.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6065-1530-4A59-83F2-5244280B049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3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Elicit with the vowels missing</a:t>
            </a:r>
            <a:r>
              <a:rPr lang="en-GB" altLang="en-US" dirty="0" smtClean="0"/>
              <a:t>.</a:t>
            </a:r>
            <a:br>
              <a:rPr lang="en-GB" altLang="en-US" dirty="0" smtClean="0"/>
            </a:br>
            <a:r>
              <a:rPr lang="en-GB" altLang="en-US" dirty="0" smtClean="0"/>
              <a:t>The words on the RHS are animated to appear with audio.</a:t>
            </a:r>
            <a:endParaRPr lang="en-GB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9A43E-46F2-4208-91BD-E89D81F56B32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938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This routine needs building in during the summer term of Year 3.  Asking the class what day and date it is will be a regular feature from now on.  NB – the date will need changing on this slide to reflect the date / day of the lesson.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8D78AF-28C3-4C06-8820-257870563884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05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Revise the fruits from the previous lesson to finish.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6065-1530-4A59-83F2-5244280B049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43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8DE69-083E-42C9-98CF-44FB398341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0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AF38E-5F51-44AD-A43A-BABD2FD04A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265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0DA0-7B26-41A4-A2E7-F74602D13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592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65F434-836C-4AB3-A106-B8604F83C624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97F02D-EF3D-47A7-B0F3-A7A0CCA6E8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6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C1B77-176C-43B9-B932-541651759CEF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382C04-32E3-461F-879C-9A5D2C1B57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93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F7048-910E-46AC-8071-1CD1608ECD44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49B9F9-4A7C-4A2C-B0DC-1A1EF3E185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02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8FE138-9976-4E8A-82C1-26BFA7B3DD34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C956892-7105-4E1C-BB1B-DF0D70479D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380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DE80F-5FEA-4232-8A0D-D945DA6306E9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38B3C9-883B-4CEE-A6C4-8C3E2F0BCE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37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8A16C-F044-4770-9C01-AC347B996053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8FA3E2-266E-4B41-99CB-D08ABEBE4D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58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67F51-5247-4D53-9C70-E7D04149D9B7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7CED72-CD3A-4C78-923E-F40D29E2C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738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F35C12-35FE-4516-85C8-3E4467FF414D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5C2E433-AB9E-4CB7-BDF3-1701E21978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70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320E5-E237-413B-B26C-D0DD2C3233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57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642AE-6C3E-4FBB-B57E-8A64C0F47168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2BCC32-E951-4EAA-A233-736EA2E40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32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3DE56E-3868-44C7-A132-A5B2597932C1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4D8250-3C16-43CA-B918-54DA48D8D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516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87CA6F-4662-43E8-B5D0-92DCA9923EF9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69F339-57AC-47B5-A70D-718B87215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615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1327B-48F6-4D25-9818-4E051C0733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7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AA392-70C6-4837-9F41-6ADFB7067D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40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9EDEC-862A-4EF4-ABDE-E0210DD78B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1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08A2A-C1C4-4A69-B2AF-7834E7DDC5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9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D38C-DF1A-4BFA-9E41-FC800172FB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73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058D4-8BED-41FA-8C99-84E29F99EE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67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4CB34-B2A8-4D54-8508-F34705FD1E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7BAE9-FB32-4907-AE0A-86A5532D2A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1665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3E30B-78BD-4B8A-AE18-9AF2527F7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2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8E968-3888-4625-BC3D-337842C5E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87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825A-4CD5-4FF2-A366-9BC364880F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3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7869A-59F3-4658-81DB-E473A70D62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36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BB2C9-5A41-4968-B149-FAD104F0A0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9AAC8-29B2-49BF-938D-1A7DE93777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6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707FE-5879-4608-932B-B8EFBBDD99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9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AF36-24FC-4D03-AA00-35A09CFBE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75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DCE63-40B5-4B48-AD65-494FA697EE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2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EE8DE-3E66-492B-907C-97190ADE8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3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AF1B-CC1E-4DBA-87F2-28A4384C7B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7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08150-4007-4BDB-8A2A-444E820FD1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5ED316-6DB1-4779-B86B-EEF8226C8567}" type="datetimeFigureOut">
              <a:rPr lang="en-GB"/>
              <a:pPr>
                <a:defRPr/>
              </a:pPr>
              <a:t>20/04/2019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FAF4E5-00E2-4C2D-967C-B56038927D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62B40E-0754-41B4-95E1-66663649C7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-G1kkJR65Q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VHzu60QVKI" TargetMode="External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audio" Target="../media/audio25.wav"/><Relationship Id="rId18" Type="http://schemas.openxmlformats.org/officeDocument/2006/relationships/image" Target="../media/image8.png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12" Type="http://schemas.openxmlformats.org/officeDocument/2006/relationships/audio" Target="../media/audio24.wav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8.wav"/><Relationship Id="rId11" Type="http://schemas.openxmlformats.org/officeDocument/2006/relationships/audio" Target="../media/audio23.wav"/><Relationship Id="rId5" Type="http://schemas.openxmlformats.org/officeDocument/2006/relationships/audio" Target="../media/audio17.wav"/><Relationship Id="rId15" Type="http://schemas.openxmlformats.org/officeDocument/2006/relationships/image" Target="../media/image5.png"/><Relationship Id="rId10" Type="http://schemas.openxmlformats.org/officeDocument/2006/relationships/audio" Target="../media/audio22.wav"/><Relationship Id="rId19" Type="http://schemas.openxmlformats.org/officeDocument/2006/relationships/image" Target="../media/image9.png"/><Relationship Id="rId4" Type="http://schemas.openxmlformats.org/officeDocument/2006/relationships/audio" Target="../media/audio16.wav"/><Relationship Id="rId9" Type="http://schemas.openxmlformats.org/officeDocument/2006/relationships/audio" Target="../media/audio21.wav"/><Relationship Id="rId14" Type="http://schemas.openxmlformats.org/officeDocument/2006/relationships/audio" Target="../media/audio2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584" y="-1467544"/>
            <a:ext cx="10917832" cy="2387600"/>
          </a:xfrm>
        </p:spPr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 smtClean="0">
                <a:latin typeface="Tw Cen MT" panose="020B0602020104020603" pitchFamily="34" charset="0"/>
              </a:rPr>
              <a:t>jours</a:t>
            </a:r>
            <a:r>
              <a:rPr lang="en-GB" dirty="0" smtClean="0"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latin typeface="Tw Cen MT" panose="020B0602020104020603" pitchFamily="34" charset="0"/>
              </a:rPr>
              <a:t>semaine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20056"/>
            <a:ext cx="4566900" cy="57086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91287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6245" y="3473550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5333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958" y="3453657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233" y="346617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238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5683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 smtClean="0">
                <a:latin typeface="Tw Cen MT" panose="020B0602020104020603" pitchFamily="34" charset="0"/>
              </a:rPr>
              <a:t>jours</a:t>
            </a:r>
            <a:r>
              <a:rPr lang="en-GB" dirty="0" smtClean="0"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latin typeface="Tw Cen MT" panose="020B0602020104020603" pitchFamily="34" charset="0"/>
              </a:rPr>
              <a:t>semaine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x-G1kkJR65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3163" y="1556792"/>
            <a:ext cx="8347309" cy="46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11"/>
          <p:cNvSpPr>
            <a:spLocks noGrp="1"/>
          </p:cNvSpPr>
          <p:nvPr>
            <p:ph idx="1"/>
          </p:nvPr>
        </p:nvSpPr>
        <p:spPr>
          <a:xfrm>
            <a:off x="457200" y="114892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lundi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mardi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mercredi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jeudi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vendredi</a:t>
            </a:r>
            <a:endParaRPr lang="en-GB" altLang="en-US" sz="4000" dirty="0">
              <a:latin typeface="Tw Cen MT" panose="020B0602020104020603" pitchFamily="34" charset="0"/>
            </a:endParaRP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samedi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dimanche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1187450" y="260648"/>
            <a:ext cx="676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latin typeface="Tw Cen MT" panose="020B0602020104020603" pitchFamily="34" charset="0"/>
              </a:rPr>
              <a:t>Les </a:t>
            </a:r>
            <a:r>
              <a:rPr lang="en-GB" altLang="en-US" sz="4000" dirty="0" err="1">
                <a:latin typeface="Tw Cen MT" panose="020B0602020104020603" pitchFamily="34" charset="0"/>
              </a:rPr>
              <a:t>jours</a:t>
            </a:r>
            <a:r>
              <a:rPr lang="en-GB" altLang="en-US" sz="4000" dirty="0">
                <a:latin typeface="Tw Cen MT" panose="020B0602020104020603" pitchFamily="34" charset="0"/>
              </a:rPr>
              <a:t> de la </a:t>
            </a:r>
            <a:r>
              <a:rPr lang="en-GB" altLang="en-US" sz="4000" dirty="0" err="1">
                <a:latin typeface="Tw Cen MT" panose="020B0602020104020603" pitchFamily="34" charset="0"/>
              </a:rPr>
              <a:t>semaine</a:t>
            </a:r>
            <a:r>
              <a:rPr lang="en-GB" altLang="en-US" sz="40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386608" cy="225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57532"/>
            <a:ext cx="2386608" cy="225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4" y="4716300"/>
            <a:ext cx="2386608" cy="2259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421" y="11362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lundi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7421" y="184409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mardi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56469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mercredi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7421" y="327750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jeudi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391" y="407132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vendredi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109" y="478688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samedi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651" y="549201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w Cen MT" panose="020B0602020104020603" pitchFamily="34" charset="0"/>
              </a:rPr>
              <a:t>dimanche</a:t>
            </a:r>
            <a:endParaRPr lang="en-GB" sz="40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r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rc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u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nd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m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m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Tw Cen MT" panose="020B0602020104020603" pitchFamily="34" charset="0"/>
              </a:rPr>
              <a:t>Les </a:t>
            </a:r>
            <a:r>
              <a:rPr lang="en-GB" b="1" dirty="0" err="1" smtClean="0">
                <a:latin typeface="Tw Cen MT" panose="020B0602020104020603" pitchFamily="34" charset="0"/>
              </a:rPr>
              <a:t>jours</a:t>
            </a:r>
            <a:r>
              <a:rPr lang="en-GB" b="1" dirty="0" smtClean="0">
                <a:latin typeface="Tw Cen MT" panose="020B0602020104020603" pitchFamily="34" charset="0"/>
              </a:rPr>
              <a:t> de la </a:t>
            </a:r>
            <a:r>
              <a:rPr lang="en-GB" b="1" dirty="0" err="1" smtClean="0">
                <a:latin typeface="Tw Cen MT" panose="020B0602020104020603" pitchFamily="34" charset="0"/>
              </a:rPr>
              <a:t>semaine</a:t>
            </a:r>
            <a:endParaRPr lang="en-GB" b="1" dirty="0">
              <a:latin typeface="Tw Cen MT" panose="020B0602020104020603" pitchFamily="34" charset="0"/>
            </a:endParaRPr>
          </a:p>
        </p:txBody>
      </p:sp>
      <p:pic>
        <p:nvPicPr>
          <p:cNvPr id="4" name="xVHzu60QVK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7927" y="1547813"/>
            <a:ext cx="8208873" cy="46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4958" y="-573649"/>
            <a:ext cx="10917832" cy="2387600"/>
          </a:xfrm>
        </p:spPr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 smtClean="0">
                <a:latin typeface="Tw Cen MT" panose="020B0602020104020603" pitchFamily="34" charset="0"/>
              </a:rPr>
              <a:t>jours</a:t>
            </a:r>
            <a:r>
              <a:rPr lang="en-GB" dirty="0" smtClean="0"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latin typeface="Tw Cen MT" panose="020B0602020104020603" pitchFamily="34" charset="0"/>
              </a:rPr>
              <a:t>semaine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20056"/>
            <a:ext cx="4566900" cy="57086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91287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6245" y="3473550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5333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958" y="3453657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233" y="346617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238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5683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187450" y="188640"/>
            <a:ext cx="676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latin typeface="Tw Cen MT" panose="020B0602020104020603" pitchFamily="34" charset="0"/>
              </a:rPr>
              <a:t>Les </a:t>
            </a:r>
            <a:r>
              <a:rPr lang="en-GB" altLang="en-US" sz="4000" dirty="0" err="1">
                <a:latin typeface="Tw Cen MT" panose="020B0602020104020603" pitchFamily="34" charset="0"/>
              </a:rPr>
              <a:t>jours</a:t>
            </a:r>
            <a:r>
              <a:rPr lang="en-GB" altLang="en-US" sz="4000" dirty="0">
                <a:latin typeface="Tw Cen MT" panose="020B0602020104020603" pitchFamily="34" charset="0"/>
              </a:rPr>
              <a:t> de la </a:t>
            </a:r>
            <a:r>
              <a:rPr lang="en-GB" altLang="en-US" sz="4000" dirty="0" err="1">
                <a:latin typeface="Tw Cen MT" panose="020B0602020104020603" pitchFamily="34" charset="0"/>
              </a:rPr>
              <a:t>semaine</a:t>
            </a:r>
            <a:r>
              <a:rPr lang="en-GB" altLang="en-US" sz="40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5364" name="Content Placeholder 11"/>
          <p:cNvSpPr>
            <a:spLocks noGrp="1"/>
          </p:cNvSpPr>
          <p:nvPr>
            <p:ph sz="half" idx="1"/>
          </p:nvPr>
        </p:nvSpPr>
        <p:spPr>
          <a:xfrm>
            <a:off x="524842" y="1196752"/>
            <a:ext cx="4038600" cy="4525963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l-n-d- </a:t>
            </a:r>
          </a:p>
          <a:p>
            <a:pPr eaLnBrk="1" hangingPunct="1"/>
            <a:r>
              <a:rPr lang="en-GB" altLang="en-US" sz="4000" dirty="0" smtClean="0"/>
              <a:t>m-</a:t>
            </a:r>
            <a:r>
              <a:rPr lang="en-GB" altLang="en-US" sz="4000" dirty="0" err="1" smtClean="0"/>
              <a:t>rd</a:t>
            </a:r>
            <a:r>
              <a:rPr lang="en-GB" altLang="en-US" sz="4000" dirty="0" smtClean="0"/>
              <a:t>-</a:t>
            </a:r>
          </a:p>
          <a:p>
            <a:pPr eaLnBrk="1" hangingPunct="1"/>
            <a:r>
              <a:rPr lang="en-GB" altLang="en-US" sz="4000" dirty="0" smtClean="0"/>
              <a:t>m-</a:t>
            </a:r>
            <a:r>
              <a:rPr lang="en-GB" altLang="en-US" sz="4000" dirty="0" err="1" smtClean="0"/>
              <a:t>rcr</a:t>
            </a:r>
            <a:r>
              <a:rPr lang="en-GB" altLang="en-US" sz="4000" dirty="0" smtClean="0"/>
              <a:t>-d-</a:t>
            </a:r>
          </a:p>
          <a:p>
            <a:pPr eaLnBrk="1" hangingPunct="1"/>
            <a:r>
              <a:rPr lang="en-GB" altLang="en-US" sz="4000" dirty="0" smtClean="0"/>
              <a:t>j—d-</a:t>
            </a:r>
          </a:p>
          <a:p>
            <a:pPr eaLnBrk="1" hangingPunct="1"/>
            <a:r>
              <a:rPr lang="en-GB" altLang="en-US" sz="4000" dirty="0" smtClean="0"/>
              <a:t>v-</a:t>
            </a:r>
            <a:r>
              <a:rPr lang="en-GB" altLang="en-US" sz="4000" dirty="0" err="1" smtClean="0"/>
              <a:t>ndr</a:t>
            </a:r>
            <a:r>
              <a:rPr lang="en-GB" altLang="en-US" sz="4000" dirty="0" smtClean="0"/>
              <a:t>-d-</a:t>
            </a:r>
          </a:p>
          <a:p>
            <a:pPr eaLnBrk="1" hangingPunct="1"/>
            <a:r>
              <a:rPr lang="en-GB" altLang="en-US" sz="4000" dirty="0" smtClean="0"/>
              <a:t>s-m-d- </a:t>
            </a:r>
          </a:p>
          <a:p>
            <a:pPr eaLnBrk="1" hangingPunct="1"/>
            <a:r>
              <a:rPr lang="en-GB" altLang="en-US" sz="4000" dirty="0" smtClean="0"/>
              <a:t>d-m-</a:t>
            </a:r>
            <a:r>
              <a:rPr lang="en-GB" altLang="en-US" sz="4000" dirty="0" err="1" smtClean="0"/>
              <a:t>nch</a:t>
            </a:r>
            <a:r>
              <a:rPr lang="en-GB" altLang="en-US" sz="4000" dirty="0" smtClean="0"/>
              <a:t>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8024" y="1163638"/>
            <a:ext cx="4176464" cy="5256584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l-n-d- </a:t>
            </a:r>
          </a:p>
          <a:p>
            <a:pPr eaLnBrk="1" hangingPunct="1"/>
            <a:r>
              <a:rPr lang="en-GB" altLang="en-US" sz="4000" dirty="0"/>
              <a:t>m-</a:t>
            </a:r>
            <a:r>
              <a:rPr lang="en-GB" altLang="en-US" sz="4000" dirty="0" err="1"/>
              <a:t>rd</a:t>
            </a:r>
            <a:r>
              <a:rPr lang="en-GB" altLang="en-US" sz="4000" dirty="0"/>
              <a:t>-</a:t>
            </a:r>
          </a:p>
          <a:p>
            <a:pPr eaLnBrk="1" hangingPunct="1"/>
            <a:r>
              <a:rPr lang="en-GB" altLang="en-US" sz="4000" dirty="0"/>
              <a:t>m-</a:t>
            </a:r>
            <a:r>
              <a:rPr lang="en-GB" altLang="en-US" sz="4000" dirty="0" err="1"/>
              <a:t>rcr</a:t>
            </a:r>
            <a:r>
              <a:rPr lang="en-GB" altLang="en-US" sz="4000" dirty="0"/>
              <a:t>-d-</a:t>
            </a:r>
          </a:p>
          <a:p>
            <a:pPr eaLnBrk="1" hangingPunct="1"/>
            <a:r>
              <a:rPr lang="en-GB" altLang="en-US" sz="4000" dirty="0"/>
              <a:t>j—d-</a:t>
            </a:r>
          </a:p>
          <a:p>
            <a:pPr eaLnBrk="1" hangingPunct="1"/>
            <a:r>
              <a:rPr lang="en-GB" altLang="en-US" sz="4000" dirty="0"/>
              <a:t>v-</a:t>
            </a:r>
            <a:r>
              <a:rPr lang="en-GB" altLang="en-US" sz="4000" dirty="0" err="1"/>
              <a:t>ndr</a:t>
            </a:r>
            <a:r>
              <a:rPr lang="en-GB" altLang="en-US" sz="4000" dirty="0"/>
              <a:t>-d-</a:t>
            </a:r>
          </a:p>
          <a:p>
            <a:pPr eaLnBrk="1" hangingPunct="1"/>
            <a:r>
              <a:rPr lang="en-GB" altLang="en-US" sz="4000" dirty="0"/>
              <a:t>s-m-d- </a:t>
            </a:r>
          </a:p>
          <a:p>
            <a:pPr eaLnBrk="1" hangingPunct="1"/>
            <a:r>
              <a:rPr lang="en-GB" altLang="en-US" sz="4000" dirty="0"/>
              <a:t>d-m-</a:t>
            </a:r>
            <a:r>
              <a:rPr lang="en-GB" altLang="en-US" sz="4000" dirty="0" err="1"/>
              <a:t>nch</a:t>
            </a:r>
            <a:r>
              <a:rPr lang="en-GB" altLang="en-US" sz="4000" dirty="0"/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r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rc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u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nd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m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m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9699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Mardi </a:t>
            </a:r>
            <a:r>
              <a:rPr lang="en-GB" altLang="en-US" sz="4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, 7 </a:t>
            </a:r>
            <a:r>
              <a:rPr lang="en-GB" altLang="en-US" sz="44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avril</a:t>
            </a:r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213100"/>
            <a:ext cx="4696824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0000"/>
                </a:solidFill>
                <a:latin typeface="Tw Cen MT" panose="020B0602020104020603" pitchFamily="34" charset="0"/>
              </a:rPr>
              <a:t>jour = day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850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date = date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8400" y="3213100"/>
            <a:ext cx="380022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mois</a:t>
            </a:r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 = month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2752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</a:t>
            </a:r>
            <a:r>
              <a:rPr lang="en-GB" altLang="en-US" sz="40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ujourd’hui</a:t>
            </a:r>
            <a:r>
              <a:rPr lang="en-GB" altLang="en-US" sz="40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= today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altLang="en-US" b="1" smtClean="0">
                <a:solidFill>
                  <a:srgbClr val="000000"/>
                </a:solidFill>
                <a:latin typeface="Tw Cen MT" panose="020B0602020104020603" pitchFamily="34" charset="0"/>
              </a:rPr>
              <a:t>Quelle est la date aujourd’hui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que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di sept 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o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ujourd'h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58775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  <a:latin typeface="Tw Cen MT" panose="020B0602020104020603" pitchFamily="34" charset="0"/>
              </a:rPr>
              <a:t>un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1044575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deux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2413" y="1763713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000000"/>
                </a:solidFill>
                <a:latin typeface="Tw Cen MT" panose="020B0602020104020603" pitchFamily="34" charset="0"/>
              </a:rPr>
              <a:t>trois</a:t>
            </a:r>
            <a:endParaRPr lang="en-US" altLang="en-US" sz="40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7347" y="2508019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quatre</a:t>
            </a:r>
            <a:endParaRPr lang="en-GB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7976" y="4079661"/>
            <a:ext cx="151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000000"/>
                </a:solidFill>
                <a:latin typeface="Tw Cen MT" panose="020B0602020104020603" pitchFamily="34" charset="0"/>
              </a:rPr>
              <a:t>six</a:t>
            </a:r>
            <a:endParaRPr lang="en-US" altLang="en-US" sz="40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4162" y="4716356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sept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4162" y="5418030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err="1">
                <a:solidFill>
                  <a:srgbClr val="000000"/>
                </a:solidFill>
                <a:latin typeface="Tw Cen MT" panose="020B0602020104020603" pitchFamily="34" charset="0"/>
              </a:rPr>
              <a:t>huit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52413" y="6048375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000000"/>
                </a:solidFill>
                <a:latin typeface="Tw Cen MT" panose="020B0602020104020603" pitchFamily="34" charset="0"/>
              </a:rPr>
              <a:t>neuf</a:t>
            </a:r>
            <a:endParaRPr lang="en-US" altLang="en-US" sz="400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443" name="Text Box 36">
            <a:hlinkClick r:id="" action="ppaction://noaction">
              <a:snd r:embed="rId14" name="frut.wav"/>
            </a:hlinkClick>
          </p:cNvPr>
          <p:cNvSpPr txBox="1">
            <a:spLocks noChangeArrowheads="1"/>
          </p:cNvSpPr>
          <p:nvPr/>
        </p:nvSpPr>
        <p:spPr bwMode="auto">
          <a:xfrm>
            <a:off x="4312386" y="137043"/>
            <a:ext cx="5472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Combien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</a:rPr>
              <a:t> de fruits y a-t-</a:t>
            </a:r>
            <a:r>
              <a:rPr lang="en-GB" altLang="en-US" sz="32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200" b="1" dirty="0">
                <a:solidFill>
                  <a:srgbClr val="000000"/>
                </a:solidFill>
                <a:latin typeface="Tw Cen MT" panose="020B0602020104020603" pitchFamily="34" charset="0"/>
              </a:rPr>
              <a:t> ?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379448" y="649664"/>
            <a:ext cx="32167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Il y a 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2" y="229701"/>
            <a:ext cx="747183" cy="78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13" y="3284984"/>
            <a:ext cx="647677" cy="637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1042909"/>
            <a:ext cx="506711" cy="73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87" y="1896950"/>
            <a:ext cx="700028" cy="594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2" y="2500538"/>
            <a:ext cx="526420" cy="6580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93" y="1042034"/>
            <a:ext cx="506711" cy="7319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1" y="1884134"/>
            <a:ext cx="700028" cy="5948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58" y="1892522"/>
            <a:ext cx="700028" cy="5948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4" y="2518944"/>
            <a:ext cx="526420" cy="658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90" y="2508019"/>
            <a:ext cx="526420" cy="6580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96" y="2496694"/>
            <a:ext cx="526420" cy="6580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1" y="3292465"/>
            <a:ext cx="647677" cy="6379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6" y="3302777"/>
            <a:ext cx="647677" cy="6379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81" y="3302777"/>
            <a:ext cx="647677" cy="6379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04" y="3284984"/>
            <a:ext cx="647677" cy="6379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96" y="4060579"/>
            <a:ext cx="630070" cy="6621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4" y="4036208"/>
            <a:ext cx="630070" cy="6621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11" y="4068094"/>
            <a:ext cx="630070" cy="6621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78" y="4068093"/>
            <a:ext cx="630070" cy="6621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40" y="4036207"/>
            <a:ext cx="630070" cy="6621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41" y="4024313"/>
            <a:ext cx="630070" cy="6621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91" y="4674170"/>
            <a:ext cx="506711" cy="73191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09" y="4673295"/>
            <a:ext cx="506711" cy="73191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2" y="4681806"/>
            <a:ext cx="506711" cy="7319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10" y="4680931"/>
            <a:ext cx="506711" cy="7319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9" y="4661170"/>
            <a:ext cx="506711" cy="7319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7" y="4660295"/>
            <a:ext cx="506711" cy="7319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3" y="4655106"/>
            <a:ext cx="506711" cy="7319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27" y="5437913"/>
            <a:ext cx="700028" cy="59485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8" y="5447439"/>
            <a:ext cx="700028" cy="5948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65" y="5444448"/>
            <a:ext cx="700028" cy="5948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95" y="5436442"/>
            <a:ext cx="700028" cy="5948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90" y="5433334"/>
            <a:ext cx="700028" cy="59485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12" y="5442357"/>
            <a:ext cx="700028" cy="59485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13" y="5425079"/>
            <a:ext cx="700028" cy="5948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29" y="5412847"/>
            <a:ext cx="700028" cy="5948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19" y="6070780"/>
            <a:ext cx="526420" cy="65802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91" y="6078259"/>
            <a:ext cx="526420" cy="6580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1" y="6078260"/>
            <a:ext cx="526420" cy="65802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19" y="6059169"/>
            <a:ext cx="526420" cy="65802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59" y="6075695"/>
            <a:ext cx="526420" cy="6580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61" y="6078260"/>
            <a:ext cx="526420" cy="65802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64" y="6075695"/>
            <a:ext cx="526420" cy="65802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84" y="6059170"/>
            <a:ext cx="526420" cy="6580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24" y="6048375"/>
            <a:ext cx="526420" cy="658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162" y="3258536"/>
            <a:ext cx="1002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4000" dirty="0">
                <a:solidFill>
                  <a:srgbClr val="000000"/>
                </a:solidFill>
                <a:latin typeface="Tw Cen MT" panose="020B0602020104020603" pitchFamily="34" charset="0"/>
              </a:rPr>
              <a:t>cinq</a:t>
            </a:r>
            <a:endParaRPr lang="en-US" altLang="en-US" sz="4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3_17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3_17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yaunepom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yadeux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yadeux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yatrois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yatrois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yatrois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yaquatre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yaquatre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yaquatre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yaquatre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yacinqor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yacinqor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yacinqor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yacinqor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yacinqor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lyasixpom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lyaseptpoi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lyahuitpr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lyaneuffra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2" grpId="0"/>
      <p:bldP spid="13323" grpId="0"/>
      <p:bldP spid="13324" grpId="0"/>
      <p:bldP spid="13325" grpId="0"/>
      <p:bldP spid="17443" grpId="0"/>
      <p:bldP spid="13349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242</Words>
  <Application>Microsoft Office PowerPoint</Application>
  <PresentationFormat>On-screen Show (4:3)</PresentationFormat>
  <Paragraphs>80</Paragraphs>
  <Slides>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Default Design</vt:lpstr>
      <vt:lpstr>Office Theme</vt:lpstr>
      <vt:lpstr>1_Default Design</vt:lpstr>
      <vt:lpstr>Les jours de la semaine</vt:lpstr>
      <vt:lpstr>Les jours de la semaine</vt:lpstr>
      <vt:lpstr>PowerPoint Presentation</vt:lpstr>
      <vt:lpstr>Les jours de la semaine</vt:lpstr>
      <vt:lpstr>Les jours de la semaine</vt:lpstr>
      <vt:lpstr>PowerPoint Presentation</vt:lpstr>
      <vt:lpstr>Quelle est la date aujourd’hui ?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Rachel Hawkes</cp:lastModifiedBy>
  <cp:revision>30</cp:revision>
  <dcterms:created xsi:type="dcterms:W3CDTF">2009-09-13T23:13:30Z</dcterms:created>
  <dcterms:modified xsi:type="dcterms:W3CDTF">2019-04-20T16:11:20Z</dcterms:modified>
</cp:coreProperties>
</file>