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05" r:id="rId3"/>
  </p:sldMasterIdLst>
  <p:notesMasterIdLst>
    <p:notesMasterId r:id="rId12"/>
  </p:notesMasterIdLst>
  <p:sldIdLst>
    <p:sldId id="292" r:id="rId4"/>
    <p:sldId id="293" r:id="rId5"/>
    <p:sldId id="284" r:id="rId6"/>
    <p:sldId id="291" r:id="rId7"/>
    <p:sldId id="294" r:id="rId8"/>
    <p:sldId id="288" r:id="rId9"/>
    <p:sldId id="285" r:id="rId10"/>
    <p:sldId id="290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210" autoAdjust="0"/>
  </p:normalViewPr>
  <p:slideViewPr>
    <p:cSldViewPr>
      <p:cViewPr>
        <p:scale>
          <a:sx n="57" d="100"/>
          <a:sy n="57" d="100"/>
        </p:scale>
        <p:origin x="309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406065-1530-4A59-83F2-5244280B04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628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https://www.youtube.com/watch?v=x-G1kkJR65Q</a:t>
            </a:r>
          </a:p>
          <a:p>
            <a:r>
              <a:rPr lang="en-GB" dirty="0" smtClean="0"/>
              <a:t>Just the days (repeated</a:t>
            </a:r>
            <a:r>
              <a:rPr lang="en-GB" baseline="0" dirty="0" smtClean="0"/>
              <a:t> over and over). But the tune does end up sticking and the harmonies make it not unpleasant to listen to, despite the minion-type voices!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6065-1530-4A59-83F2-5244280B0493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57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Elicit the days obscured by the splats.</a:t>
            </a:r>
            <a:endParaRPr lang="en-GB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EA69230-CB22-44E0-9207-277C69D21609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1095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https://www.youtube.com/watch?v=xVHzu60QVKI</a:t>
            </a:r>
            <a:br>
              <a:rPr lang="en-GB" dirty="0" smtClean="0"/>
            </a:br>
            <a:r>
              <a:rPr lang="en-GB" dirty="0" smtClean="0"/>
              <a:t>This song has</a:t>
            </a:r>
            <a:r>
              <a:rPr lang="en-GB" baseline="0" dirty="0" smtClean="0"/>
              <a:t> additional words, but it is catchy and pupils can speed up their production of the days of the week by singing along to </a:t>
            </a:r>
            <a:r>
              <a:rPr lang="en-GB" baseline="0" smtClean="0"/>
              <a:t>the chorus.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6065-1530-4A59-83F2-5244280B0493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3252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Elicit the days from the starting</a:t>
            </a:r>
            <a:r>
              <a:rPr lang="en-GB" baseline="0" dirty="0" smtClean="0"/>
              <a:t> two letters.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6065-1530-4A59-83F2-5244280B0493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3377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dirty="0" smtClean="0"/>
              <a:t>Elicit with the vowels missing.</a:t>
            </a:r>
            <a:endParaRPr lang="en-GB" alt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79A43E-46F2-4208-91BD-E89D81F56B32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38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This routine needs building in during the summer term of Year 3.  Asking the class what day and date it is will be a regular feature from now on.  NB – the date will need changing on this slide to reflect the date / day of the lesson.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8D78AF-28C3-4C06-8820-257870563884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057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Revise the fruits from the previous lesson to finish.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06065-1530-4A59-83F2-5244280B0493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143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8DE69-083E-42C9-98CF-44FB398341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807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AF38E-5F51-44AD-A43A-BABD2FD04A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65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00DA0-7B26-41A4-A2E7-F74602D134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5926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65F434-836C-4AB3-A106-B8604F83C624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D97F02D-EF3D-47A7-B0F3-A7A0CCA6E8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60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C1C1B77-176C-43B9-B932-541651759CEF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0382C04-32E3-461F-879C-9A5D2C1B57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893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3F7048-910E-46AC-8071-1CD1608ECD44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049B9F9-4A7C-4A2C-B0DC-1A1EF3E185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5023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18FE138-9976-4E8A-82C1-26BFA7B3DD34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C956892-7105-4E1C-BB1B-DF0D70479D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3804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9DE80F-5FEA-4232-8A0D-D945DA6306E9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238B3C9-883B-4CEE-A6C4-8C3E2F0BCE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7376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058A16C-F044-4770-9C01-AC347B996053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68FA3E2-266E-4B41-99CB-D08ABEBE4D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584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0167F51-5247-4D53-9C70-E7D04149D9B7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07CED72-CD3A-4C78-923E-F40D29E2C95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738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CF35C12-35FE-4516-85C8-3E4467FF414D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5C2E433-AB9E-4CB7-BDF3-1701E21978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170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A320E5-E237-413B-B26C-D0DD2C3233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2578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26642AE-6C3E-4FBB-B57E-8A64C0F47168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D2BCC32-E951-4EAA-A233-736EA2E40A2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0324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93DE56E-3868-44C7-A132-A5B2597932C1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9E4D8250-3C16-43CA-B918-54DA48D8DB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5168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87CA6F-4662-43E8-B5D0-92DCA9923EF9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E69F339-57AC-47B5-A70D-718B872150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4615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A1327B-48F6-4D25-9818-4E051C0733B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70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AA392-70C6-4837-9F41-6ADFB7067D5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4407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9EDEC-862A-4EF4-ABDE-E0210DD78B8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9144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08A2A-C1C4-4A69-B2AF-7834E7DDC53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95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36D38C-DF1A-4BFA-9E41-FC800172FB1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73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058D4-8BED-41FA-8C99-84E29F99EE9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8671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4CB34-B2A8-4D54-8508-F34705FD1E2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5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7BAE9-FB32-4907-AE0A-86A5532D2A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16651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3E30B-78BD-4B8A-AE18-9AF2527F72C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6324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8E968-3888-4625-BC3D-337842C5EE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287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9825A-4CD5-4FF2-A366-9BC364880F9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032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7869A-59F3-4658-81DB-E473A70D623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366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BB2C9-5A41-4968-B149-FAD104F0A01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4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79AAC8-29B2-49BF-938D-1A7DE93777D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16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707FE-5879-4608-932B-B8EFBBDD99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97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7AF36-24FC-4D03-AA00-35A09CFBE3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775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DDCE63-40B5-4B48-AD65-494FA697EE5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72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EE8DE-3E66-492B-907C-97190ADE8A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430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CAF1B-CC1E-4DBA-87F2-28A4384C7B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7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408150-4007-4BDB-8A2A-444E820FD13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E5ED316-6DB1-4779-B86B-EEF8226C8567}" type="datetimeFigureOut">
              <a:rPr lang="en-GB"/>
              <a:pPr>
                <a:defRPr/>
              </a:pPr>
              <a:t>25/08/2018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FFAF4E5-00E2-4C2D-967C-B56038927DC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62B40E-0754-41B4-95E1-66663649C72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-G1kkJR65Q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xVHzu60QVKI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84584" y="-1467544"/>
            <a:ext cx="10917832" cy="2387600"/>
          </a:xfrm>
        </p:spPr>
        <p:txBody>
          <a:bodyPr/>
          <a:lstStyle/>
          <a:p>
            <a:r>
              <a:rPr lang="en-GB" dirty="0" smtClean="0">
                <a:latin typeface="Tw Cen MT" panose="020B0602020104020603" pitchFamily="34" charset="0"/>
              </a:rPr>
              <a:t>Les </a:t>
            </a:r>
            <a:r>
              <a:rPr lang="en-GB" dirty="0" err="1" smtClean="0">
                <a:latin typeface="Tw Cen MT" panose="020B0602020104020603" pitchFamily="34" charset="0"/>
              </a:rPr>
              <a:t>jours</a:t>
            </a:r>
            <a:r>
              <a:rPr lang="en-GB" dirty="0" smtClean="0">
                <a:latin typeface="Tw Cen MT" panose="020B0602020104020603" pitchFamily="34" charset="0"/>
              </a:rPr>
              <a:t> de la </a:t>
            </a:r>
            <a:r>
              <a:rPr lang="en-GB" dirty="0" err="1" smtClean="0">
                <a:latin typeface="Tw Cen MT" panose="020B0602020104020603" pitchFamily="34" charset="0"/>
              </a:rPr>
              <a:t>semaine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920056"/>
            <a:ext cx="4566900" cy="570862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2891287" y="347101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76245" y="3473550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5333" y="347101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Mi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3958" y="3453657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Je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0233" y="346617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66238" y="3451732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5683" y="3451732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Di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43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>
                <a:latin typeface="Tw Cen MT" panose="020B0602020104020603" pitchFamily="34" charset="0"/>
              </a:rPr>
              <a:t>Les </a:t>
            </a:r>
            <a:r>
              <a:rPr lang="en-GB" dirty="0" err="1" smtClean="0">
                <a:latin typeface="Tw Cen MT" panose="020B0602020104020603" pitchFamily="34" charset="0"/>
              </a:rPr>
              <a:t>jours</a:t>
            </a:r>
            <a:r>
              <a:rPr lang="en-GB" dirty="0" smtClean="0">
                <a:latin typeface="Tw Cen MT" panose="020B0602020104020603" pitchFamily="34" charset="0"/>
              </a:rPr>
              <a:t> de la </a:t>
            </a:r>
            <a:r>
              <a:rPr lang="en-GB" dirty="0" err="1" smtClean="0">
                <a:latin typeface="Tw Cen MT" panose="020B0602020104020603" pitchFamily="34" charset="0"/>
              </a:rPr>
              <a:t>semaine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4" name="x-G1kkJR65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3163" y="1556792"/>
            <a:ext cx="8347309" cy="469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7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Content Placeholder 11"/>
          <p:cNvSpPr>
            <a:spLocks noGrp="1"/>
          </p:cNvSpPr>
          <p:nvPr>
            <p:ph idx="1"/>
          </p:nvPr>
        </p:nvSpPr>
        <p:spPr>
          <a:xfrm>
            <a:off x="457200" y="1148925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lundi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mardi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mercredi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jeudi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vendredi</a:t>
            </a:r>
            <a:endParaRPr lang="en-GB" altLang="en-US" sz="4000" dirty="0">
              <a:latin typeface="Tw Cen MT" panose="020B0602020104020603" pitchFamily="34" charset="0"/>
            </a:endParaRP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samedi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</a:p>
          <a:p>
            <a:pPr eaLnBrk="1" hangingPunct="1"/>
            <a:r>
              <a:rPr lang="en-GB" altLang="en-US" sz="4000" dirty="0" err="1" smtClean="0">
                <a:latin typeface="Tw Cen MT" panose="020B0602020104020603" pitchFamily="34" charset="0"/>
              </a:rPr>
              <a:t>dimanche</a:t>
            </a:r>
            <a:r>
              <a:rPr lang="en-GB" altLang="en-US" sz="4000" dirty="0" smtClean="0">
                <a:latin typeface="Tw Cen MT" panose="020B0602020104020603" pitchFamily="34" charset="0"/>
              </a:rPr>
              <a:t> </a:t>
            </a:r>
            <a:endParaRPr lang="en-GB" altLang="en-US" sz="4000" dirty="0" smtClean="0">
              <a:latin typeface="Tw Cen MT" panose="020B0602020104020603" pitchFamily="34" charset="0"/>
            </a:endParaRPr>
          </a:p>
        </p:txBody>
      </p:sp>
      <p:sp>
        <p:nvSpPr>
          <p:cNvPr id="14338" name="Text Box 10"/>
          <p:cNvSpPr txBox="1">
            <a:spLocks noChangeArrowheads="1"/>
          </p:cNvSpPr>
          <p:nvPr/>
        </p:nvSpPr>
        <p:spPr bwMode="auto">
          <a:xfrm>
            <a:off x="1187450" y="260648"/>
            <a:ext cx="6769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000" dirty="0">
                <a:latin typeface="Tw Cen MT" panose="020B0602020104020603" pitchFamily="34" charset="0"/>
              </a:rPr>
              <a:t>Les </a:t>
            </a:r>
            <a:r>
              <a:rPr lang="en-GB" altLang="en-US" sz="4000" dirty="0" err="1">
                <a:latin typeface="Tw Cen MT" panose="020B0602020104020603" pitchFamily="34" charset="0"/>
              </a:rPr>
              <a:t>jours</a:t>
            </a:r>
            <a:r>
              <a:rPr lang="en-GB" altLang="en-US" sz="4000" dirty="0">
                <a:latin typeface="Tw Cen MT" panose="020B0602020104020603" pitchFamily="34" charset="0"/>
              </a:rPr>
              <a:t> de la </a:t>
            </a:r>
            <a:r>
              <a:rPr lang="en-GB" altLang="en-US" sz="4000" dirty="0" err="1">
                <a:latin typeface="Tw Cen MT" panose="020B0602020104020603" pitchFamily="34" charset="0"/>
              </a:rPr>
              <a:t>semaine</a:t>
            </a:r>
            <a:r>
              <a:rPr lang="en-GB" altLang="en-US" sz="4000" dirty="0">
                <a:latin typeface="Tw Cen MT" panose="020B0602020104020603" pitchFamily="34" charset="0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6752"/>
            <a:ext cx="2386608" cy="22593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057532"/>
            <a:ext cx="2386608" cy="22593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424" y="4716300"/>
            <a:ext cx="2386608" cy="22593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smtClean="0">
                <a:latin typeface="Tw Cen MT" panose="020B0602020104020603" pitchFamily="34" charset="0"/>
              </a:rPr>
              <a:t>Les </a:t>
            </a:r>
            <a:r>
              <a:rPr lang="en-GB" b="1" dirty="0" err="1" smtClean="0">
                <a:latin typeface="Tw Cen MT" panose="020B0602020104020603" pitchFamily="34" charset="0"/>
              </a:rPr>
              <a:t>jours</a:t>
            </a:r>
            <a:r>
              <a:rPr lang="en-GB" b="1" dirty="0" smtClean="0">
                <a:latin typeface="Tw Cen MT" panose="020B0602020104020603" pitchFamily="34" charset="0"/>
              </a:rPr>
              <a:t> de la </a:t>
            </a:r>
            <a:r>
              <a:rPr lang="en-GB" b="1" dirty="0" err="1" smtClean="0">
                <a:latin typeface="Tw Cen MT" panose="020B0602020104020603" pitchFamily="34" charset="0"/>
              </a:rPr>
              <a:t>semaine</a:t>
            </a:r>
            <a:endParaRPr lang="en-GB" b="1" dirty="0">
              <a:latin typeface="Tw Cen MT" panose="020B0602020104020603" pitchFamily="34" charset="0"/>
            </a:endParaRPr>
          </a:p>
        </p:txBody>
      </p:sp>
      <p:pic>
        <p:nvPicPr>
          <p:cNvPr id="4" name="xVHzu60QVK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77927" y="1547813"/>
            <a:ext cx="8208873" cy="461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73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94958" y="-573649"/>
            <a:ext cx="10917832" cy="2387600"/>
          </a:xfrm>
        </p:spPr>
        <p:txBody>
          <a:bodyPr/>
          <a:lstStyle/>
          <a:p>
            <a:r>
              <a:rPr lang="en-GB" dirty="0" smtClean="0">
                <a:latin typeface="Tw Cen MT" panose="020B0602020104020603" pitchFamily="34" charset="0"/>
              </a:rPr>
              <a:t>Les </a:t>
            </a:r>
            <a:r>
              <a:rPr lang="en-GB" dirty="0" err="1" smtClean="0">
                <a:latin typeface="Tw Cen MT" panose="020B0602020104020603" pitchFamily="34" charset="0"/>
              </a:rPr>
              <a:t>jours</a:t>
            </a:r>
            <a:r>
              <a:rPr lang="en-GB" dirty="0" smtClean="0">
                <a:latin typeface="Tw Cen MT" panose="020B0602020104020603" pitchFamily="34" charset="0"/>
              </a:rPr>
              <a:t> de la </a:t>
            </a:r>
            <a:r>
              <a:rPr lang="en-GB" dirty="0" err="1" smtClean="0">
                <a:latin typeface="Tw Cen MT" panose="020B0602020104020603" pitchFamily="34" charset="0"/>
              </a:rPr>
              <a:t>semaine</a:t>
            </a:r>
            <a:endParaRPr lang="en-GB" dirty="0">
              <a:latin typeface="Tw Cen MT" panose="020B06020201040206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920056"/>
            <a:ext cx="4566900" cy="570862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2891287" y="347101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Lu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76245" y="3473550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5333" y="347101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Mi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3958" y="3453657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Je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0233" y="3466176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Ve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66238" y="3451732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55683" y="3451732"/>
            <a:ext cx="504056" cy="345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Di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958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0"/>
          <p:cNvSpPr txBox="1">
            <a:spLocks noChangeArrowheads="1"/>
          </p:cNvSpPr>
          <p:nvPr/>
        </p:nvSpPr>
        <p:spPr bwMode="auto">
          <a:xfrm>
            <a:off x="1187450" y="188640"/>
            <a:ext cx="6769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000" dirty="0">
                <a:latin typeface="Tw Cen MT" panose="020B0602020104020603" pitchFamily="34" charset="0"/>
              </a:rPr>
              <a:t>Les </a:t>
            </a:r>
            <a:r>
              <a:rPr lang="en-GB" altLang="en-US" sz="4000" dirty="0" err="1">
                <a:latin typeface="Tw Cen MT" panose="020B0602020104020603" pitchFamily="34" charset="0"/>
              </a:rPr>
              <a:t>jours</a:t>
            </a:r>
            <a:r>
              <a:rPr lang="en-GB" altLang="en-US" sz="4000" dirty="0">
                <a:latin typeface="Tw Cen MT" panose="020B0602020104020603" pitchFamily="34" charset="0"/>
              </a:rPr>
              <a:t> de la </a:t>
            </a:r>
            <a:r>
              <a:rPr lang="en-GB" altLang="en-US" sz="4000" dirty="0" err="1">
                <a:latin typeface="Tw Cen MT" panose="020B0602020104020603" pitchFamily="34" charset="0"/>
              </a:rPr>
              <a:t>semaine</a:t>
            </a:r>
            <a:r>
              <a:rPr lang="en-GB" altLang="en-US" sz="4000" dirty="0">
                <a:latin typeface="Tw Cen MT" panose="020B0602020104020603" pitchFamily="34" charset="0"/>
              </a:rPr>
              <a:t> </a:t>
            </a:r>
          </a:p>
        </p:txBody>
      </p:sp>
      <p:sp>
        <p:nvSpPr>
          <p:cNvPr id="15364" name="Content Placeholder 1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sz="4000" dirty="0" smtClean="0"/>
              <a:t>l-n-d- </a:t>
            </a:r>
          </a:p>
          <a:p>
            <a:pPr eaLnBrk="1" hangingPunct="1"/>
            <a:r>
              <a:rPr lang="en-GB" altLang="en-US" sz="4000" dirty="0" smtClean="0"/>
              <a:t>m-</a:t>
            </a:r>
            <a:r>
              <a:rPr lang="en-GB" altLang="en-US" sz="4000" dirty="0" err="1" smtClean="0"/>
              <a:t>rd</a:t>
            </a:r>
            <a:r>
              <a:rPr lang="en-GB" altLang="en-US" sz="4000" dirty="0" smtClean="0"/>
              <a:t>-</a:t>
            </a:r>
          </a:p>
          <a:p>
            <a:pPr eaLnBrk="1" hangingPunct="1"/>
            <a:r>
              <a:rPr lang="en-GB" altLang="en-US" sz="4000" dirty="0" smtClean="0"/>
              <a:t>m-</a:t>
            </a:r>
            <a:r>
              <a:rPr lang="en-GB" altLang="en-US" sz="4000" dirty="0" err="1" smtClean="0"/>
              <a:t>rcr</a:t>
            </a:r>
            <a:r>
              <a:rPr lang="en-GB" altLang="en-US" sz="4000" dirty="0" smtClean="0"/>
              <a:t>-d-</a:t>
            </a:r>
          </a:p>
          <a:p>
            <a:pPr eaLnBrk="1" hangingPunct="1"/>
            <a:r>
              <a:rPr lang="en-GB" altLang="en-US" sz="4000" dirty="0" smtClean="0"/>
              <a:t>j—d-</a:t>
            </a:r>
          </a:p>
          <a:p>
            <a:pPr eaLnBrk="1" hangingPunct="1"/>
            <a:r>
              <a:rPr lang="en-GB" altLang="en-US" sz="4000" dirty="0" smtClean="0"/>
              <a:t>v-</a:t>
            </a:r>
            <a:r>
              <a:rPr lang="en-GB" altLang="en-US" sz="4000" dirty="0" err="1" smtClean="0"/>
              <a:t>ndr</a:t>
            </a:r>
            <a:r>
              <a:rPr lang="en-GB" altLang="en-US" sz="4000" dirty="0" smtClean="0"/>
              <a:t>-d-</a:t>
            </a:r>
          </a:p>
          <a:p>
            <a:pPr eaLnBrk="1" hangingPunct="1"/>
            <a:r>
              <a:rPr lang="en-GB" altLang="en-US" sz="4000" dirty="0" smtClean="0"/>
              <a:t>s-m-d- </a:t>
            </a:r>
          </a:p>
          <a:p>
            <a:pPr eaLnBrk="1" hangingPunct="1"/>
            <a:r>
              <a:rPr lang="en-GB" altLang="en-US" sz="4000" dirty="0" smtClean="0"/>
              <a:t>d-m-</a:t>
            </a:r>
            <a:r>
              <a:rPr lang="en-GB" altLang="en-US" sz="4000" dirty="0" err="1" smtClean="0"/>
              <a:t>nch</a:t>
            </a:r>
            <a:r>
              <a:rPr lang="en-GB" altLang="en-US" sz="4000" dirty="0" smtClean="0"/>
              <a:t>- </a:t>
            </a:r>
            <a:endParaRPr lang="en-GB" alt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288" y="1484313"/>
            <a:ext cx="969910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400" b="1" dirty="0">
                <a:solidFill>
                  <a:srgbClr val="000000"/>
                </a:solidFill>
                <a:latin typeface="Tw Cen MT" panose="020B0602020104020603" pitchFamily="34" charset="0"/>
              </a:rPr>
              <a:t>Mardi </a:t>
            </a:r>
            <a:r>
              <a:rPr lang="en-GB" altLang="en-US" sz="4400" b="1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, 7 </a:t>
            </a:r>
            <a:r>
              <a:rPr lang="en-GB" altLang="en-US" sz="4400" b="1" dirty="0" err="1">
                <a:solidFill>
                  <a:srgbClr val="000000"/>
                </a:solidFill>
                <a:latin typeface="Tw Cen MT" panose="020B0602020104020603" pitchFamily="34" charset="0"/>
              </a:rPr>
              <a:t>avril</a:t>
            </a:r>
            <a:r>
              <a:rPr lang="en-GB" altLang="en-US" sz="4400" b="1" dirty="0">
                <a:solidFill>
                  <a:srgbClr val="000000"/>
                </a:solidFill>
                <a:latin typeface="Tw Cen MT" panose="020B0602020104020603" pitchFamily="34" charset="0"/>
              </a:rPr>
              <a:t>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5288" y="3213100"/>
            <a:ext cx="469682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  <a:latin typeface="Tw Cen MT" panose="020B0602020104020603" pitchFamily="34" charset="0"/>
              </a:rPr>
              <a:t>jour = day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23850" y="4221163"/>
            <a:ext cx="477768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  <a:latin typeface="Tw Cen MT" panose="020B0602020104020603" pitchFamily="34" charset="0"/>
              </a:rPr>
              <a:t>date = date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08400" y="3213100"/>
            <a:ext cx="3800223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>
                <a:solidFill>
                  <a:srgbClr val="000000"/>
                </a:solidFill>
                <a:latin typeface="Tw Cen MT" panose="020B0602020104020603" pitchFamily="34" charset="0"/>
              </a:rPr>
              <a:t>mois = month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682752" y="4221163"/>
            <a:ext cx="4777680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4000" b="1" dirty="0" err="1">
                <a:solidFill>
                  <a:srgbClr val="000000"/>
                </a:solidFill>
                <a:latin typeface="Tw Cen MT" panose="020B0602020104020603" pitchFamily="34" charset="0"/>
              </a:rPr>
              <a:t>Aujourd’hui</a:t>
            </a:r>
            <a:r>
              <a:rPr lang="en-GB" altLang="en-US" sz="4000" b="1" dirty="0">
                <a:solidFill>
                  <a:srgbClr val="000000"/>
                </a:solidFill>
                <a:latin typeface="Tw Cen MT" panose="020B0602020104020603" pitchFamily="34" charset="0"/>
              </a:rPr>
              <a:t> = today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GB" altLang="en-US" b="1" smtClean="0">
                <a:solidFill>
                  <a:srgbClr val="000000"/>
                </a:solidFill>
                <a:latin typeface="Tw Cen MT" panose="020B0602020104020603" pitchFamily="34" charset="0"/>
              </a:rPr>
              <a:t>Quelle est la date aujourd’hui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4" grpId="0" animBg="1"/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0825" y="358775"/>
            <a:ext cx="16573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un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0825" y="1044575"/>
            <a:ext cx="1655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 dirty="0" err="1">
                <a:solidFill>
                  <a:srgbClr val="000000"/>
                </a:solidFill>
                <a:latin typeface="Tw Cen MT" panose="020B0602020104020603" pitchFamily="34" charset="0"/>
              </a:rPr>
              <a:t>deux</a:t>
            </a:r>
            <a:endParaRPr lang="en-US" altLang="en-US" sz="4000" dirty="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52413" y="1763713"/>
            <a:ext cx="1655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trois</a:t>
            </a:r>
            <a:endParaRPr lang="en-US" altLang="en-US" sz="400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50825" y="2565400"/>
            <a:ext cx="18002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quatre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cinq</a:t>
            </a:r>
            <a:endParaRPr lang="en-US" altLang="en-US" sz="400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07976" y="4079661"/>
            <a:ext cx="15128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six</a:t>
            </a:r>
            <a:endParaRPr lang="en-US" altLang="en-US" sz="400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84162" y="4716356"/>
            <a:ext cx="1655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 dirty="0">
                <a:solidFill>
                  <a:srgbClr val="000000"/>
                </a:solidFill>
                <a:latin typeface="Tw Cen MT" panose="020B0602020104020603" pitchFamily="34" charset="0"/>
              </a:rPr>
              <a:t>sept</a:t>
            </a:r>
            <a:endParaRPr lang="en-US" altLang="en-US" sz="4000" dirty="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84162" y="5418030"/>
            <a:ext cx="16557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 dirty="0" err="1">
                <a:solidFill>
                  <a:srgbClr val="000000"/>
                </a:solidFill>
                <a:latin typeface="Tw Cen MT" panose="020B0602020104020603" pitchFamily="34" charset="0"/>
              </a:rPr>
              <a:t>huit</a:t>
            </a:r>
            <a:endParaRPr lang="en-US" altLang="en-US" sz="4000" dirty="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52413" y="6048375"/>
            <a:ext cx="1655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>
                <a:solidFill>
                  <a:srgbClr val="000000"/>
                </a:solidFill>
                <a:latin typeface="Tw Cen MT" panose="020B0602020104020603" pitchFamily="34" charset="0"/>
              </a:rPr>
              <a:t>neuf</a:t>
            </a:r>
            <a:endParaRPr lang="en-US" altLang="en-US" sz="4000">
              <a:solidFill>
                <a:srgbClr val="000000"/>
              </a:solidFill>
              <a:latin typeface="Tw Cen MT" panose="020B0602020104020603" pitchFamily="34" charset="0"/>
            </a:endParaRPr>
          </a:p>
        </p:txBody>
      </p:sp>
      <p:sp>
        <p:nvSpPr>
          <p:cNvPr id="17443" name="Text Box 36">
            <a:hlinkClick r:id="" action="ppaction://noaction">
              <a:snd r:embed="rId3" name="frut.wav"/>
            </a:hlinkClick>
          </p:cNvPr>
          <p:cNvSpPr txBox="1">
            <a:spLocks noChangeArrowheads="1"/>
          </p:cNvSpPr>
          <p:nvPr/>
        </p:nvSpPr>
        <p:spPr bwMode="auto">
          <a:xfrm>
            <a:off x="4312386" y="137043"/>
            <a:ext cx="547226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 b="1" dirty="0" err="1">
                <a:solidFill>
                  <a:srgbClr val="000000"/>
                </a:solidFill>
                <a:latin typeface="Tw Cen MT" panose="020B0602020104020603" pitchFamily="34" charset="0"/>
              </a:rPr>
              <a:t>Combien</a:t>
            </a:r>
            <a:r>
              <a:rPr lang="en-GB" altLang="en-US" sz="3200" b="1" dirty="0">
                <a:solidFill>
                  <a:srgbClr val="000000"/>
                </a:solidFill>
                <a:latin typeface="Tw Cen MT" panose="020B0602020104020603" pitchFamily="34" charset="0"/>
              </a:rPr>
              <a:t> de fruits y a-t-</a:t>
            </a:r>
            <a:r>
              <a:rPr lang="en-GB" altLang="en-US" sz="3200" b="1" dirty="0" err="1">
                <a:solidFill>
                  <a:srgbClr val="000000"/>
                </a:solidFill>
                <a:latin typeface="Tw Cen MT" panose="020B0602020104020603" pitchFamily="34" charset="0"/>
              </a:rPr>
              <a:t>il</a:t>
            </a:r>
            <a:r>
              <a:rPr lang="en-GB" altLang="en-US" sz="3200" b="1" dirty="0">
                <a:solidFill>
                  <a:srgbClr val="000000"/>
                </a:solidFill>
                <a:latin typeface="Tw Cen MT" panose="020B0602020104020603" pitchFamily="34" charset="0"/>
              </a:rPr>
              <a:t> ?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4379448" y="649664"/>
            <a:ext cx="32167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4000" dirty="0">
                <a:solidFill>
                  <a:srgbClr val="000000"/>
                </a:solidFill>
                <a:latin typeface="Tw Cen MT" panose="020B0602020104020603" pitchFamily="34" charset="0"/>
              </a:rPr>
              <a:t>Il y a  …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842" y="229701"/>
            <a:ext cx="747183" cy="78519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213" y="3430132"/>
            <a:ext cx="647677" cy="6379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5375" y="1042909"/>
            <a:ext cx="506711" cy="7319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87" y="1896950"/>
            <a:ext cx="700028" cy="594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6842" y="2500538"/>
            <a:ext cx="526420" cy="65802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293" y="1042034"/>
            <a:ext cx="506711" cy="731916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611" y="1884134"/>
            <a:ext cx="700028" cy="59485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158" y="1892522"/>
            <a:ext cx="700028" cy="59485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944" y="2518944"/>
            <a:ext cx="526420" cy="65802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690" y="2508019"/>
            <a:ext cx="526420" cy="658025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596" y="2496694"/>
            <a:ext cx="526420" cy="65802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811" y="3437613"/>
            <a:ext cx="647677" cy="637962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416" y="3447925"/>
            <a:ext cx="647677" cy="637962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81" y="3447925"/>
            <a:ext cx="647677" cy="637962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604" y="3430132"/>
            <a:ext cx="647677" cy="63796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296" y="4060579"/>
            <a:ext cx="630070" cy="66212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944" y="4036208"/>
            <a:ext cx="630070" cy="662127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411" y="4068094"/>
            <a:ext cx="630070" cy="66212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878" y="4068093"/>
            <a:ext cx="630070" cy="66212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440" y="4036207"/>
            <a:ext cx="630070" cy="66212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841" y="4024313"/>
            <a:ext cx="630070" cy="66212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91" y="4674170"/>
            <a:ext cx="506711" cy="73191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309" y="4673295"/>
            <a:ext cx="506711" cy="73191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592" y="4681806"/>
            <a:ext cx="506711" cy="731916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510" y="4680931"/>
            <a:ext cx="506711" cy="731916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029" y="4661170"/>
            <a:ext cx="506711" cy="73191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947" y="4660295"/>
            <a:ext cx="506711" cy="73191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913" y="4655106"/>
            <a:ext cx="506711" cy="731916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827" y="5437913"/>
            <a:ext cx="700028" cy="59485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328" y="5447439"/>
            <a:ext cx="700028" cy="59485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65" y="5444448"/>
            <a:ext cx="700028" cy="594859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95" y="5436442"/>
            <a:ext cx="700028" cy="594859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590" y="5433334"/>
            <a:ext cx="700028" cy="594859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312" y="5442357"/>
            <a:ext cx="700028" cy="594859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813" y="5425079"/>
            <a:ext cx="700028" cy="594859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729" y="5412847"/>
            <a:ext cx="700028" cy="594859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719" y="6070780"/>
            <a:ext cx="526420" cy="658025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91" y="6078259"/>
            <a:ext cx="526420" cy="658025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561" y="6078260"/>
            <a:ext cx="526420" cy="658025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19" y="6059169"/>
            <a:ext cx="526420" cy="658025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759" y="6075695"/>
            <a:ext cx="526420" cy="658025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861" y="6078260"/>
            <a:ext cx="526420" cy="65802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564" y="6075695"/>
            <a:ext cx="526420" cy="658025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284" y="6059170"/>
            <a:ext cx="526420" cy="658025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124" y="6048375"/>
            <a:ext cx="526420" cy="65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9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19" grpId="0"/>
      <p:bldP spid="13320" grpId="0"/>
      <p:bldP spid="13322" grpId="0"/>
      <p:bldP spid="13323" grpId="0"/>
      <p:bldP spid="13324" grpId="0"/>
      <p:bldP spid="13325" grpId="0"/>
      <p:bldP spid="1334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228</Words>
  <Application>Microsoft Office PowerPoint</Application>
  <PresentationFormat>On-screen Show (4:3)</PresentationFormat>
  <Paragraphs>66</Paragraphs>
  <Slides>8</Slides>
  <Notes>7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AR CENA</vt:lpstr>
      <vt:lpstr>Trebuchet MS</vt:lpstr>
      <vt:lpstr>Default Design</vt:lpstr>
      <vt:lpstr>Office Theme</vt:lpstr>
      <vt:lpstr>1_Default Design</vt:lpstr>
      <vt:lpstr>Les jours de la semaine</vt:lpstr>
      <vt:lpstr>Les jours de la semaine</vt:lpstr>
      <vt:lpstr>PowerPoint Presentation</vt:lpstr>
      <vt:lpstr>Les jours de la semaine</vt:lpstr>
      <vt:lpstr>Les jours de la semaine</vt:lpstr>
      <vt:lpstr>PowerPoint Presentation</vt:lpstr>
      <vt:lpstr>Quelle est la date aujourd’hui ?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I.T.SUPPORT</dc:creator>
  <cp:lastModifiedBy>Study</cp:lastModifiedBy>
  <cp:revision>27</cp:revision>
  <dcterms:created xsi:type="dcterms:W3CDTF">2009-09-13T23:13:30Z</dcterms:created>
  <dcterms:modified xsi:type="dcterms:W3CDTF">2018-08-25T09:18:54Z</dcterms:modified>
</cp:coreProperties>
</file>