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0" r:id="rId2"/>
    <p:sldId id="258" r:id="rId3"/>
    <p:sldId id="278" r:id="rId4"/>
    <p:sldId id="259" r:id="rId5"/>
    <p:sldId id="273" r:id="rId6"/>
    <p:sldId id="260" r:id="rId7"/>
    <p:sldId id="275" r:id="rId8"/>
    <p:sldId id="261" r:id="rId9"/>
    <p:sldId id="276" r:id="rId10"/>
    <p:sldId id="262" r:id="rId11"/>
    <p:sldId id="277" r:id="rId12"/>
    <p:sldId id="281" r:id="rId13"/>
    <p:sldId id="263" r:id="rId14"/>
    <p:sldId id="264" r:id="rId15"/>
    <p:sldId id="265" r:id="rId16"/>
    <p:sldId id="266" r:id="rId17"/>
    <p:sldId id="267" r:id="rId18"/>
    <p:sldId id="269" r:id="rId19"/>
    <p:sldId id="270" r:id="rId20"/>
    <p:sldId id="271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537" autoAdjust="0"/>
  </p:normalViewPr>
  <p:slideViewPr>
    <p:cSldViewPr>
      <p:cViewPr varScale="1">
        <p:scale>
          <a:sx n="86" d="100"/>
          <a:sy n="86" d="100"/>
        </p:scale>
        <p:origin x="225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E65FF3-2A03-4FFB-A1A6-8F577129A9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72307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FE9346D-EB03-42D9-8EA3-85907ED2A103}" type="slidenum">
              <a:rPr lang="en-GB" altLang="en-US"/>
              <a:pPr eaLnBrk="1" hangingPunct="1"/>
              <a:t>1</a:t>
            </a:fld>
            <a:endParaRPr lang="en-GB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>
                <a:latin typeface="Arial" panose="020B0604020202020204" pitchFamily="34" charset="0"/>
              </a:rPr>
              <a:t>There follows an introduction to the vocabulary for 5 fruit items and their plural forms, as well as a practice of adjectival agreement. These are the fruits which are in the ‘Very Hungry Caterpillar’ – the book this unit focuses on.</a:t>
            </a:r>
          </a:p>
        </p:txBody>
      </p:sp>
    </p:spTree>
    <p:extLst>
      <p:ext uri="{BB962C8B-B14F-4D97-AF65-F5344CB8AC3E}">
        <p14:creationId xmlns:p14="http://schemas.microsoft.com/office/powerpoint/2010/main" val="3450543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A56EFA2-74C5-4E83-9E22-1B65AAFF9DD5}" type="slidenum">
              <a:rPr lang="en-GB" altLang="en-US"/>
              <a:pPr eaLnBrk="1" hangingPunct="1"/>
              <a:t>2</a:t>
            </a:fld>
            <a:endParaRPr lang="en-GB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 smtClean="0">
                <a:latin typeface="Arial" panose="020B0604020202020204" pitchFamily="34" charset="0"/>
              </a:rPr>
              <a:t>Red background therefore feminine in gender. Click on picture to hear audio, click again to see spelling, click again to see question </a:t>
            </a:r>
            <a:r>
              <a:rPr lang="en-GB" altLang="en-US" sz="1200" dirty="0" smtClean="0">
                <a:latin typeface="Tw Cen MT" panose="020B0602020104020603" pitchFamily="34" charset="0"/>
              </a:rPr>
              <a:t>De </a:t>
            </a:r>
            <a:r>
              <a:rPr lang="en-GB" altLang="en-US" sz="1200" dirty="0" err="1" smtClean="0">
                <a:latin typeface="Tw Cen MT" panose="020B0602020104020603" pitchFamily="34" charset="0"/>
              </a:rPr>
              <a:t>quelle</a:t>
            </a:r>
            <a:r>
              <a:rPr lang="en-GB" altLang="en-US" sz="1200" dirty="0" smtClean="0">
                <a:latin typeface="Tw Cen MT" panose="020B0602020104020603" pitchFamily="34" charset="0"/>
              </a:rPr>
              <a:t> </a:t>
            </a:r>
            <a:r>
              <a:rPr lang="en-GB" altLang="en-US" sz="1200" dirty="0" err="1" smtClean="0">
                <a:latin typeface="Tw Cen MT" panose="020B0602020104020603" pitchFamily="34" charset="0"/>
              </a:rPr>
              <a:t>couleur</a:t>
            </a:r>
            <a:r>
              <a:rPr lang="en-GB" altLang="en-US" sz="1200" dirty="0" smtClean="0">
                <a:latin typeface="Tw Cen MT" panose="020B0602020104020603" pitchFamily="34" charset="0"/>
              </a:rPr>
              <a:t> </a:t>
            </a:r>
            <a:r>
              <a:rPr lang="en-GB" altLang="en-US" sz="1200" dirty="0" err="1" smtClean="0">
                <a:latin typeface="Tw Cen MT" panose="020B0602020104020603" pitchFamily="34" charset="0"/>
              </a:rPr>
              <a:t>est</a:t>
            </a:r>
            <a:r>
              <a:rPr lang="en-GB" altLang="en-US" sz="1200" dirty="0" smtClean="0">
                <a:latin typeface="Tw Cen MT" panose="020B0602020104020603" pitchFamily="34" charset="0"/>
              </a:rPr>
              <a:t> la </a:t>
            </a:r>
            <a:r>
              <a:rPr lang="en-GB" altLang="en-US" sz="1200" dirty="0" err="1" smtClean="0">
                <a:latin typeface="Tw Cen MT" panose="020B0602020104020603" pitchFamily="34" charset="0"/>
              </a:rPr>
              <a:t>pomme</a:t>
            </a:r>
            <a:r>
              <a:rPr lang="en-GB" altLang="en-US" sz="1200" dirty="0" smtClean="0">
                <a:latin typeface="Tw Cen MT" panose="020B0602020104020603" pitchFamily="34" charset="0"/>
              </a:rPr>
              <a:t> ?</a:t>
            </a:r>
          </a:p>
          <a:p>
            <a:pPr eaLnBrk="1" hangingPunct="1"/>
            <a:r>
              <a:rPr lang="en-GB" altLang="en-US" dirty="0" smtClean="0">
                <a:latin typeface="Arial" panose="020B0604020202020204" pitchFamily="34" charset="0"/>
              </a:rPr>
              <a:t>(What colour is the apple?), click again to reveal answer ‘</a:t>
            </a:r>
            <a:r>
              <a:rPr lang="en-GB" alt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La</a:t>
            </a:r>
            <a:r>
              <a:rPr lang="en-GB" altLang="en-US" dirty="0" smtClean="0">
                <a:latin typeface="Arial" panose="020B0604020202020204" pitchFamily="34" charset="0"/>
              </a:rPr>
              <a:t> </a:t>
            </a:r>
            <a:r>
              <a:rPr lang="en-GB" altLang="en-US" dirty="0" err="1" smtClean="0">
                <a:latin typeface="Arial" panose="020B0604020202020204" pitchFamily="34" charset="0"/>
              </a:rPr>
              <a:t>pomme</a:t>
            </a:r>
            <a:r>
              <a:rPr lang="en-GB" altLang="en-US" dirty="0" smtClean="0">
                <a:latin typeface="Arial" panose="020B0604020202020204" pitchFamily="34" charset="0"/>
              </a:rPr>
              <a:t> </a:t>
            </a:r>
            <a:r>
              <a:rPr lang="en-GB" altLang="en-US" dirty="0" err="1" smtClean="0">
                <a:latin typeface="Arial" panose="020B0604020202020204" pitchFamily="34" charset="0"/>
              </a:rPr>
              <a:t>est</a:t>
            </a:r>
            <a:r>
              <a:rPr lang="en-GB" altLang="en-US" dirty="0" smtClean="0">
                <a:latin typeface="Arial" panose="020B0604020202020204" pitchFamily="34" charset="0"/>
              </a:rPr>
              <a:t> rouge</a:t>
            </a:r>
            <a:r>
              <a:rPr lang="en-GB" alt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’ (The apple is red).</a:t>
            </a:r>
          </a:p>
        </p:txBody>
      </p:sp>
    </p:spTree>
    <p:extLst>
      <p:ext uri="{BB962C8B-B14F-4D97-AF65-F5344CB8AC3E}">
        <p14:creationId xmlns:p14="http://schemas.microsoft.com/office/powerpoint/2010/main" val="201884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C8B7FEE-4D37-4C8F-8D1D-DEF30C4A1BB3}" type="slidenum">
              <a:rPr lang="en-GB" altLang="en-US"/>
              <a:pPr eaLnBrk="1" hangingPunct="1"/>
              <a:t>3</a:t>
            </a:fld>
            <a:endParaRPr lang="en-GB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 smtClean="0">
                <a:latin typeface="Arial" panose="020B0604020202020204" pitchFamily="34" charset="0"/>
              </a:rPr>
              <a:t>Same as previous but using plural forms. ‘Est</a:t>
            </a:r>
            <a:r>
              <a:rPr lang="en-GB" altLang="en-US" baseline="0" dirty="0" smtClean="0">
                <a:latin typeface="Arial" panose="020B0604020202020204" pitchFamily="34" charset="0"/>
              </a:rPr>
              <a:t> (is) changes to ‘</a:t>
            </a:r>
            <a:r>
              <a:rPr lang="en-GB" altLang="en-US" baseline="0" dirty="0" err="1" smtClean="0">
                <a:latin typeface="Arial" panose="020B0604020202020204" pitchFamily="34" charset="0"/>
              </a:rPr>
              <a:t>sont</a:t>
            </a:r>
            <a:r>
              <a:rPr lang="en-GB" altLang="en-US" baseline="0" dirty="0" smtClean="0">
                <a:latin typeface="Arial" panose="020B0604020202020204" pitchFamily="34" charset="0"/>
              </a:rPr>
              <a:t>’ </a:t>
            </a:r>
            <a:r>
              <a:rPr lang="en-GB" altLang="en-US" dirty="0" smtClean="0">
                <a:latin typeface="Arial" panose="020B0604020202020204" pitchFamily="34" charset="0"/>
              </a:rPr>
              <a:t>and the adjective changes ending.</a:t>
            </a:r>
          </a:p>
        </p:txBody>
      </p:sp>
    </p:spTree>
    <p:extLst>
      <p:ext uri="{BB962C8B-B14F-4D97-AF65-F5344CB8AC3E}">
        <p14:creationId xmlns:p14="http://schemas.microsoft.com/office/powerpoint/2010/main" val="4031616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Transcript:</a:t>
            </a:r>
            <a:br>
              <a:rPr lang="en-GB" dirty="0" smtClean="0"/>
            </a:br>
            <a:r>
              <a:rPr lang="en-GB" dirty="0" smtClean="0"/>
              <a:t>1) les</a:t>
            </a:r>
            <a:r>
              <a:rPr lang="en-GB" baseline="0" dirty="0" smtClean="0"/>
              <a:t> pommes</a:t>
            </a:r>
            <a:br>
              <a:rPr lang="en-GB" baseline="0" dirty="0" smtClean="0"/>
            </a:br>
            <a:r>
              <a:rPr lang="en-GB" baseline="0" dirty="0" smtClean="0"/>
              <a:t>2) la </a:t>
            </a:r>
            <a:r>
              <a:rPr lang="en-GB" baseline="0" dirty="0" err="1" smtClean="0"/>
              <a:t>poire</a:t>
            </a:r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baseline="0" dirty="0" smtClean="0"/>
              <a:t>3) la prune</a:t>
            </a:r>
            <a:br>
              <a:rPr lang="en-GB" baseline="0" dirty="0" smtClean="0"/>
            </a:br>
            <a:r>
              <a:rPr lang="en-GB" baseline="0" dirty="0" smtClean="0"/>
              <a:t>4) les fraises</a:t>
            </a:r>
            <a:br>
              <a:rPr lang="en-GB" baseline="0" dirty="0" smtClean="0"/>
            </a:br>
            <a:r>
              <a:rPr lang="en-GB" baseline="0" dirty="0" smtClean="0"/>
              <a:t>5) </a:t>
            </a:r>
            <a:r>
              <a:rPr lang="en-GB" baseline="0" dirty="0" err="1" smtClean="0"/>
              <a:t>l’orange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65FF3-2A03-4FFB-A1A6-8F577129A907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60390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29BCF78-2D34-46FE-B647-9DB7AE3BC6DA}" type="slidenum">
              <a:rPr lang="en-GB" altLang="en-US"/>
              <a:pPr eaLnBrk="1" hangingPunct="1"/>
              <a:t>13</a:t>
            </a:fld>
            <a:endParaRPr lang="en-GB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 smtClean="0">
                <a:latin typeface="Arial" panose="020B0604020202020204" pitchFamily="34" charset="0"/>
              </a:rPr>
              <a:t>Click on the individual groupings (being careful to see the hand icon before you click):</a:t>
            </a:r>
          </a:p>
          <a:p>
            <a:pPr eaLnBrk="1" hangingPunct="1"/>
            <a:r>
              <a:rPr lang="en-GB" altLang="en-US" dirty="0" smtClean="0">
                <a:latin typeface="Arial" panose="020B0604020202020204" pitchFamily="34" charset="0"/>
              </a:rPr>
              <a:t>Trois pommes</a:t>
            </a:r>
            <a:r>
              <a:rPr lang="en-GB" altLang="en-US" baseline="0" dirty="0" smtClean="0">
                <a:latin typeface="Arial" panose="020B0604020202020204" pitchFamily="34" charset="0"/>
              </a:rPr>
              <a:t> rouges </a:t>
            </a:r>
            <a:r>
              <a:rPr lang="en-GB" altLang="en-US" dirty="0" smtClean="0">
                <a:latin typeface="Arial" panose="020B0604020202020204" pitchFamily="34" charset="0"/>
              </a:rPr>
              <a:t>(3 red apples) plus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(plus) </a:t>
            </a:r>
            <a:r>
              <a:rPr lang="en-GB" altLang="en-US" dirty="0" smtClean="0">
                <a:latin typeface="Arial" panose="020B0604020202020204" pitchFamily="34" charset="0"/>
                <a:cs typeface="+mn-cs"/>
              </a:rPr>
              <a:t>t</a:t>
            </a:r>
            <a:r>
              <a:rPr lang="en-GB" altLang="en-US" dirty="0" smtClean="0">
                <a:latin typeface="Arial" panose="020B0604020202020204" pitchFamily="34" charset="0"/>
              </a:rPr>
              <a:t>rois pommes</a:t>
            </a:r>
            <a:r>
              <a:rPr lang="en-GB" altLang="en-US" baseline="0" dirty="0" smtClean="0">
                <a:latin typeface="Arial" panose="020B0604020202020204" pitchFamily="34" charset="0"/>
              </a:rPr>
              <a:t> rouges </a:t>
            </a:r>
            <a:r>
              <a:rPr lang="en-GB" altLang="en-US" dirty="0" smtClean="0">
                <a:latin typeface="Arial" panose="020B0604020202020204" pitchFamily="34" charset="0"/>
              </a:rPr>
              <a:t>(3 red apples) font (make) … Six pommes</a:t>
            </a:r>
            <a:r>
              <a:rPr lang="en-GB" altLang="en-US" baseline="0" dirty="0" smtClean="0">
                <a:latin typeface="Arial" panose="020B0604020202020204" pitchFamily="34" charset="0"/>
              </a:rPr>
              <a:t> rouges </a:t>
            </a:r>
            <a:endParaRPr lang="en-GB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936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BEBAC90-969D-4F13-93A5-0C8BC73A86FF}" type="slidenum">
              <a:rPr lang="en-GB" altLang="en-US"/>
              <a:pPr eaLnBrk="1" hangingPunct="1"/>
              <a:t>18</a:t>
            </a:fld>
            <a:endParaRPr lang="en-GB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>
                <a:latin typeface="Arial" panose="020B0604020202020204" pitchFamily="34" charset="0"/>
              </a:rPr>
              <a:t>Quick-fire clicks reveal a new number for pupils to volunteer – go as fast or as slow as you need to.</a:t>
            </a:r>
          </a:p>
        </p:txBody>
      </p:sp>
    </p:spTree>
    <p:extLst>
      <p:ext uri="{BB962C8B-B14F-4D97-AF65-F5344CB8AC3E}">
        <p14:creationId xmlns:p14="http://schemas.microsoft.com/office/powerpoint/2010/main" val="3877050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79BB6BF-1A54-472E-A26E-2CC2178CB860}" type="slidenum">
              <a:rPr lang="en-GB" altLang="en-US"/>
              <a:pPr eaLnBrk="1" hangingPunct="1"/>
              <a:t>19</a:t>
            </a:fld>
            <a:endParaRPr lang="en-GB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>
                <a:latin typeface="Arial" panose="020B0604020202020204" pitchFamily="34" charset="0"/>
              </a:rPr>
              <a:t>Bingo templates.</a:t>
            </a:r>
          </a:p>
        </p:txBody>
      </p:sp>
    </p:spTree>
    <p:extLst>
      <p:ext uri="{BB962C8B-B14F-4D97-AF65-F5344CB8AC3E}">
        <p14:creationId xmlns:p14="http://schemas.microsoft.com/office/powerpoint/2010/main" val="741271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1327B-48F6-4D25-9818-4E051C0733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412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9825A-4CD5-4FF2-A366-9BC364880F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446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67869A-59F3-4658-81DB-E473A70D62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662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BB2C9-5A41-4968-B149-FAD104F0A0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304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AAA392-70C6-4837-9F41-6ADFB7067D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1201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E9EDEC-862A-4EF4-ABDE-E0210DD78B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199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08A2A-C1C4-4A69-B2AF-7834E7DDC5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481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36D38C-DF1A-4BFA-9E41-FC800172FB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702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9058D4-8BED-41FA-8C99-84E29F99EE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897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44CB34-B2A8-4D54-8508-F34705FD1E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758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63E30B-78BD-4B8A-AE18-9AF2527F72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708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78E968-3888-4625-BC3D-337842C5EE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4488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562B40E-0754-41B4-95E1-66663649C72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7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audio" Target="../media/audio10.wav"/><Relationship Id="rId4" Type="http://schemas.openxmlformats.org/officeDocument/2006/relationships/audio" Target="../media/audio9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audio" Target="../media/audio1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audio" Target="../media/audio1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audio" Target="../media/audio14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>
            <a:hlinkClick r:id="" action="ppaction://noaction">
              <a:snd r:embed="rId3" name="vamos.wav"/>
            </a:hlinkClick>
          </p:cNvPr>
          <p:cNvSpPr txBox="1">
            <a:spLocks noChangeArrowheads="1"/>
          </p:cNvSpPr>
          <p:nvPr/>
        </p:nvSpPr>
        <p:spPr bwMode="auto">
          <a:xfrm>
            <a:off x="611560" y="309972"/>
            <a:ext cx="79216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6600" dirty="0">
                <a:latin typeface="Tw Cen MT" panose="020B0602020104020603" pitchFamily="34" charset="0"/>
              </a:rPr>
              <a:t>Nous </a:t>
            </a:r>
            <a:r>
              <a:rPr lang="en-GB" altLang="en-US" sz="6600" dirty="0" err="1">
                <a:latin typeface="Tw Cen MT" panose="020B0602020104020603" pitchFamily="34" charset="0"/>
              </a:rPr>
              <a:t>allons</a:t>
            </a:r>
            <a:r>
              <a:rPr lang="en-GB" altLang="en-US" sz="6600" dirty="0">
                <a:latin typeface="Tw Cen MT" panose="020B0602020104020603" pitchFamily="34" charset="0"/>
              </a:rPr>
              <a:t> </a:t>
            </a:r>
            <a:r>
              <a:rPr lang="en-GB" altLang="en-US" sz="6600" dirty="0" err="1">
                <a:latin typeface="Tw Cen MT" panose="020B0602020104020603" pitchFamily="34" charset="0"/>
              </a:rPr>
              <a:t>apprendre</a:t>
            </a:r>
            <a:r>
              <a:rPr lang="en-GB" altLang="en-US" sz="6600" dirty="0">
                <a:latin typeface="Tw Cen MT" panose="020B0602020104020603" pitchFamily="34" charset="0"/>
              </a:rPr>
              <a:t> </a:t>
            </a:r>
            <a:r>
              <a:rPr lang="en-GB" altLang="en-US" sz="6600" dirty="0" smtClean="0">
                <a:latin typeface="Tw Cen MT" panose="020B0602020104020603" pitchFamily="34" charset="0"/>
              </a:rPr>
              <a:t/>
            </a:r>
            <a:br>
              <a:rPr lang="en-GB" altLang="en-US" sz="6600" dirty="0" smtClean="0">
                <a:latin typeface="Tw Cen MT" panose="020B0602020104020603" pitchFamily="34" charset="0"/>
              </a:rPr>
            </a:br>
            <a:r>
              <a:rPr lang="en-GB" altLang="en-US" sz="6600" dirty="0" smtClean="0">
                <a:latin typeface="Tw Cen MT" panose="020B0602020104020603" pitchFamily="34" charset="0"/>
              </a:rPr>
              <a:t>des </a:t>
            </a:r>
            <a:r>
              <a:rPr lang="en-GB" altLang="en-US" sz="6600" dirty="0">
                <a:latin typeface="Tw Cen MT" panose="020B0602020104020603" pitchFamily="34" charset="0"/>
              </a:rPr>
              <a:t>fruits!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841" y="3114784"/>
            <a:ext cx="1895944" cy="18675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564904"/>
            <a:ext cx="1728471" cy="2496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245" y="2825273"/>
            <a:ext cx="1977130" cy="20777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263" y="4116001"/>
            <a:ext cx="756466" cy="9455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29" y="4082761"/>
            <a:ext cx="1246250" cy="1240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890" y="4263010"/>
            <a:ext cx="756466" cy="9455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375" y="4326217"/>
            <a:ext cx="756466" cy="9455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540" y="4296043"/>
            <a:ext cx="756466" cy="945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2771775" y="1270000"/>
            <a:ext cx="3600450" cy="359886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835696" y="4975821"/>
            <a:ext cx="5112593" cy="6477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000" dirty="0" err="1" smtClean="0">
                <a:latin typeface="Tw Cen MT" panose="020B0602020104020603" pitchFamily="34" charset="0"/>
              </a:rPr>
              <a:t>L’orange</a:t>
            </a:r>
            <a:r>
              <a:rPr lang="en-GB" altLang="en-US" sz="4000" dirty="0" smtClean="0">
                <a:latin typeface="Tw Cen MT" panose="020B0602020104020603" pitchFamily="34" charset="0"/>
              </a:rPr>
              <a:t> </a:t>
            </a:r>
            <a:r>
              <a:rPr lang="en-GB" altLang="en-US" sz="4000" dirty="0" err="1" smtClean="0">
                <a:latin typeface="Tw Cen MT" panose="020B0602020104020603" pitchFamily="34" charset="0"/>
              </a:rPr>
              <a:t>est</a:t>
            </a:r>
            <a:r>
              <a:rPr lang="en-GB" altLang="en-US" sz="4000" dirty="0" smtClean="0">
                <a:latin typeface="Tw Cen MT" panose="020B0602020104020603" pitchFamily="34" charset="0"/>
              </a:rPr>
              <a:t> orange.</a:t>
            </a:r>
            <a:endParaRPr lang="en-GB" altLang="en-US" sz="4000" dirty="0"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295" y="1700808"/>
            <a:ext cx="2730865" cy="2689901"/>
          </a:xfrm>
          <a:prstGeom prst="rect">
            <a:avLst/>
          </a:prstGeom>
        </p:spPr>
      </p:pic>
      <p:sp>
        <p:nvSpPr>
          <p:cNvPr id="6" name="Text Box 7">
            <a:hlinkClick r:id="" action="ppaction://noaction">
              <a:snd r:embed="rId3" name="color manzana.wav"/>
            </a:hlinkClick>
          </p:cNvPr>
          <p:cNvSpPr txBox="1">
            <a:spLocks noChangeArrowheads="1"/>
          </p:cNvSpPr>
          <p:nvPr/>
        </p:nvSpPr>
        <p:spPr bwMode="auto">
          <a:xfrm>
            <a:off x="250824" y="173038"/>
            <a:ext cx="7417519" cy="646331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600" dirty="0">
                <a:latin typeface="Tw Cen MT" panose="020B0602020104020603" pitchFamily="34" charset="0"/>
              </a:rPr>
              <a:t>De </a:t>
            </a:r>
            <a:r>
              <a:rPr lang="en-GB" altLang="en-US" sz="3600" dirty="0" err="1">
                <a:latin typeface="Tw Cen MT" panose="020B0602020104020603" pitchFamily="34" charset="0"/>
              </a:rPr>
              <a:t>quelle</a:t>
            </a:r>
            <a:r>
              <a:rPr lang="en-GB" altLang="en-US" sz="3600" dirty="0">
                <a:latin typeface="Tw Cen MT" panose="020B0602020104020603" pitchFamily="34" charset="0"/>
              </a:rPr>
              <a:t> </a:t>
            </a:r>
            <a:r>
              <a:rPr lang="en-GB" altLang="en-US" sz="3600" dirty="0" err="1">
                <a:latin typeface="Tw Cen MT" panose="020B0602020104020603" pitchFamily="34" charset="0"/>
              </a:rPr>
              <a:t>couleur</a:t>
            </a:r>
            <a:r>
              <a:rPr lang="en-GB" altLang="en-US" sz="3600" dirty="0">
                <a:latin typeface="Tw Cen MT" panose="020B0602020104020603" pitchFamily="34" charset="0"/>
              </a:rPr>
              <a:t> </a:t>
            </a:r>
            <a:r>
              <a:rPr lang="en-GB" altLang="en-US" sz="3600" dirty="0" err="1">
                <a:latin typeface="Tw Cen MT" panose="020B0602020104020603" pitchFamily="34" charset="0"/>
              </a:rPr>
              <a:t>est</a:t>
            </a:r>
            <a:r>
              <a:rPr lang="en-GB" altLang="en-US" sz="3600" dirty="0">
                <a:latin typeface="Tw Cen MT" panose="020B0602020104020603" pitchFamily="34" charset="0"/>
              </a:rPr>
              <a:t> </a:t>
            </a:r>
            <a:r>
              <a:rPr lang="en-GB" altLang="en-US" sz="3600" dirty="0" err="1" smtClean="0">
                <a:latin typeface="Tw Cen MT" panose="020B0602020104020603" pitchFamily="34" charset="0"/>
              </a:rPr>
              <a:t>l’orange</a:t>
            </a:r>
            <a:r>
              <a:rPr lang="en-GB" altLang="en-US" sz="3600" dirty="0" smtClean="0">
                <a:latin typeface="Tw Cen MT" panose="020B0602020104020603" pitchFamily="34" charset="0"/>
              </a:rPr>
              <a:t>?</a:t>
            </a:r>
            <a:endParaRPr lang="en-GB" altLang="en-US" sz="3600" dirty="0">
              <a:latin typeface="Tw Cen MT" panose="020B06020201040206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0000"/>
            </a:gs>
            <a:gs pos="100000">
              <a:srgbClr val="00F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771775" y="1270000"/>
            <a:ext cx="3600450" cy="359886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619449" y="5151757"/>
            <a:ext cx="5905102" cy="6477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000" dirty="0" smtClean="0">
                <a:latin typeface="Tw Cen MT" panose="020B0602020104020603" pitchFamily="34" charset="0"/>
              </a:rPr>
              <a:t>Les oranges </a:t>
            </a:r>
            <a:r>
              <a:rPr lang="en-GB" altLang="en-US" sz="4000" dirty="0" err="1" smtClean="0">
                <a:latin typeface="Tw Cen MT" panose="020B0602020104020603" pitchFamily="34" charset="0"/>
              </a:rPr>
              <a:t>sont</a:t>
            </a:r>
            <a:r>
              <a:rPr lang="en-GB" altLang="en-US" sz="4000" dirty="0" smtClean="0">
                <a:latin typeface="Tw Cen MT" panose="020B0602020104020603" pitchFamily="34" charset="0"/>
              </a:rPr>
              <a:t> oranges.</a:t>
            </a:r>
            <a:endParaRPr lang="en-GB" altLang="en-US" sz="4000" dirty="0">
              <a:latin typeface="Tw Cen MT" panose="020B0602020104020603" pitchFamily="34" charset="0"/>
            </a:endParaRPr>
          </a:p>
        </p:txBody>
      </p:sp>
      <p:sp>
        <p:nvSpPr>
          <p:cNvPr id="25608" name="Text Box 8">
            <a:hlinkClick r:id="" action="ppaction://noaction">
              <a:snd r:embed="rId2" name="color naran.wav"/>
            </a:hlinkClick>
          </p:cNvPr>
          <p:cNvSpPr txBox="1">
            <a:spLocks noChangeArrowheads="1"/>
          </p:cNvSpPr>
          <p:nvPr/>
        </p:nvSpPr>
        <p:spPr bwMode="auto">
          <a:xfrm>
            <a:off x="250824" y="173038"/>
            <a:ext cx="8137599" cy="646331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600" dirty="0">
                <a:latin typeface="Tw Cen MT" panose="020B0602020104020603" pitchFamily="34" charset="0"/>
              </a:rPr>
              <a:t>De </a:t>
            </a:r>
            <a:r>
              <a:rPr lang="en-GB" altLang="en-US" sz="3600" dirty="0" err="1">
                <a:latin typeface="Tw Cen MT" panose="020B0602020104020603" pitchFamily="34" charset="0"/>
              </a:rPr>
              <a:t>quelle</a:t>
            </a:r>
            <a:r>
              <a:rPr lang="en-GB" altLang="en-US" sz="3600" dirty="0">
                <a:latin typeface="Tw Cen MT" panose="020B0602020104020603" pitchFamily="34" charset="0"/>
              </a:rPr>
              <a:t> </a:t>
            </a:r>
            <a:r>
              <a:rPr lang="en-GB" altLang="en-US" sz="3600" dirty="0" err="1">
                <a:latin typeface="Tw Cen MT" panose="020B0602020104020603" pitchFamily="34" charset="0"/>
              </a:rPr>
              <a:t>couleur</a:t>
            </a:r>
            <a:r>
              <a:rPr lang="en-GB" altLang="en-US" sz="3600" dirty="0">
                <a:latin typeface="Tw Cen MT" panose="020B0602020104020603" pitchFamily="34" charset="0"/>
              </a:rPr>
              <a:t> </a:t>
            </a:r>
            <a:r>
              <a:rPr lang="en-GB" altLang="en-US" sz="3600" dirty="0" err="1">
                <a:latin typeface="Tw Cen MT" panose="020B0602020104020603" pitchFamily="34" charset="0"/>
              </a:rPr>
              <a:t>sont</a:t>
            </a:r>
            <a:r>
              <a:rPr lang="en-GB" altLang="en-US" sz="3600" dirty="0">
                <a:latin typeface="Tw Cen MT" panose="020B0602020104020603" pitchFamily="34" charset="0"/>
              </a:rPr>
              <a:t> les oranges 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295" y="1700808"/>
            <a:ext cx="1033449" cy="1017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264" y="1700807"/>
            <a:ext cx="1033449" cy="10179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117128"/>
            <a:ext cx="1033449" cy="10179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275" y="3169385"/>
            <a:ext cx="1033449" cy="10179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483" y="3015513"/>
            <a:ext cx="1033449" cy="1017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  <p:bldP spid="2560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>
            <a:hlinkClick r:id="" action="ppaction://noaction">
              <a:snd r:embed="rId3" name="color naran.wav"/>
            </a:hlinkClick>
          </p:cNvPr>
          <p:cNvSpPr txBox="1">
            <a:spLocks noChangeArrowheads="1"/>
          </p:cNvSpPr>
          <p:nvPr/>
        </p:nvSpPr>
        <p:spPr bwMode="auto">
          <a:xfrm>
            <a:off x="250824" y="173038"/>
            <a:ext cx="8137599" cy="10156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600" dirty="0" smtClean="0">
                <a:latin typeface="Tw Cen MT" panose="020B0602020104020603" pitchFamily="34" charset="0"/>
              </a:rPr>
              <a:t>One or more than one?  </a:t>
            </a:r>
            <a:br>
              <a:rPr lang="en-GB" altLang="en-US" sz="3600" dirty="0" smtClean="0">
                <a:latin typeface="Tw Cen MT" panose="020B0602020104020603" pitchFamily="34" charset="0"/>
              </a:rPr>
            </a:br>
            <a:r>
              <a:rPr lang="en-GB" altLang="en-US" sz="2400" dirty="0" smtClean="0">
                <a:latin typeface="Tw Cen MT" panose="020B0602020104020603" pitchFamily="34" charset="0"/>
              </a:rPr>
              <a:t>Listen and tick the correct box.</a:t>
            </a:r>
            <a:endParaRPr lang="en-GB" altLang="en-US" sz="2400" dirty="0">
              <a:latin typeface="Tw Cen MT" panose="020B0602020104020603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007765"/>
              </p:ext>
            </p:extLst>
          </p:nvPr>
        </p:nvGraphicFramePr>
        <p:xfrm>
          <a:off x="1547664" y="1544761"/>
          <a:ext cx="5328592" cy="394339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296144">
                  <a:extLst>
                    <a:ext uri="{9D8B030D-6E8A-4147-A177-3AD203B41FA5}">
                      <a16:colId xmlns="" xmlns:a16="http://schemas.microsoft.com/office/drawing/2014/main" val="3208342141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1422260909"/>
                    </a:ext>
                  </a:extLst>
                </a:gridCol>
                <a:gridCol w="2304256">
                  <a:extLst>
                    <a:ext uri="{9D8B030D-6E8A-4147-A177-3AD203B41FA5}">
                      <a16:colId xmlns="" xmlns:a16="http://schemas.microsoft.com/office/drawing/2014/main" val="415062375"/>
                    </a:ext>
                  </a:extLst>
                </a:gridCol>
              </a:tblGrid>
              <a:tr h="6572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</a:rPr>
                        <a:t>one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</a:rPr>
                        <a:t>more </a:t>
                      </a:r>
                      <a:r>
                        <a:rPr lang="fr-FR" sz="2000" dirty="0" err="1" smtClean="0">
                          <a:effectLst/>
                        </a:rPr>
                        <a:t>than</a:t>
                      </a:r>
                      <a:r>
                        <a:rPr lang="fr-FR" sz="2000" dirty="0" smtClean="0">
                          <a:effectLst/>
                        </a:rPr>
                        <a:t> one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686805195"/>
                  </a:ext>
                </a:extLst>
              </a:tr>
              <a:tr h="6572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26446650"/>
                  </a:ext>
                </a:extLst>
              </a:tr>
              <a:tr h="6572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81071911"/>
                  </a:ext>
                </a:extLst>
              </a:tr>
              <a:tr h="6572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17738463"/>
                  </a:ext>
                </a:extLst>
              </a:tr>
              <a:tr h="6572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34344794"/>
                  </a:ext>
                </a:extLst>
              </a:tr>
              <a:tr h="6572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29229195"/>
                  </a:ext>
                </a:extLst>
              </a:tr>
            </a:tbl>
          </a:graphicData>
        </a:graphic>
      </p:graphicFrame>
      <p:sp>
        <p:nvSpPr>
          <p:cNvPr id="6" name="Action Button: Custom 5">
            <a:hlinkClick r:id="" action="ppaction://noaction" highlightClick="1"/>
          </p:cNvPr>
          <p:cNvSpPr/>
          <p:nvPr/>
        </p:nvSpPr>
        <p:spPr>
          <a:xfrm>
            <a:off x="770576" y="2060848"/>
            <a:ext cx="513806" cy="478972"/>
          </a:xfrm>
          <a:prstGeom prst="actionButtonBlank">
            <a:avLst/>
          </a:prstGeom>
          <a:solidFill>
            <a:srgbClr val="E87D1E"/>
          </a:solidFill>
          <a:ln>
            <a:solidFill>
              <a:srgbClr val="E87D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7" name="Action Button: Custom 6">
            <a:hlinkClick r:id="" action="ppaction://noaction" highlightClick="1"/>
          </p:cNvPr>
          <p:cNvSpPr/>
          <p:nvPr/>
        </p:nvSpPr>
        <p:spPr>
          <a:xfrm>
            <a:off x="770576" y="2779448"/>
            <a:ext cx="513806" cy="478972"/>
          </a:xfrm>
          <a:prstGeom prst="actionButtonBlank">
            <a:avLst/>
          </a:prstGeom>
          <a:solidFill>
            <a:srgbClr val="E87D1E"/>
          </a:solidFill>
          <a:ln>
            <a:solidFill>
              <a:srgbClr val="E87D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770576" y="3504737"/>
            <a:ext cx="513806" cy="478972"/>
          </a:xfrm>
          <a:prstGeom prst="actionButtonBlank">
            <a:avLst/>
          </a:prstGeom>
          <a:solidFill>
            <a:srgbClr val="E87D1E"/>
          </a:solidFill>
          <a:ln>
            <a:solidFill>
              <a:srgbClr val="E87D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9" name="Action Button: Custom 8">
            <a:hlinkClick r:id="" action="ppaction://noaction" highlightClick="1"/>
          </p:cNvPr>
          <p:cNvSpPr/>
          <p:nvPr/>
        </p:nvSpPr>
        <p:spPr>
          <a:xfrm>
            <a:off x="770576" y="4223337"/>
            <a:ext cx="513806" cy="478972"/>
          </a:xfrm>
          <a:prstGeom prst="actionButtonBlank">
            <a:avLst/>
          </a:prstGeom>
          <a:solidFill>
            <a:srgbClr val="E87D1E"/>
          </a:solidFill>
          <a:ln>
            <a:solidFill>
              <a:srgbClr val="E87D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0" name="Action Button: Custom 9">
            <a:hlinkClick r:id="" action="ppaction://noaction" highlightClick="1"/>
          </p:cNvPr>
          <p:cNvSpPr/>
          <p:nvPr/>
        </p:nvSpPr>
        <p:spPr>
          <a:xfrm>
            <a:off x="770576" y="5009188"/>
            <a:ext cx="513806" cy="478972"/>
          </a:xfrm>
          <a:prstGeom prst="actionButtonBlank">
            <a:avLst/>
          </a:prstGeom>
          <a:solidFill>
            <a:srgbClr val="E87D1E"/>
          </a:solidFill>
          <a:ln>
            <a:solidFill>
              <a:srgbClr val="E87D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rgbClr val="002060"/>
                </a:solidFill>
              </a:rPr>
              <a:t>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869160"/>
            <a:ext cx="576064" cy="5674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209" y="4145981"/>
            <a:ext cx="537282" cy="6716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063" y="3504737"/>
            <a:ext cx="772216" cy="6562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470" y="2768041"/>
            <a:ext cx="506021" cy="7309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82" y="2211547"/>
            <a:ext cx="526804" cy="5536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442" y="2250914"/>
            <a:ext cx="528534" cy="5285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432" y="2912386"/>
            <a:ext cx="528534" cy="5285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432" y="3568571"/>
            <a:ext cx="528534" cy="52853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442" y="4234139"/>
            <a:ext cx="528534" cy="52853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432" y="4908049"/>
            <a:ext cx="528534" cy="52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3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11">
            <a:hlinkClick r:id="" action="ppaction://noaction">
              <a:snd r:embed="rId3" name="mas.wav"/>
            </a:hlinkClick>
          </p:cNvPr>
          <p:cNvSpPr txBox="1">
            <a:spLocks noChangeArrowheads="1"/>
          </p:cNvSpPr>
          <p:nvPr/>
        </p:nvSpPr>
        <p:spPr bwMode="auto">
          <a:xfrm>
            <a:off x="3922713" y="836613"/>
            <a:ext cx="1296987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7200"/>
              <a:t>+</a:t>
            </a:r>
          </a:p>
        </p:txBody>
      </p:sp>
      <p:sp>
        <p:nvSpPr>
          <p:cNvPr id="13317" name="Text Box 12">
            <a:hlinkClick r:id="" action="ppaction://noaction">
              <a:snd r:embed="rId4" name="son.wav"/>
            </a:hlinkClick>
          </p:cNvPr>
          <p:cNvSpPr txBox="1">
            <a:spLocks noChangeArrowheads="1"/>
          </p:cNvSpPr>
          <p:nvPr/>
        </p:nvSpPr>
        <p:spPr bwMode="auto">
          <a:xfrm>
            <a:off x="827088" y="2744788"/>
            <a:ext cx="863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7200"/>
              <a:t>= </a:t>
            </a:r>
          </a:p>
        </p:txBody>
      </p:sp>
      <p:sp>
        <p:nvSpPr>
          <p:cNvPr id="9229" name="Text Box 13">
            <a:hlinkClick r:id="" action="ppaction://noaction">
              <a:snd r:embed="rId5" name="6redapples.wav"/>
            </a:hlinkClick>
          </p:cNvPr>
          <p:cNvSpPr txBox="1">
            <a:spLocks noChangeArrowheads="1"/>
          </p:cNvSpPr>
          <p:nvPr/>
        </p:nvSpPr>
        <p:spPr bwMode="auto">
          <a:xfrm>
            <a:off x="2051050" y="2852738"/>
            <a:ext cx="60499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4800" dirty="0" smtClean="0">
                <a:latin typeface="Tw Cen MT" panose="020B0602020104020603" pitchFamily="34" charset="0"/>
              </a:rPr>
              <a:t>six </a:t>
            </a:r>
            <a:r>
              <a:rPr lang="en-GB" altLang="en-US" sz="4800" dirty="0">
                <a:latin typeface="Tw Cen MT" panose="020B0602020104020603" pitchFamily="34" charset="0"/>
              </a:rPr>
              <a:t>pommes rouges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65" y="836613"/>
            <a:ext cx="1245846" cy="13092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836612"/>
            <a:ext cx="1245846" cy="13092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774" y="776515"/>
            <a:ext cx="1245846" cy="13092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685" y="794945"/>
            <a:ext cx="1245846" cy="13092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794944"/>
            <a:ext cx="1245846" cy="13092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294" y="734847"/>
            <a:ext cx="1245846" cy="1309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8">
            <a:hlinkClick r:id="" action="ppaction://noaction">
              <a:snd r:embed="rId2" name="mas.wav"/>
            </a:hlinkClick>
          </p:cNvPr>
          <p:cNvSpPr txBox="1">
            <a:spLocks noChangeArrowheads="1"/>
          </p:cNvSpPr>
          <p:nvPr/>
        </p:nvSpPr>
        <p:spPr bwMode="auto">
          <a:xfrm>
            <a:off x="4425950" y="836613"/>
            <a:ext cx="100965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7200"/>
              <a:t>+</a:t>
            </a:r>
          </a:p>
        </p:txBody>
      </p:sp>
      <p:sp>
        <p:nvSpPr>
          <p:cNvPr id="14341" name="Text Box 9">
            <a:hlinkClick r:id="" action="ppaction://noaction">
              <a:snd r:embed="rId3" name="son.wav"/>
            </a:hlinkClick>
          </p:cNvPr>
          <p:cNvSpPr txBox="1">
            <a:spLocks noChangeArrowheads="1"/>
          </p:cNvSpPr>
          <p:nvPr/>
        </p:nvSpPr>
        <p:spPr bwMode="auto">
          <a:xfrm>
            <a:off x="1116013" y="2708275"/>
            <a:ext cx="863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7200"/>
              <a:t>= </a:t>
            </a:r>
          </a:p>
        </p:txBody>
      </p:sp>
      <p:sp>
        <p:nvSpPr>
          <p:cNvPr id="10250" name="Text Box 10">
            <a:hlinkClick r:id="" action="ppaction://noaction">
              <a:snd r:embed="rId4" name="7greenpears.wav"/>
            </a:hlinkClick>
          </p:cNvPr>
          <p:cNvSpPr txBox="1">
            <a:spLocks noChangeArrowheads="1"/>
          </p:cNvSpPr>
          <p:nvPr/>
        </p:nvSpPr>
        <p:spPr bwMode="auto">
          <a:xfrm>
            <a:off x="2411413" y="2852738"/>
            <a:ext cx="554513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4800" dirty="0" smtClean="0">
                <a:latin typeface="Tw Cen MT" panose="020B0602020104020603" pitchFamily="34" charset="0"/>
              </a:rPr>
              <a:t>sept </a:t>
            </a:r>
            <a:r>
              <a:rPr lang="en-GB" altLang="en-US" sz="4800" dirty="0" err="1">
                <a:latin typeface="Tw Cen MT" panose="020B0602020104020603" pitchFamily="34" charset="0"/>
              </a:rPr>
              <a:t>poires</a:t>
            </a:r>
            <a:r>
              <a:rPr lang="en-GB" altLang="en-US" sz="4800" dirty="0">
                <a:latin typeface="Tw Cen MT" panose="020B0602020104020603" pitchFamily="34" charset="0"/>
              </a:rPr>
              <a:t> </a:t>
            </a:r>
            <a:r>
              <a:rPr lang="en-GB" altLang="en-US" sz="4800" dirty="0" err="1">
                <a:latin typeface="Tw Cen MT" panose="020B0602020104020603" pitchFamily="34" charset="0"/>
              </a:rPr>
              <a:t>vertes</a:t>
            </a:r>
            <a:endParaRPr lang="en-GB" altLang="en-US" sz="4800" dirty="0">
              <a:latin typeface="Tw Cen MT" panose="020B06020201040206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613"/>
            <a:ext cx="868026" cy="12538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87" y="804223"/>
            <a:ext cx="868026" cy="12538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237" y="780743"/>
            <a:ext cx="868026" cy="12538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087" y="780743"/>
            <a:ext cx="868026" cy="12538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00" y="755746"/>
            <a:ext cx="868026" cy="12538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911" y="751874"/>
            <a:ext cx="868026" cy="12538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222" y="746936"/>
            <a:ext cx="868026" cy="1253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12">
            <a:hlinkClick r:id="" action="ppaction://noaction">
              <a:snd r:embed="rId2" name="mas.wav"/>
            </a:hlinkClick>
          </p:cNvPr>
          <p:cNvSpPr txBox="1">
            <a:spLocks noChangeArrowheads="1"/>
          </p:cNvSpPr>
          <p:nvPr/>
        </p:nvSpPr>
        <p:spPr bwMode="auto">
          <a:xfrm>
            <a:off x="4140200" y="836613"/>
            <a:ext cx="93662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7200"/>
              <a:t>+</a:t>
            </a:r>
          </a:p>
        </p:txBody>
      </p:sp>
      <p:sp>
        <p:nvSpPr>
          <p:cNvPr id="15365" name="Text Box 13">
            <a:hlinkClick r:id="" action="ppaction://noaction">
              <a:snd r:embed="rId3" name="son.wav"/>
            </a:hlinkClick>
          </p:cNvPr>
          <p:cNvSpPr txBox="1">
            <a:spLocks noChangeArrowheads="1"/>
          </p:cNvSpPr>
          <p:nvPr/>
        </p:nvSpPr>
        <p:spPr bwMode="auto">
          <a:xfrm>
            <a:off x="755650" y="2708275"/>
            <a:ext cx="863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7200"/>
              <a:t>= </a:t>
            </a:r>
          </a:p>
        </p:txBody>
      </p:sp>
      <p:sp>
        <p:nvSpPr>
          <p:cNvPr id="11278" name="Text Box 14">
            <a:hlinkClick r:id="" action="ppaction://noaction">
              <a:snd r:embed="rId4" name="8plums.wav"/>
            </a:hlinkClick>
          </p:cNvPr>
          <p:cNvSpPr txBox="1">
            <a:spLocks noChangeArrowheads="1"/>
          </p:cNvSpPr>
          <p:nvPr/>
        </p:nvSpPr>
        <p:spPr bwMode="auto">
          <a:xfrm>
            <a:off x="2051050" y="2852738"/>
            <a:ext cx="6732588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4800" dirty="0" err="1" smtClean="0">
                <a:latin typeface="Tw Cen MT" panose="020B0602020104020603" pitchFamily="34" charset="0"/>
              </a:rPr>
              <a:t>huit</a:t>
            </a:r>
            <a:r>
              <a:rPr lang="en-GB" altLang="en-US" sz="4800" dirty="0" smtClean="0">
                <a:latin typeface="Tw Cen MT" panose="020B0602020104020603" pitchFamily="34" charset="0"/>
              </a:rPr>
              <a:t> </a:t>
            </a:r>
            <a:r>
              <a:rPr lang="en-GB" altLang="en-US" sz="4800" dirty="0">
                <a:latin typeface="Tw Cen MT" panose="020B0602020104020603" pitchFamily="34" charset="0"/>
              </a:rPr>
              <a:t>prunes </a:t>
            </a:r>
            <a:r>
              <a:rPr lang="en-GB" altLang="en-US" sz="4800" dirty="0" err="1" smtClean="0">
                <a:latin typeface="Tw Cen MT" panose="020B0602020104020603" pitchFamily="34" charset="0"/>
              </a:rPr>
              <a:t>violettes</a:t>
            </a:r>
            <a:endParaRPr lang="en-GB" altLang="en-US" sz="4800" dirty="0">
              <a:latin typeface="Tw Cen MT" panose="020B06020201040206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821" y="1314678"/>
            <a:ext cx="1186458" cy="10082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279" y="1314678"/>
            <a:ext cx="1186458" cy="10082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279" y="377711"/>
            <a:ext cx="1186458" cy="10082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821" y="332507"/>
            <a:ext cx="1186458" cy="100821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5" y="1318072"/>
            <a:ext cx="1186458" cy="100821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283" y="1318072"/>
            <a:ext cx="1186458" cy="100821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283" y="381105"/>
            <a:ext cx="1186458" cy="100821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5" y="335901"/>
            <a:ext cx="1186458" cy="1008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12">
            <a:hlinkClick r:id="" action="ppaction://noaction">
              <a:snd r:embed="rId2" name="son.wav"/>
            </a:hlinkClick>
          </p:cNvPr>
          <p:cNvSpPr txBox="1">
            <a:spLocks noChangeArrowheads="1"/>
          </p:cNvSpPr>
          <p:nvPr/>
        </p:nvSpPr>
        <p:spPr bwMode="auto">
          <a:xfrm>
            <a:off x="900113" y="2708275"/>
            <a:ext cx="863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7200"/>
              <a:t>= </a:t>
            </a:r>
          </a:p>
        </p:txBody>
      </p:sp>
      <p:sp>
        <p:nvSpPr>
          <p:cNvPr id="16389" name="Text Box 13">
            <a:hlinkClick r:id="" action="ppaction://noaction">
              <a:snd r:embed="rId3" name="multiplied by.wav"/>
            </a:hlinkClick>
          </p:cNvPr>
          <p:cNvSpPr txBox="1">
            <a:spLocks noChangeArrowheads="1"/>
          </p:cNvSpPr>
          <p:nvPr/>
        </p:nvSpPr>
        <p:spPr bwMode="auto">
          <a:xfrm>
            <a:off x="4140200" y="836613"/>
            <a:ext cx="1008063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7200"/>
              <a:t>x</a:t>
            </a:r>
          </a:p>
        </p:txBody>
      </p:sp>
      <p:sp>
        <p:nvSpPr>
          <p:cNvPr id="12302" name="Text Box 14">
            <a:hlinkClick r:id="" action="ppaction://noaction">
              <a:snd r:embed="rId4" name="9strabs.wav"/>
            </a:hlinkClick>
          </p:cNvPr>
          <p:cNvSpPr txBox="1">
            <a:spLocks noChangeArrowheads="1"/>
          </p:cNvSpPr>
          <p:nvPr/>
        </p:nvSpPr>
        <p:spPr bwMode="auto">
          <a:xfrm>
            <a:off x="2195513" y="2852738"/>
            <a:ext cx="554513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4800" dirty="0" err="1" smtClean="0">
                <a:latin typeface="Tw Cen MT" panose="020B0602020104020603" pitchFamily="34" charset="0"/>
              </a:rPr>
              <a:t>neuf</a:t>
            </a:r>
            <a:r>
              <a:rPr lang="en-GB" altLang="en-US" sz="4800" dirty="0" smtClean="0">
                <a:latin typeface="Tw Cen MT" panose="020B0602020104020603" pitchFamily="34" charset="0"/>
              </a:rPr>
              <a:t> </a:t>
            </a:r>
            <a:r>
              <a:rPr lang="en-GB" altLang="en-US" sz="4800" dirty="0">
                <a:latin typeface="Tw Cen MT" panose="020B0602020104020603" pitchFamily="34" charset="0"/>
              </a:rPr>
              <a:t>fraises rouges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34" y="780407"/>
            <a:ext cx="1041158" cy="13014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215" y="758827"/>
            <a:ext cx="1041158" cy="13014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724202"/>
            <a:ext cx="1041158" cy="13014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070" y="836612"/>
            <a:ext cx="1041158" cy="13014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51" y="815032"/>
            <a:ext cx="1041158" cy="13014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780407"/>
            <a:ext cx="1041158" cy="1301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0825" y="358775"/>
            <a:ext cx="16573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latin typeface="Tw Cen MT" panose="020B0602020104020603" pitchFamily="34" charset="0"/>
              </a:rPr>
              <a:t>un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50825" y="1044575"/>
            <a:ext cx="1655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4000" dirty="0" err="1">
                <a:latin typeface="Tw Cen MT" panose="020B0602020104020603" pitchFamily="34" charset="0"/>
              </a:rPr>
              <a:t>deux</a:t>
            </a:r>
            <a:endParaRPr lang="en-US" altLang="en-US" sz="4000" dirty="0">
              <a:latin typeface="Tw Cen MT" panose="020B0602020104020603" pitchFamily="34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52413" y="1763713"/>
            <a:ext cx="16557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4000">
                <a:latin typeface="Tw Cen MT" panose="020B0602020104020603" pitchFamily="34" charset="0"/>
              </a:rPr>
              <a:t>trois</a:t>
            </a:r>
            <a:endParaRPr lang="en-US" altLang="en-US" sz="4000">
              <a:latin typeface="Tw Cen MT" panose="020B0602020104020603" pitchFamily="34" charset="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50825" y="2565400"/>
            <a:ext cx="1800225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4000">
                <a:latin typeface="Tw Cen MT" panose="020B0602020104020603" pitchFamily="34" charset="0"/>
              </a:rPr>
              <a:t>quatre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4000">
                <a:latin typeface="Tw Cen MT" panose="020B0602020104020603" pitchFamily="34" charset="0"/>
              </a:rPr>
              <a:t>cinq</a:t>
            </a:r>
            <a:endParaRPr lang="en-US" altLang="en-US" sz="4000">
              <a:latin typeface="Tw Cen MT" panose="020B0602020104020603" pitchFamily="34" charset="0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07976" y="4079661"/>
            <a:ext cx="1512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4000">
                <a:latin typeface="Tw Cen MT" panose="020B0602020104020603" pitchFamily="34" charset="0"/>
              </a:rPr>
              <a:t>six</a:t>
            </a:r>
            <a:endParaRPr lang="en-US" altLang="en-US" sz="4000">
              <a:latin typeface="Tw Cen MT" panose="020B0602020104020603" pitchFamily="34" charset="0"/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284162" y="4716356"/>
            <a:ext cx="1655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4000" dirty="0">
                <a:latin typeface="Tw Cen MT" panose="020B0602020104020603" pitchFamily="34" charset="0"/>
              </a:rPr>
              <a:t>sept</a:t>
            </a:r>
            <a:endParaRPr lang="en-US" altLang="en-US" sz="4000" dirty="0">
              <a:latin typeface="Tw Cen MT" panose="020B0602020104020603" pitchFamily="34" charset="0"/>
            </a:endParaRP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284162" y="5418030"/>
            <a:ext cx="1655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4000" dirty="0" err="1">
                <a:latin typeface="Tw Cen MT" panose="020B0602020104020603" pitchFamily="34" charset="0"/>
              </a:rPr>
              <a:t>huit</a:t>
            </a:r>
            <a:endParaRPr lang="en-US" altLang="en-US" sz="4000" dirty="0">
              <a:latin typeface="Tw Cen MT" panose="020B0602020104020603" pitchFamily="34" charset="0"/>
            </a:endParaRP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252413" y="6048375"/>
            <a:ext cx="16557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4000">
                <a:latin typeface="Tw Cen MT" panose="020B0602020104020603" pitchFamily="34" charset="0"/>
              </a:rPr>
              <a:t>neuf</a:t>
            </a:r>
            <a:endParaRPr lang="en-US" altLang="en-US" sz="4000">
              <a:latin typeface="Tw Cen MT" panose="020B0602020104020603" pitchFamily="34" charset="0"/>
            </a:endParaRPr>
          </a:p>
        </p:txBody>
      </p:sp>
      <p:sp>
        <p:nvSpPr>
          <p:cNvPr id="17443" name="Text Box 36">
            <a:hlinkClick r:id="" action="ppaction://noaction">
              <a:snd r:embed="rId2" name="frut.wav"/>
            </a:hlinkClick>
          </p:cNvPr>
          <p:cNvSpPr txBox="1">
            <a:spLocks noChangeArrowheads="1"/>
          </p:cNvSpPr>
          <p:nvPr/>
        </p:nvSpPr>
        <p:spPr bwMode="auto">
          <a:xfrm>
            <a:off x="4312386" y="137043"/>
            <a:ext cx="54722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200" b="1" dirty="0" err="1">
                <a:latin typeface="Tw Cen MT" panose="020B0602020104020603" pitchFamily="34" charset="0"/>
              </a:rPr>
              <a:t>Combien</a:t>
            </a:r>
            <a:r>
              <a:rPr lang="en-GB" altLang="en-US" sz="3200" b="1" dirty="0">
                <a:latin typeface="Tw Cen MT" panose="020B0602020104020603" pitchFamily="34" charset="0"/>
              </a:rPr>
              <a:t> de fruits </a:t>
            </a:r>
            <a:r>
              <a:rPr lang="en-GB" altLang="en-US" sz="3200" b="1" dirty="0" smtClean="0">
                <a:latin typeface="Tw Cen MT" panose="020B0602020104020603" pitchFamily="34" charset="0"/>
              </a:rPr>
              <a:t>y </a:t>
            </a:r>
            <a:r>
              <a:rPr lang="en-GB" altLang="en-US" sz="3200" b="1" dirty="0">
                <a:latin typeface="Tw Cen MT" panose="020B0602020104020603" pitchFamily="34" charset="0"/>
              </a:rPr>
              <a:t>a-t-</a:t>
            </a:r>
            <a:r>
              <a:rPr lang="en-GB" altLang="en-US" sz="3200" b="1" dirty="0" err="1">
                <a:latin typeface="Tw Cen MT" panose="020B0602020104020603" pitchFamily="34" charset="0"/>
              </a:rPr>
              <a:t>il</a:t>
            </a:r>
            <a:r>
              <a:rPr lang="en-GB" altLang="en-US" sz="3200" b="1" dirty="0">
                <a:latin typeface="Tw Cen MT" panose="020B0602020104020603" pitchFamily="34" charset="0"/>
              </a:rPr>
              <a:t> ?</a:t>
            </a:r>
          </a:p>
        </p:txBody>
      </p: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4379448" y="649664"/>
            <a:ext cx="32167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4000" dirty="0">
                <a:latin typeface="Tw Cen MT" panose="020B0602020104020603" pitchFamily="34" charset="0"/>
              </a:rPr>
              <a:t>Il y a  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842" y="229701"/>
            <a:ext cx="747183" cy="7851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213" y="3430132"/>
            <a:ext cx="647677" cy="6379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75" y="1042909"/>
            <a:ext cx="506711" cy="7319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87" y="1896950"/>
            <a:ext cx="700028" cy="5948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842" y="2500538"/>
            <a:ext cx="526420" cy="65802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293" y="1042034"/>
            <a:ext cx="506711" cy="73191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611" y="1884134"/>
            <a:ext cx="700028" cy="59485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158" y="1892522"/>
            <a:ext cx="700028" cy="59485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944" y="2518944"/>
            <a:ext cx="526420" cy="65802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690" y="2508019"/>
            <a:ext cx="526420" cy="65802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596" y="2496694"/>
            <a:ext cx="526420" cy="65802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811" y="3437613"/>
            <a:ext cx="647677" cy="63796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16" y="3447925"/>
            <a:ext cx="647677" cy="63796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681" y="3447925"/>
            <a:ext cx="647677" cy="63796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604" y="3430132"/>
            <a:ext cx="647677" cy="63796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96" y="4060579"/>
            <a:ext cx="630070" cy="66212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944" y="4036208"/>
            <a:ext cx="630070" cy="66212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411" y="4068094"/>
            <a:ext cx="630070" cy="66212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878" y="4068093"/>
            <a:ext cx="630070" cy="66212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440" y="4036207"/>
            <a:ext cx="630070" cy="66212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841" y="4024313"/>
            <a:ext cx="630070" cy="66212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391" y="4674170"/>
            <a:ext cx="506711" cy="73191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309" y="4673295"/>
            <a:ext cx="506711" cy="73191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592" y="4681806"/>
            <a:ext cx="506711" cy="73191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510" y="4680931"/>
            <a:ext cx="506711" cy="73191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029" y="4661170"/>
            <a:ext cx="506711" cy="73191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947" y="4660295"/>
            <a:ext cx="506711" cy="73191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913" y="4655106"/>
            <a:ext cx="506711" cy="73191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827" y="5437913"/>
            <a:ext cx="700028" cy="594859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328" y="5447439"/>
            <a:ext cx="700028" cy="59485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065" y="5444448"/>
            <a:ext cx="700028" cy="594859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895" y="5436442"/>
            <a:ext cx="700028" cy="594859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90" y="5433334"/>
            <a:ext cx="700028" cy="594859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312" y="5442357"/>
            <a:ext cx="700028" cy="594859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813" y="5425079"/>
            <a:ext cx="700028" cy="594859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729" y="5412847"/>
            <a:ext cx="700028" cy="594859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719" y="6070780"/>
            <a:ext cx="526420" cy="65802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491" y="6078259"/>
            <a:ext cx="526420" cy="65802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561" y="6078260"/>
            <a:ext cx="526420" cy="65802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19" y="6059169"/>
            <a:ext cx="526420" cy="65802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759" y="6075695"/>
            <a:ext cx="526420" cy="65802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861" y="6078260"/>
            <a:ext cx="526420" cy="658025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564" y="6075695"/>
            <a:ext cx="526420" cy="658025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284" y="6059170"/>
            <a:ext cx="526420" cy="658025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24" y="6048375"/>
            <a:ext cx="526420" cy="65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  <p:bldP spid="13319" grpId="0"/>
      <p:bldP spid="13320" grpId="0"/>
      <p:bldP spid="13322" grpId="0"/>
      <p:bldP spid="13323" grpId="0"/>
      <p:bldP spid="13324" grpId="0"/>
      <p:bldP spid="13325" grpId="0"/>
      <p:bldP spid="133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132138" y="1701800"/>
            <a:ext cx="3240087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0">
                <a:latin typeface="Trebuchet MS" panose="020B0603020202020204" pitchFamily="34" charset="0"/>
              </a:rPr>
              <a:t>1</a:t>
            </a:r>
            <a:endParaRPr lang="en-US" altLang="en-US" sz="20000">
              <a:latin typeface="Trebuchet MS" panose="020B0603020202020204" pitchFamily="34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916238" y="1701800"/>
            <a:ext cx="3240087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0">
                <a:latin typeface="Trebuchet MS" panose="020B0603020202020204" pitchFamily="34" charset="0"/>
              </a:rPr>
              <a:t>4</a:t>
            </a:r>
            <a:endParaRPr lang="en-US" altLang="en-US" sz="20000">
              <a:latin typeface="Trebuchet MS" panose="020B0603020202020204" pitchFamily="34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916238" y="1701800"/>
            <a:ext cx="3240087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0">
                <a:latin typeface="Trebuchet MS" panose="020B0603020202020204" pitchFamily="34" charset="0"/>
              </a:rPr>
              <a:t>8</a:t>
            </a:r>
            <a:endParaRPr lang="en-US" altLang="en-US" sz="20000">
              <a:latin typeface="Trebuchet MS" panose="020B0603020202020204" pitchFamily="34" charset="0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916238" y="1728788"/>
            <a:ext cx="3240087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0">
                <a:latin typeface="Trebuchet MS" panose="020B0603020202020204" pitchFamily="34" charset="0"/>
              </a:rPr>
              <a:t>6</a:t>
            </a:r>
            <a:endParaRPr lang="en-US" altLang="en-US" sz="20000">
              <a:latin typeface="Trebuchet MS" panose="020B0603020202020204" pitchFamily="34" charset="0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2916238" y="1701800"/>
            <a:ext cx="3240087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0">
                <a:latin typeface="Trebuchet MS" panose="020B0603020202020204" pitchFamily="34" charset="0"/>
              </a:rPr>
              <a:t>2</a:t>
            </a:r>
            <a:endParaRPr lang="en-US" altLang="en-US" sz="20000">
              <a:latin typeface="Trebuchet MS" panose="020B0603020202020204" pitchFamily="34" charset="0"/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2916238" y="1728788"/>
            <a:ext cx="3240087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0">
                <a:latin typeface="Trebuchet MS" panose="020B0603020202020204" pitchFamily="34" charset="0"/>
              </a:rPr>
              <a:t>9</a:t>
            </a:r>
            <a:endParaRPr lang="en-US" altLang="en-US" sz="20000">
              <a:latin typeface="Trebuchet MS" panose="020B0603020202020204" pitchFamily="34" charset="0"/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916238" y="1728788"/>
            <a:ext cx="3240087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0">
                <a:latin typeface="Trebuchet MS" panose="020B0603020202020204" pitchFamily="34" charset="0"/>
              </a:rPr>
              <a:t>7</a:t>
            </a:r>
            <a:endParaRPr lang="en-US" altLang="en-US" sz="20000">
              <a:latin typeface="Trebuchet MS" panose="020B0603020202020204" pitchFamily="34" charset="0"/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3059113" y="1701800"/>
            <a:ext cx="3240087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0">
                <a:latin typeface="Trebuchet MS" panose="020B0603020202020204" pitchFamily="34" charset="0"/>
              </a:rPr>
              <a:t>3</a:t>
            </a:r>
            <a:endParaRPr lang="en-US" altLang="en-US" sz="20000">
              <a:latin typeface="Trebuchet MS" panose="020B0603020202020204" pitchFamily="34" charset="0"/>
            </a:endParaRP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2916238" y="1701800"/>
            <a:ext cx="3240087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0">
                <a:latin typeface="Trebuchet MS" panose="020B0603020202020204" pitchFamily="34" charset="0"/>
              </a:rPr>
              <a:t>5</a:t>
            </a:r>
            <a:endParaRPr lang="en-US" altLang="en-US" sz="2000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4" grpId="1"/>
      <p:bldP spid="15366" grpId="0"/>
      <p:bldP spid="15366" grpId="1"/>
      <p:bldP spid="15367" grpId="0"/>
      <p:bldP spid="15367" grpId="1"/>
      <p:bldP spid="15368" grpId="0"/>
      <p:bldP spid="15368" grpId="1"/>
      <p:bldP spid="15369" grpId="0"/>
      <p:bldP spid="15369" grpId="1"/>
      <p:bldP spid="15370" grpId="0"/>
      <p:bldP spid="15370" grpId="1"/>
      <p:bldP spid="15371" grpId="0"/>
      <p:bldP spid="15371" grpId="1"/>
      <p:bldP spid="15372" grpId="0"/>
      <p:bldP spid="15372" grpId="1"/>
      <p:bldP spid="15373" grpId="0"/>
      <p:bldP spid="1537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06" name="Group 22"/>
          <p:cNvGraphicFramePr>
            <a:graphicFrameLocks noGrp="1"/>
          </p:cNvGraphicFramePr>
          <p:nvPr>
            <p:ph/>
          </p:nvPr>
        </p:nvGraphicFramePr>
        <p:xfrm>
          <a:off x="1450975" y="404813"/>
          <a:ext cx="6202363" cy="6034086"/>
        </p:xfrm>
        <a:graphic>
          <a:graphicData uri="http://schemas.openxmlformats.org/drawingml/2006/table">
            <a:tbl>
              <a:tblPr/>
              <a:tblGrid>
                <a:gridCol w="2066925"/>
                <a:gridCol w="2068513"/>
                <a:gridCol w="2066925"/>
              </a:tblGrid>
              <a:tr h="20113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  <a:endParaRPr kumimoji="0" lang="en-US" sz="1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  <a:endParaRPr kumimoji="0" lang="en-US" sz="1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  <a:endParaRPr kumimoji="0" lang="en-US" sz="1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13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kumimoji="0" lang="en-US" sz="1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  <a:endParaRPr kumimoji="0" lang="en-US" sz="1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  <a:endParaRPr kumimoji="0" lang="en-US" sz="1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13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  <a:endParaRPr kumimoji="0" lang="en-US" sz="1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kumimoji="0" lang="en-US" sz="1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ebuchet MS" panose="020B0603020202020204" pitchFamily="34" charset="0"/>
                        </a:rPr>
                        <a:t>8</a:t>
                      </a:r>
                      <a:endParaRPr kumimoji="0" lang="en-US" sz="1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2771775" y="1270000"/>
            <a:ext cx="3600450" cy="359886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304256" y="4995644"/>
            <a:ext cx="4535487" cy="6477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000" dirty="0" smtClean="0">
                <a:latin typeface="Tw Cen MT" panose="020B0602020104020603" pitchFamily="34" charset="0"/>
              </a:rPr>
              <a:t>La </a:t>
            </a:r>
            <a:r>
              <a:rPr lang="en-GB" altLang="en-US" sz="4000" dirty="0" err="1" smtClean="0">
                <a:latin typeface="Tw Cen MT" panose="020B0602020104020603" pitchFamily="34" charset="0"/>
              </a:rPr>
              <a:t>pomme</a:t>
            </a:r>
            <a:r>
              <a:rPr lang="en-GB" altLang="en-US" sz="4000" dirty="0" smtClean="0">
                <a:latin typeface="Tw Cen MT" panose="020B0602020104020603" pitchFamily="34" charset="0"/>
              </a:rPr>
              <a:t> </a:t>
            </a:r>
            <a:r>
              <a:rPr lang="en-GB" altLang="en-US" sz="4000" dirty="0" err="1" smtClean="0">
                <a:latin typeface="Tw Cen MT" panose="020B0602020104020603" pitchFamily="34" charset="0"/>
              </a:rPr>
              <a:t>est</a:t>
            </a:r>
            <a:r>
              <a:rPr lang="en-GB" altLang="en-US" sz="4000" dirty="0" smtClean="0">
                <a:latin typeface="Tw Cen MT" panose="020B0602020104020603" pitchFamily="34" charset="0"/>
              </a:rPr>
              <a:t> rouge.</a:t>
            </a:r>
            <a:endParaRPr lang="en-GB" altLang="en-US" sz="4000" dirty="0">
              <a:latin typeface="Tw Cen MT" panose="020B0602020104020603" pitchFamily="34" charset="0"/>
            </a:endParaRPr>
          </a:p>
        </p:txBody>
      </p:sp>
      <p:sp>
        <p:nvSpPr>
          <p:cNvPr id="4103" name="Text Box 7">
            <a:hlinkClick r:id="" action="ppaction://noaction">
              <a:snd r:embed="rId3" name="color manzana.wav"/>
            </a:hlinkClick>
          </p:cNvPr>
          <p:cNvSpPr txBox="1">
            <a:spLocks noChangeArrowheads="1"/>
          </p:cNvSpPr>
          <p:nvPr/>
        </p:nvSpPr>
        <p:spPr bwMode="auto">
          <a:xfrm>
            <a:off x="250824" y="173038"/>
            <a:ext cx="7417519" cy="646331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600" dirty="0">
                <a:latin typeface="Tw Cen MT" panose="020B0602020104020603" pitchFamily="34" charset="0"/>
              </a:rPr>
              <a:t>De </a:t>
            </a:r>
            <a:r>
              <a:rPr lang="en-GB" altLang="en-US" sz="3600" dirty="0" err="1">
                <a:latin typeface="Tw Cen MT" panose="020B0602020104020603" pitchFamily="34" charset="0"/>
              </a:rPr>
              <a:t>quelle</a:t>
            </a:r>
            <a:r>
              <a:rPr lang="en-GB" altLang="en-US" sz="3600" dirty="0">
                <a:latin typeface="Tw Cen MT" panose="020B0602020104020603" pitchFamily="34" charset="0"/>
              </a:rPr>
              <a:t> </a:t>
            </a:r>
            <a:r>
              <a:rPr lang="en-GB" altLang="en-US" sz="3600" dirty="0" err="1">
                <a:latin typeface="Tw Cen MT" panose="020B0602020104020603" pitchFamily="34" charset="0"/>
              </a:rPr>
              <a:t>couleur</a:t>
            </a:r>
            <a:r>
              <a:rPr lang="en-GB" altLang="en-US" sz="3600" dirty="0">
                <a:latin typeface="Tw Cen MT" panose="020B0602020104020603" pitchFamily="34" charset="0"/>
              </a:rPr>
              <a:t> </a:t>
            </a:r>
            <a:r>
              <a:rPr lang="en-GB" altLang="en-US" sz="3600" dirty="0" err="1">
                <a:latin typeface="Tw Cen MT" panose="020B0602020104020603" pitchFamily="34" charset="0"/>
              </a:rPr>
              <a:t>est</a:t>
            </a:r>
            <a:r>
              <a:rPr lang="en-GB" altLang="en-US" sz="3600" dirty="0">
                <a:latin typeface="Tw Cen MT" panose="020B0602020104020603" pitchFamily="34" charset="0"/>
              </a:rPr>
              <a:t> la </a:t>
            </a:r>
            <a:r>
              <a:rPr lang="en-GB" altLang="en-US" sz="3600" dirty="0" err="1" smtClean="0">
                <a:latin typeface="Tw Cen MT" panose="020B0602020104020603" pitchFamily="34" charset="0"/>
              </a:rPr>
              <a:t>pomme</a:t>
            </a:r>
            <a:r>
              <a:rPr lang="en-GB" altLang="en-US" sz="3600" dirty="0" smtClean="0">
                <a:latin typeface="Tw Cen MT" panose="020B0602020104020603" pitchFamily="34" charset="0"/>
              </a:rPr>
              <a:t>?</a:t>
            </a:r>
            <a:endParaRPr lang="en-GB" altLang="en-US" sz="3600" dirty="0">
              <a:latin typeface="Tw Cen MT" panose="020B06020201040206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44" y="1652199"/>
            <a:ext cx="2697235" cy="2834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Group 2"/>
          <p:cNvGraphicFramePr>
            <a:graphicFrameLocks noGrp="1"/>
          </p:cNvGraphicFramePr>
          <p:nvPr>
            <p:ph/>
          </p:nvPr>
        </p:nvGraphicFramePr>
        <p:xfrm>
          <a:off x="1450975" y="404813"/>
          <a:ext cx="6202363" cy="6034086"/>
        </p:xfrm>
        <a:graphic>
          <a:graphicData uri="http://schemas.openxmlformats.org/drawingml/2006/table">
            <a:tbl>
              <a:tblPr/>
              <a:tblGrid>
                <a:gridCol w="2066925"/>
                <a:gridCol w="2068513"/>
                <a:gridCol w="2066925"/>
              </a:tblGrid>
              <a:tr h="20113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kumimoji="0" lang="en-US" sz="1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  <a:endParaRPr kumimoji="0" lang="en-US" sz="1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ebuchet MS" panose="020B0603020202020204" pitchFamily="34" charset="0"/>
                        </a:rPr>
                        <a:t>8</a:t>
                      </a:r>
                      <a:endParaRPr kumimoji="0" lang="en-US" sz="1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13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  <a:endParaRPr kumimoji="0" lang="en-US" sz="1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kumimoji="0" lang="en-US" sz="1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  <a:endParaRPr kumimoji="0" lang="en-US" sz="1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13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  <a:endParaRPr kumimoji="0" lang="en-US" sz="1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ebuchet MS" panose="020B0603020202020204" pitchFamily="34" charset="0"/>
                        </a:rPr>
                        <a:t>7</a:t>
                      </a:r>
                      <a:endParaRPr kumimoji="0" lang="en-US" sz="1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  <a:endParaRPr kumimoji="0" lang="en-US" sz="1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0000"/>
            </a:gs>
            <a:gs pos="100000">
              <a:srgbClr val="00F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899592" y="5068538"/>
            <a:ext cx="7669014" cy="6477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000" dirty="0" smtClean="0">
                <a:latin typeface="Tw Cen MT" panose="020B0602020104020603" pitchFamily="34" charset="0"/>
              </a:rPr>
              <a:t>Les pommes </a:t>
            </a:r>
            <a:r>
              <a:rPr lang="en-GB" altLang="en-US" sz="4000" dirty="0" err="1" smtClean="0">
                <a:latin typeface="Tw Cen MT" panose="020B0602020104020603" pitchFamily="34" charset="0"/>
              </a:rPr>
              <a:t>sont</a:t>
            </a:r>
            <a:r>
              <a:rPr lang="en-GB" altLang="en-US" sz="4000" dirty="0" smtClean="0">
                <a:latin typeface="Tw Cen MT" panose="020B0602020104020603" pitchFamily="34" charset="0"/>
              </a:rPr>
              <a:t> rouges.</a:t>
            </a:r>
            <a:endParaRPr lang="en-GB" altLang="en-US" sz="4000" dirty="0">
              <a:latin typeface="Tw Cen MT" panose="020B0602020104020603" pitchFamily="34" charset="0"/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2771775" y="1270000"/>
            <a:ext cx="3600450" cy="359886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0725" name="Text Box 5">
            <a:hlinkClick r:id="" action="ppaction://noaction">
              <a:snd r:embed="rId3" name="color manzanas.wav"/>
            </a:hlinkClick>
          </p:cNvPr>
          <p:cNvSpPr txBox="1">
            <a:spLocks noChangeArrowheads="1"/>
          </p:cNvSpPr>
          <p:nvPr/>
        </p:nvSpPr>
        <p:spPr bwMode="auto">
          <a:xfrm>
            <a:off x="250824" y="173038"/>
            <a:ext cx="8065591" cy="646331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600" dirty="0">
                <a:latin typeface="Tw Cen MT" panose="020B0602020104020603" pitchFamily="34" charset="0"/>
              </a:rPr>
              <a:t>De </a:t>
            </a:r>
            <a:r>
              <a:rPr lang="en-GB" altLang="en-US" sz="3600" dirty="0" err="1">
                <a:latin typeface="Tw Cen MT" panose="020B0602020104020603" pitchFamily="34" charset="0"/>
              </a:rPr>
              <a:t>quelle</a:t>
            </a:r>
            <a:r>
              <a:rPr lang="en-GB" altLang="en-US" sz="3600" dirty="0">
                <a:latin typeface="Tw Cen MT" panose="020B0602020104020603" pitchFamily="34" charset="0"/>
              </a:rPr>
              <a:t> </a:t>
            </a:r>
            <a:r>
              <a:rPr lang="en-GB" altLang="en-US" sz="3600" dirty="0" err="1">
                <a:latin typeface="Tw Cen MT" panose="020B0602020104020603" pitchFamily="34" charset="0"/>
              </a:rPr>
              <a:t>couleur</a:t>
            </a:r>
            <a:r>
              <a:rPr lang="en-GB" altLang="en-US" sz="3600" dirty="0">
                <a:latin typeface="Tw Cen MT" panose="020B0602020104020603" pitchFamily="34" charset="0"/>
              </a:rPr>
              <a:t> </a:t>
            </a:r>
            <a:r>
              <a:rPr lang="en-GB" altLang="en-US" sz="3600" dirty="0" err="1">
                <a:latin typeface="Tw Cen MT" panose="020B0602020104020603" pitchFamily="34" charset="0"/>
              </a:rPr>
              <a:t>sont</a:t>
            </a:r>
            <a:r>
              <a:rPr lang="en-GB" altLang="en-US" sz="3600" dirty="0">
                <a:latin typeface="Tw Cen MT" panose="020B0602020104020603" pitchFamily="34" charset="0"/>
              </a:rPr>
              <a:t> les </a:t>
            </a:r>
            <a:r>
              <a:rPr lang="en-GB" altLang="en-US" sz="3600" dirty="0" smtClean="0">
                <a:latin typeface="Tw Cen MT" panose="020B0602020104020603" pitchFamily="34" charset="0"/>
              </a:rPr>
              <a:t>pommes?</a:t>
            </a:r>
            <a:endParaRPr lang="en-GB" altLang="en-US" sz="3600" dirty="0">
              <a:latin typeface="Tw Cen MT" panose="020B06020201040206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002" y="1463397"/>
            <a:ext cx="1733396" cy="18215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824821"/>
            <a:ext cx="1733396" cy="1821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 animBg="1"/>
      <p:bldP spid="307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771775" y="1270000"/>
            <a:ext cx="3600450" cy="359886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411760" y="5013176"/>
            <a:ext cx="4104481" cy="6477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000" dirty="0" smtClean="0">
                <a:latin typeface="Tw Cen MT" panose="020B0602020104020603" pitchFamily="34" charset="0"/>
              </a:rPr>
              <a:t>La </a:t>
            </a:r>
            <a:r>
              <a:rPr lang="en-GB" altLang="en-US" sz="4000" dirty="0" err="1" smtClean="0">
                <a:latin typeface="Tw Cen MT" panose="020B0602020104020603" pitchFamily="34" charset="0"/>
              </a:rPr>
              <a:t>poire</a:t>
            </a:r>
            <a:r>
              <a:rPr lang="en-GB" altLang="en-US" sz="4000" dirty="0" smtClean="0">
                <a:latin typeface="Tw Cen MT" panose="020B0602020104020603" pitchFamily="34" charset="0"/>
              </a:rPr>
              <a:t> </a:t>
            </a:r>
            <a:r>
              <a:rPr lang="en-GB" altLang="en-US" sz="4000" dirty="0" err="1" smtClean="0">
                <a:latin typeface="Tw Cen MT" panose="020B0602020104020603" pitchFamily="34" charset="0"/>
              </a:rPr>
              <a:t>est</a:t>
            </a:r>
            <a:r>
              <a:rPr lang="en-GB" altLang="en-US" sz="4000" dirty="0" smtClean="0">
                <a:latin typeface="Tw Cen MT" panose="020B0602020104020603" pitchFamily="34" charset="0"/>
              </a:rPr>
              <a:t> </a:t>
            </a:r>
            <a:r>
              <a:rPr lang="en-GB" altLang="en-US" sz="4000" dirty="0" err="1" smtClean="0">
                <a:latin typeface="Tw Cen MT" panose="020B0602020104020603" pitchFamily="34" charset="0"/>
              </a:rPr>
              <a:t>verte</a:t>
            </a:r>
            <a:r>
              <a:rPr lang="en-GB" altLang="en-US" sz="4000" dirty="0" smtClean="0">
                <a:latin typeface="Tw Cen MT" panose="020B0602020104020603" pitchFamily="34" charset="0"/>
              </a:rPr>
              <a:t>.</a:t>
            </a:r>
            <a:endParaRPr lang="en-GB" altLang="en-US" sz="4000" dirty="0">
              <a:latin typeface="Tw Cen MT" panose="020B06020201040206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772816"/>
            <a:ext cx="1874173" cy="2707138"/>
          </a:xfrm>
          <a:prstGeom prst="rect">
            <a:avLst/>
          </a:prstGeom>
        </p:spPr>
      </p:pic>
      <p:sp>
        <p:nvSpPr>
          <p:cNvPr id="6" name="Text Box 7">
            <a:hlinkClick r:id="" action="ppaction://noaction">
              <a:snd r:embed="rId3" name="color manzana.wav"/>
            </a:hlinkClick>
          </p:cNvPr>
          <p:cNvSpPr txBox="1">
            <a:spLocks noChangeArrowheads="1"/>
          </p:cNvSpPr>
          <p:nvPr/>
        </p:nvSpPr>
        <p:spPr bwMode="auto">
          <a:xfrm>
            <a:off x="250824" y="173038"/>
            <a:ext cx="7417519" cy="646331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600" dirty="0">
                <a:latin typeface="Tw Cen MT" panose="020B0602020104020603" pitchFamily="34" charset="0"/>
              </a:rPr>
              <a:t>De </a:t>
            </a:r>
            <a:r>
              <a:rPr lang="en-GB" altLang="en-US" sz="3600" dirty="0" err="1">
                <a:latin typeface="Tw Cen MT" panose="020B0602020104020603" pitchFamily="34" charset="0"/>
              </a:rPr>
              <a:t>quelle</a:t>
            </a:r>
            <a:r>
              <a:rPr lang="en-GB" altLang="en-US" sz="3600" dirty="0">
                <a:latin typeface="Tw Cen MT" panose="020B0602020104020603" pitchFamily="34" charset="0"/>
              </a:rPr>
              <a:t> </a:t>
            </a:r>
            <a:r>
              <a:rPr lang="en-GB" altLang="en-US" sz="3600" dirty="0" err="1">
                <a:latin typeface="Tw Cen MT" panose="020B0602020104020603" pitchFamily="34" charset="0"/>
              </a:rPr>
              <a:t>couleur</a:t>
            </a:r>
            <a:r>
              <a:rPr lang="en-GB" altLang="en-US" sz="3600" dirty="0">
                <a:latin typeface="Tw Cen MT" panose="020B0602020104020603" pitchFamily="34" charset="0"/>
              </a:rPr>
              <a:t> </a:t>
            </a:r>
            <a:r>
              <a:rPr lang="en-GB" altLang="en-US" sz="3600" dirty="0" err="1">
                <a:latin typeface="Tw Cen MT" panose="020B0602020104020603" pitchFamily="34" charset="0"/>
              </a:rPr>
              <a:t>est</a:t>
            </a:r>
            <a:r>
              <a:rPr lang="en-GB" altLang="en-US" sz="3600" dirty="0">
                <a:latin typeface="Tw Cen MT" panose="020B0602020104020603" pitchFamily="34" charset="0"/>
              </a:rPr>
              <a:t> la </a:t>
            </a:r>
            <a:r>
              <a:rPr lang="en-GB" altLang="en-US" sz="3600" dirty="0" err="1" smtClean="0">
                <a:latin typeface="Tw Cen MT" panose="020B0602020104020603" pitchFamily="34" charset="0"/>
              </a:rPr>
              <a:t>poire</a:t>
            </a:r>
            <a:r>
              <a:rPr lang="en-GB" altLang="en-US" sz="3600" dirty="0" smtClean="0">
                <a:latin typeface="Tw Cen MT" panose="020B0602020104020603" pitchFamily="34" charset="0"/>
              </a:rPr>
              <a:t>?</a:t>
            </a:r>
            <a:endParaRPr lang="en-GB" altLang="en-US" sz="3600" dirty="0">
              <a:latin typeface="Tw Cen MT" panose="020B06020201040206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0000"/>
            </a:gs>
            <a:gs pos="100000">
              <a:srgbClr val="00F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771775" y="1270000"/>
            <a:ext cx="3600450" cy="359886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691681" y="4941888"/>
            <a:ext cx="5617170" cy="6477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000" dirty="0" smtClean="0">
                <a:latin typeface="Tw Cen MT" panose="020B0602020104020603" pitchFamily="34" charset="0"/>
              </a:rPr>
              <a:t>Les </a:t>
            </a:r>
            <a:r>
              <a:rPr lang="en-GB" altLang="en-US" sz="4000" dirty="0" err="1" smtClean="0">
                <a:latin typeface="Tw Cen MT" panose="020B0602020104020603" pitchFamily="34" charset="0"/>
              </a:rPr>
              <a:t>poires</a:t>
            </a:r>
            <a:r>
              <a:rPr lang="en-GB" altLang="en-US" sz="4000" dirty="0" smtClean="0">
                <a:latin typeface="Tw Cen MT" panose="020B0602020104020603" pitchFamily="34" charset="0"/>
              </a:rPr>
              <a:t> son </a:t>
            </a:r>
            <a:r>
              <a:rPr lang="en-GB" altLang="en-US" sz="4000" dirty="0" err="1" smtClean="0">
                <a:latin typeface="Tw Cen MT" panose="020B0602020104020603" pitchFamily="34" charset="0"/>
              </a:rPr>
              <a:t>vertes</a:t>
            </a:r>
            <a:r>
              <a:rPr lang="en-GB" altLang="en-US" sz="4000" dirty="0" smtClean="0">
                <a:latin typeface="Tw Cen MT" panose="020B0602020104020603" pitchFamily="34" charset="0"/>
              </a:rPr>
              <a:t>.</a:t>
            </a:r>
            <a:endParaRPr lang="en-GB" altLang="en-US" sz="4000" dirty="0">
              <a:latin typeface="Tw Cen MT" panose="020B0602020104020603" pitchFamily="34" charset="0"/>
            </a:endParaRPr>
          </a:p>
        </p:txBody>
      </p:sp>
      <p:sp>
        <p:nvSpPr>
          <p:cNvPr id="21512" name="Text Box 8">
            <a:hlinkClick r:id="" action="ppaction://noaction">
              <a:snd r:embed="rId2" name="color peras.wav"/>
            </a:hlinkClick>
          </p:cNvPr>
          <p:cNvSpPr txBox="1">
            <a:spLocks noChangeArrowheads="1"/>
          </p:cNvSpPr>
          <p:nvPr/>
        </p:nvSpPr>
        <p:spPr bwMode="auto">
          <a:xfrm>
            <a:off x="250824" y="173038"/>
            <a:ext cx="6697439" cy="646331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600" dirty="0">
                <a:latin typeface="Tw Cen MT" panose="020B0602020104020603" pitchFamily="34" charset="0"/>
              </a:rPr>
              <a:t>De </a:t>
            </a:r>
            <a:r>
              <a:rPr lang="en-GB" altLang="en-US" sz="3600" dirty="0" err="1">
                <a:latin typeface="Tw Cen MT" panose="020B0602020104020603" pitchFamily="34" charset="0"/>
              </a:rPr>
              <a:t>quelle</a:t>
            </a:r>
            <a:r>
              <a:rPr lang="en-GB" altLang="en-US" sz="3600" dirty="0">
                <a:latin typeface="Tw Cen MT" panose="020B0602020104020603" pitchFamily="34" charset="0"/>
              </a:rPr>
              <a:t> </a:t>
            </a:r>
            <a:r>
              <a:rPr lang="en-GB" altLang="en-US" sz="3600" dirty="0" err="1">
                <a:latin typeface="Tw Cen MT" panose="020B0602020104020603" pitchFamily="34" charset="0"/>
              </a:rPr>
              <a:t>couleur</a:t>
            </a:r>
            <a:r>
              <a:rPr lang="en-GB" altLang="en-US" sz="3600" dirty="0">
                <a:latin typeface="Tw Cen MT" panose="020B0602020104020603" pitchFamily="34" charset="0"/>
              </a:rPr>
              <a:t> </a:t>
            </a:r>
            <a:r>
              <a:rPr lang="en-GB" altLang="en-US" sz="3600" dirty="0" err="1">
                <a:latin typeface="Tw Cen MT" panose="020B0602020104020603" pitchFamily="34" charset="0"/>
              </a:rPr>
              <a:t>sont</a:t>
            </a:r>
            <a:r>
              <a:rPr lang="en-GB" altLang="en-US" sz="3600" dirty="0">
                <a:latin typeface="Tw Cen MT" panose="020B0602020104020603" pitchFamily="34" charset="0"/>
              </a:rPr>
              <a:t> les </a:t>
            </a:r>
            <a:r>
              <a:rPr lang="en-GB" altLang="en-US" sz="3600" dirty="0" err="1">
                <a:latin typeface="Tw Cen MT" panose="020B0602020104020603" pitchFamily="34" charset="0"/>
              </a:rPr>
              <a:t>poires</a:t>
            </a:r>
            <a:r>
              <a:rPr lang="en-GB" altLang="en-US" sz="3600" dirty="0">
                <a:latin typeface="Tw Cen MT" panose="020B0602020104020603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556792"/>
            <a:ext cx="1325959" cy="19152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832" y="2420888"/>
            <a:ext cx="1325959" cy="1915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2771775" y="1270000"/>
            <a:ext cx="3600450" cy="359886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015703" y="4995644"/>
            <a:ext cx="5112593" cy="6477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000" dirty="0" smtClean="0">
                <a:latin typeface="Tw Cen MT" panose="020B0602020104020603" pitchFamily="34" charset="0"/>
              </a:rPr>
              <a:t>La prune </a:t>
            </a:r>
            <a:r>
              <a:rPr lang="en-GB" altLang="en-US" sz="4000" dirty="0" err="1" smtClean="0">
                <a:latin typeface="Tw Cen MT" panose="020B0602020104020603" pitchFamily="34" charset="0"/>
              </a:rPr>
              <a:t>est</a:t>
            </a:r>
            <a:r>
              <a:rPr lang="en-GB" altLang="en-US" sz="4000" dirty="0" smtClean="0">
                <a:latin typeface="Tw Cen MT" panose="020B0602020104020603" pitchFamily="34" charset="0"/>
              </a:rPr>
              <a:t> </a:t>
            </a:r>
            <a:r>
              <a:rPr lang="en-GB" altLang="en-US" sz="4000" dirty="0" err="1" smtClean="0">
                <a:latin typeface="Tw Cen MT" panose="020B0602020104020603" pitchFamily="34" charset="0"/>
              </a:rPr>
              <a:t>violette</a:t>
            </a:r>
            <a:r>
              <a:rPr lang="en-GB" altLang="en-US" sz="4000" dirty="0" smtClean="0">
                <a:latin typeface="Tw Cen MT" panose="020B0602020104020603" pitchFamily="34" charset="0"/>
              </a:rPr>
              <a:t>.</a:t>
            </a:r>
            <a:endParaRPr lang="en-GB" altLang="en-US" sz="4000" dirty="0">
              <a:latin typeface="Tw Cen MT" panose="020B0602020104020603" pitchFamily="34" charset="0"/>
            </a:endParaRPr>
          </a:p>
        </p:txBody>
      </p:sp>
      <p:sp>
        <p:nvSpPr>
          <p:cNvPr id="5" name="Text Box 7">
            <a:hlinkClick r:id="" action="ppaction://noaction">
              <a:snd r:embed="rId2" name="color manzana.wav"/>
            </a:hlinkClick>
          </p:cNvPr>
          <p:cNvSpPr txBox="1">
            <a:spLocks noChangeArrowheads="1"/>
          </p:cNvSpPr>
          <p:nvPr/>
        </p:nvSpPr>
        <p:spPr bwMode="auto">
          <a:xfrm>
            <a:off x="250824" y="173038"/>
            <a:ext cx="7417519" cy="646331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600" dirty="0">
                <a:latin typeface="Tw Cen MT" panose="020B0602020104020603" pitchFamily="34" charset="0"/>
              </a:rPr>
              <a:t>De </a:t>
            </a:r>
            <a:r>
              <a:rPr lang="en-GB" altLang="en-US" sz="3600" dirty="0" err="1">
                <a:latin typeface="Tw Cen MT" panose="020B0602020104020603" pitchFamily="34" charset="0"/>
              </a:rPr>
              <a:t>quelle</a:t>
            </a:r>
            <a:r>
              <a:rPr lang="en-GB" altLang="en-US" sz="3600" dirty="0">
                <a:latin typeface="Tw Cen MT" panose="020B0602020104020603" pitchFamily="34" charset="0"/>
              </a:rPr>
              <a:t> </a:t>
            </a:r>
            <a:r>
              <a:rPr lang="en-GB" altLang="en-US" sz="3600" dirty="0" err="1">
                <a:latin typeface="Tw Cen MT" panose="020B0602020104020603" pitchFamily="34" charset="0"/>
              </a:rPr>
              <a:t>couleur</a:t>
            </a:r>
            <a:r>
              <a:rPr lang="en-GB" altLang="en-US" sz="3600" dirty="0">
                <a:latin typeface="Tw Cen MT" panose="020B0602020104020603" pitchFamily="34" charset="0"/>
              </a:rPr>
              <a:t> </a:t>
            </a:r>
            <a:r>
              <a:rPr lang="en-GB" altLang="en-US" sz="3600" dirty="0" err="1">
                <a:latin typeface="Tw Cen MT" panose="020B0602020104020603" pitchFamily="34" charset="0"/>
              </a:rPr>
              <a:t>est</a:t>
            </a:r>
            <a:r>
              <a:rPr lang="en-GB" altLang="en-US" sz="3600" dirty="0">
                <a:latin typeface="Tw Cen MT" panose="020B0602020104020603" pitchFamily="34" charset="0"/>
              </a:rPr>
              <a:t> la </a:t>
            </a:r>
            <a:r>
              <a:rPr lang="en-GB" altLang="en-US" sz="3600" dirty="0" smtClean="0">
                <a:latin typeface="Tw Cen MT" panose="020B0602020104020603" pitchFamily="34" charset="0"/>
              </a:rPr>
              <a:t>prune?</a:t>
            </a:r>
            <a:endParaRPr lang="en-GB" altLang="en-US" sz="3600" dirty="0">
              <a:latin typeface="Tw Cen MT" panose="020B06020201040206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276872"/>
            <a:ext cx="2238690" cy="1902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0000"/>
            </a:gs>
            <a:gs pos="100000">
              <a:srgbClr val="00F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771775" y="1270000"/>
            <a:ext cx="3600450" cy="359886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475656" y="4985366"/>
            <a:ext cx="6193234" cy="60387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000" dirty="0" smtClean="0">
                <a:latin typeface="Tw Cen MT" panose="020B0602020104020603" pitchFamily="34" charset="0"/>
              </a:rPr>
              <a:t>Les prunes </a:t>
            </a:r>
            <a:r>
              <a:rPr lang="en-GB" altLang="en-US" sz="4000" dirty="0" err="1" smtClean="0">
                <a:latin typeface="Tw Cen MT" panose="020B0602020104020603" pitchFamily="34" charset="0"/>
              </a:rPr>
              <a:t>sont</a:t>
            </a:r>
            <a:r>
              <a:rPr lang="en-GB" altLang="en-US" sz="4000" dirty="0" smtClean="0">
                <a:latin typeface="Tw Cen MT" panose="020B0602020104020603" pitchFamily="34" charset="0"/>
              </a:rPr>
              <a:t> </a:t>
            </a:r>
            <a:r>
              <a:rPr lang="en-GB" altLang="en-US" sz="4000" dirty="0" err="1" smtClean="0">
                <a:latin typeface="Tw Cen MT" panose="020B0602020104020603" pitchFamily="34" charset="0"/>
              </a:rPr>
              <a:t>violettes</a:t>
            </a:r>
            <a:r>
              <a:rPr lang="en-GB" altLang="en-US" sz="4000" dirty="0" smtClean="0">
                <a:latin typeface="Tw Cen MT" panose="020B0602020104020603" pitchFamily="34" charset="0"/>
              </a:rPr>
              <a:t>.</a:t>
            </a:r>
            <a:endParaRPr lang="en-GB" altLang="en-US" sz="4000" dirty="0">
              <a:latin typeface="Tw Cen MT" panose="020B0602020104020603" pitchFamily="34" charset="0"/>
            </a:endParaRPr>
          </a:p>
        </p:txBody>
      </p:sp>
      <p:sp>
        <p:nvSpPr>
          <p:cNvPr id="23560" name="Text Box 8">
            <a:hlinkClick r:id="" action="ppaction://noaction">
              <a:snd r:embed="rId2" name="color ciruelas.wav"/>
            </a:hlinkClick>
          </p:cNvPr>
          <p:cNvSpPr txBox="1">
            <a:spLocks noChangeArrowheads="1"/>
          </p:cNvSpPr>
          <p:nvPr/>
        </p:nvSpPr>
        <p:spPr bwMode="auto">
          <a:xfrm>
            <a:off x="250825" y="173038"/>
            <a:ext cx="5761038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200" dirty="0">
                <a:latin typeface="Tw Cen MT" panose="020B0602020104020603" pitchFamily="34" charset="0"/>
              </a:rPr>
              <a:t>De </a:t>
            </a:r>
            <a:r>
              <a:rPr lang="en-GB" altLang="en-US" sz="3200" dirty="0" err="1">
                <a:latin typeface="Tw Cen MT" panose="020B0602020104020603" pitchFamily="34" charset="0"/>
              </a:rPr>
              <a:t>quelle</a:t>
            </a:r>
            <a:r>
              <a:rPr lang="en-GB" altLang="en-US" sz="3200" dirty="0">
                <a:latin typeface="Tw Cen MT" panose="020B0602020104020603" pitchFamily="34" charset="0"/>
              </a:rPr>
              <a:t> </a:t>
            </a:r>
            <a:r>
              <a:rPr lang="en-GB" altLang="en-US" sz="3200" dirty="0" err="1">
                <a:latin typeface="Tw Cen MT" panose="020B0602020104020603" pitchFamily="34" charset="0"/>
              </a:rPr>
              <a:t>couleur</a:t>
            </a:r>
            <a:r>
              <a:rPr lang="en-GB" altLang="en-US" sz="3200" dirty="0">
                <a:latin typeface="Tw Cen MT" panose="020B0602020104020603" pitchFamily="34" charset="0"/>
              </a:rPr>
              <a:t> </a:t>
            </a:r>
            <a:r>
              <a:rPr lang="en-GB" altLang="en-US" sz="3200" dirty="0" err="1">
                <a:latin typeface="Tw Cen MT" panose="020B0602020104020603" pitchFamily="34" charset="0"/>
              </a:rPr>
              <a:t>sont</a:t>
            </a:r>
            <a:r>
              <a:rPr lang="en-GB" altLang="en-US" sz="3200" dirty="0">
                <a:latin typeface="Tw Cen MT" panose="020B0602020104020603" pitchFamily="34" charset="0"/>
              </a:rPr>
              <a:t> les prunes?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556792"/>
            <a:ext cx="1355818" cy="1152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091" y="2645043"/>
            <a:ext cx="1355818" cy="11521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07" y="3676517"/>
            <a:ext cx="1355818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2771775" y="1270000"/>
            <a:ext cx="3600450" cy="359886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015703" y="5085184"/>
            <a:ext cx="5112593" cy="6477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000" dirty="0" smtClean="0">
                <a:latin typeface="Tw Cen MT" panose="020B0602020104020603" pitchFamily="34" charset="0"/>
              </a:rPr>
              <a:t>La fraise </a:t>
            </a:r>
            <a:r>
              <a:rPr lang="en-GB" altLang="en-US" sz="4000" dirty="0" err="1" smtClean="0">
                <a:latin typeface="Tw Cen MT" panose="020B0602020104020603" pitchFamily="34" charset="0"/>
              </a:rPr>
              <a:t>est</a:t>
            </a:r>
            <a:r>
              <a:rPr lang="en-GB" altLang="en-US" sz="4000" dirty="0" smtClean="0">
                <a:latin typeface="Tw Cen MT" panose="020B0602020104020603" pitchFamily="34" charset="0"/>
              </a:rPr>
              <a:t> rouge.</a:t>
            </a:r>
            <a:endParaRPr lang="en-GB" altLang="en-US" sz="4000" dirty="0">
              <a:latin typeface="Tw Cen MT" panose="020B0602020104020603" pitchFamily="34" charset="0"/>
            </a:endParaRPr>
          </a:p>
        </p:txBody>
      </p:sp>
      <p:sp>
        <p:nvSpPr>
          <p:cNvPr id="6" name="Text Box 7">
            <a:hlinkClick r:id="" action="ppaction://noaction">
              <a:snd r:embed="rId2" name="color manzana.wav"/>
            </a:hlinkClick>
          </p:cNvPr>
          <p:cNvSpPr txBox="1">
            <a:spLocks noChangeArrowheads="1"/>
          </p:cNvSpPr>
          <p:nvPr/>
        </p:nvSpPr>
        <p:spPr bwMode="auto">
          <a:xfrm>
            <a:off x="250824" y="173038"/>
            <a:ext cx="7417519" cy="646331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600" dirty="0">
                <a:latin typeface="Tw Cen MT" panose="020B0602020104020603" pitchFamily="34" charset="0"/>
              </a:rPr>
              <a:t>De </a:t>
            </a:r>
            <a:r>
              <a:rPr lang="en-GB" altLang="en-US" sz="3600" dirty="0" err="1">
                <a:latin typeface="Tw Cen MT" panose="020B0602020104020603" pitchFamily="34" charset="0"/>
              </a:rPr>
              <a:t>quelle</a:t>
            </a:r>
            <a:r>
              <a:rPr lang="en-GB" altLang="en-US" sz="3600" dirty="0">
                <a:latin typeface="Tw Cen MT" panose="020B0602020104020603" pitchFamily="34" charset="0"/>
              </a:rPr>
              <a:t> </a:t>
            </a:r>
            <a:r>
              <a:rPr lang="en-GB" altLang="en-US" sz="3600" dirty="0" err="1">
                <a:latin typeface="Tw Cen MT" panose="020B0602020104020603" pitchFamily="34" charset="0"/>
              </a:rPr>
              <a:t>couleur</a:t>
            </a:r>
            <a:r>
              <a:rPr lang="en-GB" altLang="en-US" sz="3600" dirty="0">
                <a:latin typeface="Tw Cen MT" panose="020B0602020104020603" pitchFamily="34" charset="0"/>
              </a:rPr>
              <a:t> </a:t>
            </a:r>
            <a:r>
              <a:rPr lang="en-GB" altLang="en-US" sz="3600" dirty="0" err="1">
                <a:latin typeface="Tw Cen MT" panose="020B0602020104020603" pitchFamily="34" charset="0"/>
              </a:rPr>
              <a:t>est</a:t>
            </a:r>
            <a:r>
              <a:rPr lang="en-GB" altLang="en-US" sz="3600" dirty="0">
                <a:latin typeface="Tw Cen MT" panose="020B0602020104020603" pitchFamily="34" charset="0"/>
              </a:rPr>
              <a:t> la </a:t>
            </a:r>
            <a:r>
              <a:rPr lang="en-GB" altLang="en-US" sz="3600" dirty="0" smtClean="0">
                <a:latin typeface="Tw Cen MT" panose="020B0602020104020603" pitchFamily="34" charset="0"/>
              </a:rPr>
              <a:t>fraise?</a:t>
            </a:r>
            <a:endParaRPr lang="en-GB" altLang="en-US" sz="3600" dirty="0">
              <a:latin typeface="Tw Cen MT" panose="020B06020201040206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530" y="1427594"/>
            <a:ext cx="2626938" cy="3283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0000"/>
            </a:gs>
            <a:gs pos="100000">
              <a:srgbClr val="00F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771775" y="1270000"/>
            <a:ext cx="3600450" cy="359886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979612" y="4941888"/>
            <a:ext cx="5688731" cy="6477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000" dirty="0" smtClean="0">
                <a:latin typeface="Tw Cen MT" panose="020B0602020104020603" pitchFamily="34" charset="0"/>
              </a:rPr>
              <a:t>Les fraises </a:t>
            </a:r>
            <a:r>
              <a:rPr lang="en-GB" altLang="en-US" sz="4000" dirty="0" err="1" smtClean="0">
                <a:latin typeface="Tw Cen MT" panose="020B0602020104020603" pitchFamily="34" charset="0"/>
              </a:rPr>
              <a:t>sont</a:t>
            </a:r>
            <a:r>
              <a:rPr lang="en-GB" altLang="en-US" sz="4000" dirty="0" smtClean="0">
                <a:latin typeface="Tw Cen MT" panose="020B0602020104020603" pitchFamily="34" charset="0"/>
              </a:rPr>
              <a:t> rouges.</a:t>
            </a:r>
            <a:endParaRPr lang="en-GB" altLang="en-US" sz="4000" dirty="0">
              <a:latin typeface="Tw Cen MT" panose="020B0602020104020603" pitchFamily="34" charset="0"/>
            </a:endParaRPr>
          </a:p>
        </p:txBody>
      </p:sp>
      <p:sp>
        <p:nvSpPr>
          <p:cNvPr id="24583" name="Text Box 7">
            <a:hlinkClick r:id="" action="ppaction://noaction">
              <a:snd r:embed="rId2" name="color fresas.wav"/>
            </a:hlinkClick>
          </p:cNvPr>
          <p:cNvSpPr txBox="1">
            <a:spLocks noChangeArrowheads="1"/>
          </p:cNvSpPr>
          <p:nvPr/>
        </p:nvSpPr>
        <p:spPr bwMode="auto">
          <a:xfrm>
            <a:off x="250825" y="173038"/>
            <a:ext cx="5761038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 dirty="0">
                <a:latin typeface="Tw Cen MT" panose="020B0602020104020603" pitchFamily="34" charset="0"/>
              </a:rPr>
              <a:t>De </a:t>
            </a:r>
            <a:r>
              <a:rPr lang="en-GB" altLang="en-US" sz="3200" dirty="0" err="1">
                <a:latin typeface="Tw Cen MT" panose="020B0602020104020603" pitchFamily="34" charset="0"/>
              </a:rPr>
              <a:t>quelle</a:t>
            </a:r>
            <a:r>
              <a:rPr lang="en-GB" altLang="en-US" sz="3200" dirty="0">
                <a:latin typeface="Tw Cen MT" panose="020B0602020104020603" pitchFamily="34" charset="0"/>
              </a:rPr>
              <a:t> </a:t>
            </a:r>
            <a:r>
              <a:rPr lang="en-GB" altLang="en-US" sz="3200" dirty="0" err="1">
                <a:latin typeface="Tw Cen MT" panose="020B0602020104020603" pitchFamily="34" charset="0"/>
              </a:rPr>
              <a:t>couleur</a:t>
            </a:r>
            <a:r>
              <a:rPr lang="en-GB" altLang="en-US" sz="3200" dirty="0">
                <a:latin typeface="Tw Cen MT" panose="020B0602020104020603" pitchFamily="34" charset="0"/>
              </a:rPr>
              <a:t> </a:t>
            </a:r>
            <a:r>
              <a:rPr lang="en-GB" altLang="en-US" sz="3200" dirty="0" err="1">
                <a:latin typeface="Tw Cen MT" panose="020B0602020104020603" pitchFamily="34" charset="0"/>
              </a:rPr>
              <a:t>sont</a:t>
            </a:r>
            <a:r>
              <a:rPr lang="en-GB" altLang="en-US" sz="3200" dirty="0">
                <a:latin typeface="Tw Cen MT" panose="020B0602020104020603" pitchFamily="34" charset="0"/>
              </a:rPr>
              <a:t> les fraises 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772816"/>
            <a:ext cx="953430" cy="1191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033" y="1767839"/>
            <a:ext cx="953430" cy="1191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48" y="3150321"/>
            <a:ext cx="953430" cy="11917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635" y="3150321"/>
            <a:ext cx="953430" cy="1191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  <p:bldP spid="2458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1978</TotalTime>
  <Words>412</Words>
  <Application>Microsoft Office PowerPoint</Application>
  <PresentationFormat>On-screen Show (4:3)</PresentationFormat>
  <Paragraphs>111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Trebuchet MS</vt:lpstr>
      <vt:lpstr>Tw Cen MT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Jodie Baker</dc:creator>
  <cp:lastModifiedBy>Rachel Hawkes</cp:lastModifiedBy>
  <cp:revision>54</cp:revision>
  <dcterms:created xsi:type="dcterms:W3CDTF">2008-05-12T16:35:18Z</dcterms:created>
  <dcterms:modified xsi:type="dcterms:W3CDTF">2019-04-20T15:07:54Z</dcterms:modified>
</cp:coreProperties>
</file>