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1" r:id="rId4"/>
    <p:sldId id="263" r:id="rId5"/>
    <p:sldId id="276" r:id="rId6"/>
    <p:sldId id="267" r:id="rId7"/>
    <p:sldId id="269" r:id="rId8"/>
    <p:sldId id="268" r:id="rId9"/>
    <p:sldId id="279" r:id="rId10"/>
    <p:sldId id="275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06" autoAdjust="0"/>
  </p:normalViewPr>
  <p:slideViewPr>
    <p:cSldViewPr>
      <p:cViewPr varScale="1">
        <p:scale>
          <a:sx n="47" d="100"/>
          <a:sy n="47" d="100"/>
        </p:scale>
        <p:origin x="20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38700E4-669B-47B0-8AB2-AFF2532A71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64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83431E-4CD0-405F-906C-0628A6D3F0F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dirty="0" err="1"/>
              <a:t>Vrai</a:t>
            </a:r>
            <a:r>
              <a:rPr lang="en-GB" altLang="en-US" dirty="0"/>
              <a:t> </a:t>
            </a:r>
            <a:r>
              <a:rPr lang="en-GB" altLang="en-US" dirty="0" err="1"/>
              <a:t>ou</a:t>
            </a:r>
            <a:r>
              <a:rPr lang="en-GB" altLang="en-US" dirty="0"/>
              <a:t> faux? = True or false?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33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652CE-1DF9-4643-A5E1-FA4FF66AEA0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Click on each number to hear the sentence.</a:t>
            </a:r>
            <a:br>
              <a:rPr lang="en-GB" altLang="en-US" dirty="0"/>
            </a:br>
            <a:r>
              <a:rPr lang="en-GB" altLang="en-US" dirty="0"/>
              <a:t>1.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D</a:t>
            </a:r>
            <a:r>
              <a:rPr lang="en-GB" altLang="en-US" dirty="0" err="1"/>
              <a:t>ans</a:t>
            </a:r>
            <a:r>
              <a:rPr lang="en-GB" altLang="en-US" dirty="0"/>
              <a:t> la photo </a:t>
            </a:r>
            <a:r>
              <a:rPr lang="en-GB" altLang="en-US" dirty="0" err="1"/>
              <a:t>il</a:t>
            </a:r>
            <a:r>
              <a:rPr lang="en-GB" altLang="en-US" dirty="0"/>
              <a:t> y a un canard </a:t>
            </a:r>
            <a:r>
              <a:rPr lang="en-GB" altLang="en-US" dirty="0" err="1"/>
              <a:t>jaune</a:t>
            </a:r>
            <a:r>
              <a:rPr lang="en-GB" altLang="en-US" dirty="0"/>
              <a:t> (true)– pupils have to say if its true or false keep going for 8 examples: </a:t>
            </a:r>
          </a:p>
          <a:p>
            <a:pPr eaLnBrk="1" hangingPunct="1"/>
            <a:r>
              <a:rPr lang="en-GB" altLang="en-US" dirty="0"/>
              <a:t>2. </a:t>
            </a:r>
            <a:r>
              <a:rPr lang="en-GB" altLang="en-US" dirty="0" err="1"/>
              <a:t>Dans</a:t>
            </a:r>
            <a:r>
              <a:rPr lang="en-GB" altLang="en-US" dirty="0"/>
              <a:t> la photo </a:t>
            </a:r>
            <a:r>
              <a:rPr lang="en-GB" altLang="en-US" dirty="0" err="1"/>
              <a:t>il</a:t>
            </a:r>
            <a:r>
              <a:rPr lang="en-GB" altLang="en-US" dirty="0"/>
              <a:t> y a </a:t>
            </a:r>
            <a:r>
              <a:rPr lang="en-GB" altLang="en-US" dirty="0" err="1"/>
              <a:t>une</a:t>
            </a:r>
            <a:r>
              <a:rPr lang="en-GB" altLang="en-US" dirty="0"/>
              <a:t> </a:t>
            </a:r>
            <a:r>
              <a:rPr lang="en-GB" altLang="en-US" dirty="0" err="1"/>
              <a:t>grenouille</a:t>
            </a:r>
            <a:r>
              <a:rPr lang="en-GB" altLang="en-US" dirty="0"/>
              <a:t> </a:t>
            </a:r>
            <a:r>
              <a:rPr lang="en-GB" altLang="en-US" dirty="0" err="1"/>
              <a:t>verte</a:t>
            </a:r>
            <a:r>
              <a:rPr lang="en-GB" altLang="en-US" dirty="0"/>
              <a:t> et </a:t>
            </a:r>
            <a:r>
              <a:rPr lang="en-GB" altLang="en-US" dirty="0" err="1"/>
              <a:t>jaune</a:t>
            </a:r>
            <a:r>
              <a:rPr lang="en-GB" altLang="en-US" dirty="0"/>
              <a:t> (true)</a:t>
            </a:r>
            <a:br>
              <a:rPr lang="en-GB" altLang="en-US" dirty="0"/>
            </a:br>
            <a:r>
              <a:rPr lang="en-GB" altLang="en-US" dirty="0"/>
              <a:t>3.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Dans</a:t>
            </a:r>
            <a:r>
              <a:rPr lang="en-GB" altLang="en-US" baseline="0" dirty="0"/>
              <a:t>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un mouton rouge. (false)</a:t>
            </a:r>
            <a:br>
              <a:rPr lang="en-GB" altLang="en-US" baseline="0" dirty="0"/>
            </a:br>
            <a:r>
              <a:rPr lang="en-GB" altLang="en-US" baseline="0" dirty="0"/>
              <a:t>4. </a:t>
            </a:r>
            <a:r>
              <a:rPr lang="en-GB" altLang="en-US" baseline="0" dirty="0" err="1"/>
              <a:t>Dans</a:t>
            </a:r>
            <a:r>
              <a:rPr lang="en-GB" altLang="en-US" baseline="0" dirty="0"/>
              <a:t>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un cheval noir (false)</a:t>
            </a:r>
            <a:br>
              <a:rPr lang="en-GB" altLang="en-US" baseline="0" dirty="0"/>
            </a:br>
            <a:r>
              <a:rPr lang="en-GB" altLang="en-US" baseline="0" dirty="0"/>
              <a:t>5. </a:t>
            </a:r>
            <a:r>
              <a:rPr lang="en-GB" altLang="en-US" baseline="0" dirty="0" err="1"/>
              <a:t>Dans</a:t>
            </a:r>
            <a:r>
              <a:rPr lang="en-GB" altLang="en-US" baseline="0" dirty="0"/>
              <a:t>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un chat noir (true)</a:t>
            </a:r>
            <a:br>
              <a:rPr lang="en-GB" altLang="en-US" baseline="0" dirty="0"/>
            </a:br>
            <a:r>
              <a:rPr lang="en-GB" altLang="en-US" baseline="0" dirty="0"/>
              <a:t>6. </a:t>
            </a:r>
            <a:r>
              <a:rPr lang="en-GB" altLang="en-US" baseline="0" dirty="0" err="1"/>
              <a:t>Dans</a:t>
            </a:r>
            <a:r>
              <a:rPr lang="en-GB" altLang="en-US" baseline="0" dirty="0"/>
              <a:t>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un </a:t>
            </a:r>
            <a:r>
              <a:rPr lang="en-GB" altLang="en-US" baseline="0" dirty="0" err="1"/>
              <a:t>cochon</a:t>
            </a:r>
            <a:r>
              <a:rPr lang="en-GB" altLang="en-US" baseline="0" dirty="0"/>
              <a:t> rose (true)</a:t>
            </a:r>
            <a:br>
              <a:rPr lang="en-GB" altLang="en-US" baseline="0" dirty="0"/>
            </a:br>
            <a:r>
              <a:rPr lang="en-GB" altLang="en-US" baseline="0" dirty="0"/>
              <a:t>7. </a:t>
            </a:r>
            <a:r>
              <a:rPr lang="en-GB" altLang="en-US" baseline="0" dirty="0" err="1"/>
              <a:t>Dans</a:t>
            </a:r>
            <a:r>
              <a:rPr lang="en-GB" altLang="en-US" baseline="0" dirty="0"/>
              <a:t>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un cheval marron (true)</a:t>
            </a:r>
            <a:br>
              <a:rPr lang="en-GB" altLang="en-US" baseline="0" dirty="0"/>
            </a:br>
            <a:r>
              <a:rPr lang="en-GB" altLang="en-US" baseline="0" dirty="0"/>
              <a:t>8. Dans la photo </a:t>
            </a:r>
            <a:r>
              <a:rPr lang="en-GB" altLang="en-US" baseline="0" dirty="0" err="1"/>
              <a:t>il</a:t>
            </a:r>
            <a:r>
              <a:rPr lang="en-GB" altLang="en-US" baseline="0" dirty="0"/>
              <a:t> y a </a:t>
            </a:r>
            <a:r>
              <a:rPr lang="en-GB" altLang="en-US" baseline="0" dirty="0" err="1"/>
              <a:t>une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vache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violette</a:t>
            </a:r>
            <a:r>
              <a:rPr lang="en-GB" altLang="en-US" baseline="0" dirty="0"/>
              <a:t> (false).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5246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298913-D211-440D-A5EB-05E735A654D7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err="1"/>
              <a:t>Dans</a:t>
            </a:r>
            <a:r>
              <a:rPr lang="en-GB" altLang="en-US" dirty="0"/>
              <a:t> la photo </a:t>
            </a:r>
            <a:r>
              <a:rPr lang="en-GB" altLang="en-US" dirty="0" err="1"/>
              <a:t>il</a:t>
            </a:r>
            <a:r>
              <a:rPr lang="en-GB" altLang="en-US" dirty="0"/>
              <a:t> y a un </a:t>
            </a:r>
            <a:r>
              <a:rPr lang="en-GB" altLang="en-US" dirty="0" err="1"/>
              <a:t>oiseau</a:t>
            </a:r>
            <a:r>
              <a:rPr lang="en-GB" altLang="en-US" dirty="0"/>
              <a:t> </a:t>
            </a:r>
            <a:r>
              <a:rPr lang="en-GB" altLang="en-US" dirty="0" err="1"/>
              <a:t>jaune</a:t>
            </a:r>
            <a:r>
              <a:rPr lang="en-GB" altLang="en-US" dirty="0"/>
              <a:t> </a:t>
            </a:r>
            <a:r>
              <a:rPr lang="en-GB" altLang="en-US" dirty="0" err="1"/>
              <a:t>mais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n’y</a:t>
            </a:r>
            <a:r>
              <a:rPr lang="en-GB" altLang="en-US" dirty="0"/>
              <a:t> a pas de mouton. – True </a:t>
            </a:r>
            <a:br>
              <a:rPr lang="en-GB" altLang="en-US" dirty="0"/>
            </a:br>
            <a:r>
              <a:rPr lang="en-GB" altLang="en-US" dirty="0"/>
              <a:t>Click on number 1 to hear the sentence.</a:t>
            </a:r>
          </a:p>
        </p:txBody>
      </p:sp>
    </p:spTree>
    <p:extLst>
      <p:ext uri="{BB962C8B-B14F-4D97-AF65-F5344CB8AC3E}">
        <p14:creationId xmlns:p14="http://schemas.microsoft.com/office/powerpoint/2010/main" val="135986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F38E1-FDCE-486B-AC54-23EE26B9A08E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Pupils must now </a:t>
            </a:r>
            <a:r>
              <a:rPr lang="en-GB" altLang="en-US" b="1" dirty="0"/>
              <a:t>read</a:t>
            </a:r>
            <a:r>
              <a:rPr lang="en-GB" altLang="en-US" dirty="0"/>
              <a:t> the statement in French and decide whether the statement is true or false. </a:t>
            </a:r>
            <a:br>
              <a:rPr lang="en-GB" altLang="en-US" dirty="0"/>
            </a:br>
            <a:r>
              <a:rPr lang="en-GB" altLang="en-US" dirty="0"/>
              <a:t>Click on the statement to hear the audio, if desired.</a:t>
            </a:r>
            <a:br>
              <a:rPr lang="en-GB" altLang="en-US" dirty="0"/>
            </a:br>
            <a:r>
              <a:rPr lang="en-GB" altLang="en-US" dirty="0"/>
              <a:t>This statement is FAUX.  </a:t>
            </a:r>
            <a:br>
              <a:rPr lang="en-GB" altLang="en-US" dirty="0"/>
            </a:br>
            <a:r>
              <a:rPr lang="en-GB" altLang="en-US" dirty="0"/>
              <a:t>Click on </a:t>
            </a:r>
            <a:r>
              <a:rPr lang="en-GB" altLang="en-US" dirty="0" err="1"/>
              <a:t>Vrai</a:t>
            </a:r>
            <a:r>
              <a:rPr lang="en-GB" altLang="en-US" dirty="0"/>
              <a:t> and you will hear ‘</a:t>
            </a:r>
            <a:r>
              <a:rPr lang="en-GB" altLang="en-US" dirty="0" err="1"/>
              <a:t>tant</a:t>
            </a:r>
            <a:r>
              <a:rPr lang="en-GB" altLang="en-US" dirty="0"/>
              <a:t> </a:t>
            </a:r>
            <a:r>
              <a:rPr lang="en-GB" altLang="en-US" dirty="0" err="1"/>
              <a:t>pis</a:t>
            </a:r>
            <a:r>
              <a:rPr lang="en-GB" altLang="en-US" dirty="0"/>
              <a:t>’, on Faux and you hear ‘Faux’.</a:t>
            </a:r>
          </a:p>
        </p:txBody>
      </p:sp>
    </p:spTree>
    <p:extLst>
      <p:ext uri="{BB962C8B-B14F-4D97-AF65-F5344CB8AC3E}">
        <p14:creationId xmlns:p14="http://schemas.microsoft.com/office/powerpoint/2010/main" val="103849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970A5-4DC7-4331-A2A2-13A7D249B159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Pupils must now </a:t>
            </a:r>
            <a:r>
              <a:rPr lang="en-GB" altLang="en-US" b="1" dirty="0"/>
              <a:t>read</a:t>
            </a:r>
            <a:r>
              <a:rPr lang="en-GB" altLang="en-US" dirty="0"/>
              <a:t> the statement in French and decide whether the statement is true or false. 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87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19E966-38A1-4528-B5B7-939317A772DE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Pupils must now </a:t>
            </a:r>
            <a:r>
              <a:rPr lang="en-GB" altLang="en-US" b="1" dirty="0"/>
              <a:t>read</a:t>
            </a:r>
            <a:r>
              <a:rPr lang="en-GB" altLang="en-US" dirty="0"/>
              <a:t> the statement in French and decide whether the statement is true or false. </a:t>
            </a:r>
          </a:p>
        </p:txBody>
      </p:sp>
    </p:spTree>
    <p:extLst>
      <p:ext uri="{BB962C8B-B14F-4D97-AF65-F5344CB8AC3E}">
        <p14:creationId xmlns:p14="http://schemas.microsoft.com/office/powerpoint/2010/main" val="379357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https://www.youtube.com/watch?v=4C_nBszH_no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E055E-BCB9-4352-B4B4-6859F352759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755F-95D3-465B-8DF0-79B6CE23AB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503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1AD7-2A11-4B3D-9968-CCE85FA542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5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EB3A-278A-4266-9546-433B3FA491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62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DAF0-9EFE-46F0-B993-7D3B8283FD81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8B125-7694-4797-9BD9-FCCECE4F9C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079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928F-D318-42F5-9C6A-8F6BD110F414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97BB4E-032D-4174-B87A-7F73563E8B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63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FA1C-A906-49FB-82D1-23C74B38AF4B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9544D7-2F2B-49C5-9FCD-8D143B032A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51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DB09-4EA9-48D5-870B-577770D82A08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F2A8D2-DBE1-4428-BD3F-770532078D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84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6BE5-9DC7-4F14-9B8A-5FC1EBCE72F8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2E7D5E-2FD0-44BE-A95F-C629E1F4DC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94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0BA3-15CE-4319-8C36-F28C1630746D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F765FB-3B98-4B09-A098-6B78E178D4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10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ADDD-A9F4-4704-8FAE-90A45C106D04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88ADCC-C634-49F3-B506-C91CD55213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793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35F-B6A4-4BDA-99D3-DE779DA2913C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98838-2D85-4D64-9DBE-1018ECE0AC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6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0BC2-CD54-4747-8A35-65526405C1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42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5247-EFF4-4067-AE82-D2693269B4FE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637540-C1C7-4619-B173-6A88F845FC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18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F3BD-FEB4-4A8D-9663-1100D8C47C33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8A16A0-D8F4-4F72-A7E5-B98A95B717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8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BB88-874D-4E67-A1A1-453D7B16A6E9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284A9-0CB7-4450-A551-983F77405F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10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456F-EA5C-48D8-A44F-D46AC4DF32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50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80B0-FB05-4517-A730-4D559C549F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4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058F-5E0C-4990-AB90-B10F7DB155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1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124B-A155-4C96-8010-0EA503D7E2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81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4686-9FCE-47C3-8E34-E0C9386C88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12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58FF-25AC-4CFF-B531-3529032C90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61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AD90-910B-4B06-A060-A0D0D7D7E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6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462A612-0772-4F99-8473-AC43D4604F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3BCF-5619-41A1-A98B-07D6437AC797}" type="datetimeFigureOut">
              <a:rPr lang="en-GB"/>
              <a:pPr>
                <a:defRPr/>
              </a:pPr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B4E0E-623C-4447-9063-542BA0C1C1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audio" Target="../media/audio9.wav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5.wav"/><Relationship Id="rId4" Type="http://schemas.openxmlformats.org/officeDocument/2006/relationships/audio" Target="../media/audio1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_nBszH_no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>
              <a:snd r:embed="rId3" name="20.1.wav"/>
            </a:hlinkClick>
            <a:extLst>
              <a:ext uri="{FF2B5EF4-FFF2-40B4-BE49-F238E27FC236}">
                <a16:creationId xmlns:a16="http://schemas.microsoft.com/office/drawing/2014/main" id="{1FA7935B-AF4C-421F-A6C2-392D4400BF9B}"/>
              </a:ext>
            </a:extLst>
          </p:cNvPr>
          <p:cNvSpPr/>
          <p:nvPr/>
        </p:nvSpPr>
        <p:spPr>
          <a:xfrm>
            <a:off x="1619672" y="2242135"/>
            <a:ext cx="6237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 err="1"/>
              <a:t>Vrai</a:t>
            </a:r>
            <a:r>
              <a:rPr lang="en-GB" altLang="en-US" sz="7200" b="1" dirty="0"/>
              <a:t> </a:t>
            </a:r>
            <a:r>
              <a:rPr lang="en-GB" altLang="en-US" sz="7200" b="1" dirty="0" err="1"/>
              <a:t>ou</a:t>
            </a:r>
            <a:r>
              <a:rPr lang="en-GB" altLang="en-US" sz="7200" b="1" dirty="0"/>
              <a:t> faux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051BF-C316-4AE3-9194-69D5393D3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80" y="3498139"/>
            <a:ext cx="2115138" cy="220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A4ABEE-1AA6-4712-9AE8-4B52C9E8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84" y="3767831"/>
            <a:ext cx="169545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noaction" highlightClick="1">
              <a:snd r:embed="rId3" name="20.1b.wav"/>
            </a:hlinkClick>
          </p:cNvPr>
          <p:cNvSpPr>
            <a:spLocks noChangeArrowheads="1"/>
          </p:cNvSpPr>
          <p:nvPr/>
        </p:nvSpPr>
        <p:spPr bwMode="auto">
          <a:xfrm>
            <a:off x="5283661" y="317424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Vrai </a:t>
            </a:r>
          </a:p>
        </p:txBody>
      </p:sp>
      <p:sp>
        <p:nvSpPr>
          <p:cNvPr id="17411" name="AutoShape 3">
            <a:hlinkClick r:id="" action="ppaction://noaction" highlightClick="1">
              <a:snd r:embed="rId4" name="20.1c.wav"/>
            </a:hlinkClick>
          </p:cNvPr>
          <p:cNvSpPr>
            <a:spLocks noChangeArrowheads="1"/>
          </p:cNvSpPr>
          <p:nvPr/>
        </p:nvSpPr>
        <p:spPr bwMode="auto">
          <a:xfrm>
            <a:off x="5277629" y="1609726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Faux</a:t>
            </a:r>
          </a:p>
        </p:txBody>
      </p:sp>
      <p:pic>
        <p:nvPicPr>
          <p:cNvPr id="17412" name="Picture 4" descr="PP12farmpuppets">
            <a:hlinkClick r:id="" action="ppaction://noaction">
              <a:snd r:embed="rId5" name="2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08050"/>
            <a:ext cx="4313238" cy="547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-1692696" y="33184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err="1"/>
              <a:t>Vrai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ou</a:t>
            </a:r>
            <a:r>
              <a:rPr lang="en-GB" altLang="en-US" sz="4000" dirty="0"/>
              <a:t> faux ?</a:t>
            </a:r>
          </a:p>
        </p:txBody>
      </p:sp>
      <p:sp>
        <p:nvSpPr>
          <p:cNvPr id="2" name="Rectangle 1">
            <a:hlinkClick r:id="" action="ppaction://noaction">
              <a:snd r:embed="rId8" name="20.2.1.wav"/>
            </a:hlinkClick>
            <a:extLst>
              <a:ext uri="{FF2B5EF4-FFF2-40B4-BE49-F238E27FC236}">
                <a16:creationId xmlns:a16="http://schemas.microsoft.com/office/drawing/2014/main" id="{D8BECABF-6451-4FD1-A69D-4632FEEA812B}"/>
              </a:ext>
            </a:extLst>
          </p:cNvPr>
          <p:cNvSpPr/>
          <p:nvPr/>
        </p:nvSpPr>
        <p:spPr>
          <a:xfrm>
            <a:off x="4815483" y="3039883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hlinkClick r:id="" action="ppaction://noaction">
              <a:snd r:embed="rId9" name="20.2.2.wav"/>
            </a:hlinkClick>
            <a:extLst>
              <a:ext uri="{FF2B5EF4-FFF2-40B4-BE49-F238E27FC236}">
                <a16:creationId xmlns:a16="http://schemas.microsoft.com/office/drawing/2014/main" id="{0035001E-B4FE-44DD-B6C0-DFA09D767733}"/>
              </a:ext>
            </a:extLst>
          </p:cNvPr>
          <p:cNvSpPr/>
          <p:nvPr/>
        </p:nvSpPr>
        <p:spPr>
          <a:xfrm>
            <a:off x="5868144" y="303988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hlinkClick r:id="" action="ppaction://noaction">
              <a:snd r:embed="rId10" name="20.2.3.wav"/>
            </a:hlinkClick>
            <a:extLst>
              <a:ext uri="{FF2B5EF4-FFF2-40B4-BE49-F238E27FC236}">
                <a16:creationId xmlns:a16="http://schemas.microsoft.com/office/drawing/2014/main" id="{A545DDC9-03D9-4A4B-9BFA-11635547E4E2}"/>
              </a:ext>
            </a:extLst>
          </p:cNvPr>
          <p:cNvSpPr/>
          <p:nvPr/>
        </p:nvSpPr>
        <p:spPr>
          <a:xfrm>
            <a:off x="6920805" y="303988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hlinkClick r:id="" action="ppaction://noaction">
              <a:snd r:embed="rId11" name="20.2.4.wav"/>
            </a:hlinkClick>
            <a:extLst>
              <a:ext uri="{FF2B5EF4-FFF2-40B4-BE49-F238E27FC236}">
                <a16:creationId xmlns:a16="http://schemas.microsoft.com/office/drawing/2014/main" id="{18D49C05-115C-40E5-9951-6C590386F9D3}"/>
              </a:ext>
            </a:extLst>
          </p:cNvPr>
          <p:cNvSpPr/>
          <p:nvPr/>
        </p:nvSpPr>
        <p:spPr>
          <a:xfrm>
            <a:off x="7973466" y="303988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>
            <a:hlinkClick r:id="" action="ppaction://noaction">
              <a:snd r:embed="rId12" name="20.2.5.wav"/>
            </a:hlinkClick>
            <a:extLst>
              <a:ext uri="{FF2B5EF4-FFF2-40B4-BE49-F238E27FC236}">
                <a16:creationId xmlns:a16="http://schemas.microsoft.com/office/drawing/2014/main" id="{92F7A85B-B808-49F7-A085-A8434FF729E1}"/>
              </a:ext>
            </a:extLst>
          </p:cNvPr>
          <p:cNvSpPr/>
          <p:nvPr/>
        </p:nvSpPr>
        <p:spPr>
          <a:xfrm>
            <a:off x="4834236" y="4532263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hlinkClick r:id="" action="ppaction://noaction">
              <a:snd r:embed="rId13" name="20.2.6.wav"/>
            </a:hlinkClick>
            <a:extLst>
              <a:ext uri="{FF2B5EF4-FFF2-40B4-BE49-F238E27FC236}">
                <a16:creationId xmlns:a16="http://schemas.microsoft.com/office/drawing/2014/main" id="{45AE0455-A20B-497F-9749-6A9457D0F1FF}"/>
              </a:ext>
            </a:extLst>
          </p:cNvPr>
          <p:cNvSpPr/>
          <p:nvPr/>
        </p:nvSpPr>
        <p:spPr>
          <a:xfrm>
            <a:off x="5886897" y="453226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11">
            <a:hlinkClick r:id="" action="ppaction://noaction">
              <a:snd r:embed="rId14" name="20.2.7.wav"/>
            </a:hlinkClick>
            <a:extLst>
              <a:ext uri="{FF2B5EF4-FFF2-40B4-BE49-F238E27FC236}">
                <a16:creationId xmlns:a16="http://schemas.microsoft.com/office/drawing/2014/main" id="{EE54CC56-B8AD-4319-B793-D766B62ED2EC}"/>
              </a:ext>
            </a:extLst>
          </p:cNvPr>
          <p:cNvSpPr/>
          <p:nvPr/>
        </p:nvSpPr>
        <p:spPr>
          <a:xfrm>
            <a:off x="6939558" y="453226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>
            <a:hlinkClick r:id="" action="ppaction://noaction">
              <a:snd r:embed="rId15" name="20.2.8.wav"/>
            </a:hlinkClick>
            <a:extLst>
              <a:ext uri="{FF2B5EF4-FFF2-40B4-BE49-F238E27FC236}">
                <a16:creationId xmlns:a16="http://schemas.microsoft.com/office/drawing/2014/main" id="{E7AA59F3-145B-47C6-BECA-9E279E9EF079}"/>
              </a:ext>
            </a:extLst>
          </p:cNvPr>
          <p:cNvSpPr/>
          <p:nvPr/>
        </p:nvSpPr>
        <p:spPr>
          <a:xfrm>
            <a:off x="7992219" y="453226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>
              <a:snd r:embed="rId3" name="20.1b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Vrai </a:t>
            </a:r>
          </a:p>
        </p:txBody>
      </p:sp>
      <p:sp>
        <p:nvSpPr>
          <p:cNvPr id="19459" name="AutoShape 3">
            <a:hlinkClick r:id="" action="ppaction://noaction" highlightClick="1">
              <a:snd r:embed="rId4" name="tant-pis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Faux </a:t>
            </a:r>
          </a:p>
        </p:txBody>
      </p:sp>
      <p:sp>
        <p:nvSpPr>
          <p:cNvPr id="19460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err="1"/>
              <a:t>Vrai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ou</a:t>
            </a:r>
            <a:r>
              <a:rPr lang="en-GB" altLang="en-US" sz="4000" dirty="0"/>
              <a:t> faux? </a:t>
            </a:r>
          </a:p>
        </p:txBody>
      </p:sp>
      <p:pic>
        <p:nvPicPr>
          <p:cNvPr id="19461" name="Picture 5" descr="300px-Sesame_Street_Characters">
            <a:hlinkClick r:id="" action="ppaction://noaction">
              <a:snd r:embed="rId6" name="25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208463" cy="4937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" action="ppaction://noaction">
              <a:snd r:embed="rId8" name="20.3.wav"/>
            </a:hlinkClick>
            <a:extLst>
              <a:ext uri="{FF2B5EF4-FFF2-40B4-BE49-F238E27FC236}">
                <a16:creationId xmlns:a16="http://schemas.microsoft.com/office/drawing/2014/main" id="{9983F6DC-B032-41B8-A1CC-66595AD01E83}"/>
              </a:ext>
            </a:extLst>
          </p:cNvPr>
          <p:cNvSpPr/>
          <p:nvPr/>
        </p:nvSpPr>
        <p:spPr>
          <a:xfrm>
            <a:off x="6419492" y="506323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Reading skills 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Read the statements in the next few slides and decide if they are true or false 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Vrai </a:t>
            </a:r>
          </a:p>
        </p:txBody>
      </p:sp>
      <p:sp>
        <p:nvSpPr>
          <p:cNvPr id="22531" name="AutoShape 3">
            <a:hlinkClick r:id="" action="ppaction://noaction" highlightClick="1">
              <a:snd r:embed="rId4" name="20.1c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Faux</a:t>
            </a:r>
          </a:p>
        </p:txBody>
      </p:sp>
      <p:sp>
        <p:nvSpPr>
          <p:cNvPr id="22532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Vrai ou faux ?</a:t>
            </a:r>
          </a:p>
        </p:txBody>
      </p:sp>
      <p:sp>
        <p:nvSpPr>
          <p:cNvPr id="22533" name="Text Box 6">
            <a:hlinkClick r:id="" action="ppaction://noaction">
              <a:snd r:embed="rId6" name="20.5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2030413"/>
            <a:ext cx="435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/>
              <a:t>Dans</a:t>
            </a:r>
            <a:r>
              <a:rPr lang="en-GB" altLang="en-US" sz="2400" dirty="0"/>
              <a:t> la photo </a:t>
            </a:r>
            <a:r>
              <a:rPr lang="en-GB" altLang="en-US" sz="2400" dirty="0" err="1"/>
              <a:t>il</a:t>
            </a:r>
            <a:r>
              <a:rPr lang="en-GB" altLang="en-US" sz="2400" dirty="0"/>
              <a:t> y a beaucoup de moutons et un ours. </a:t>
            </a:r>
          </a:p>
        </p:txBody>
      </p:sp>
      <p:pic>
        <p:nvPicPr>
          <p:cNvPr id="22534" name="Picture 8" descr="she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81635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ntellectual+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113337" cy="383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AutoShape 6">
            <a:hlinkClick r:id="" action="ppaction://hlinkshowjump?jump=nextslide" highlightClick="1">
              <a:snd r:embed="rId4" name="20.1b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Vrai </a:t>
            </a:r>
          </a:p>
        </p:txBody>
      </p:sp>
      <p:sp>
        <p:nvSpPr>
          <p:cNvPr id="24580" name="AutoShape 7">
            <a:hlinkClick r:id="" action="ppaction://noaction" highlightClick="1">
              <a:snd r:embed="rId5" name="tant-pis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Faux</a:t>
            </a:r>
          </a:p>
        </p:txBody>
      </p:sp>
      <p:sp>
        <p:nvSpPr>
          <p:cNvPr id="24581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Vrai ou faux ?</a:t>
            </a:r>
          </a:p>
        </p:txBody>
      </p:sp>
      <p:sp>
        <p:nvSpPr>
          <p:cNvPr id="24582" name="Text Box 9">
            <a:hlinkClick r:id="" action="ppaction://noaction">
              <a:snd r:embed="rId7" name="20.6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2030413"/>
            <a:ext cx="3565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Dans la photo </a:t>
            </a:r>
            <a:r>
              <a:rPr lang="en-GB" altLang="en-US" sz="2400" dirty="0" err="1"/>
              <a:t>il</a:t>
            </a:r>
            <a:r>
              <a:rPr lang="en-GB" altLang="en-US" sz="2400" dirty="0"/>
              <a:t> y a un chat intelligent.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noaction" highlightClick="1">
              <a:snd r:embed="rId3" name="tant-pis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Vrai</a:t>
            </a:r>
          </a:p>
        </p:txBody>
      </p:sp>
      <p:sp>
        <p:nvSpPr>
          <p:cNvPr id="26627" name="AutoShape 3">
            <a:hlinkClick r:id="" action="ppaction://noaction" highlightClick="1">
              <a:snd r:embed="rId4" name="20.1c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Faux</a:t>
            </a:r>
          </a:p>
        </p:txBody>
      </p:sp>
      <p:sp>
        <p:nvSpPr>
          <p:cNvPr id="26628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Vrai ou faux ?</a:t>
            </a:r>
          </a:p>
        </p:txBody>
      </p:sp>
      <p:sp>
        <p:nvSpPr>
          <p:cNvPr id="26629" name="Text Box 5">
            <a:hlinkClick r:id="" action="ppaction://noaction">
              <a:snd r:embed="rId6" name="20.7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2030413"/>
            <a:ext cx="3779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err="1"/>
              <a:t>Dans</a:t>
            </a:r>
            <a:r>
              <a:rPr lang="en-GB" altLang="en-US" sz="2000" dirty="0"/>
              <a:t> la photo </a:t>
            </a:r>
            <a:r>
              <a:rPr lang="en-GB" altLang="en-US" sz="2000" dirty="0" err="1"/>
              <a:t>il</a:t>
            </a:r>
            <a:r>
              <a:rPr lang="en-GB" altLang="en-US" sz="2000" dirty="0"/>
              <a:t> y a </a:t>
            </a:r>
            <a:r>
              <a:rPr lang="en-GB" altLang="en-US" sz="2000" dirty="0" err="1"/>
              <a:t>deux</a:t>
            </a:r>
            <a:r>
              <a:rPr lang="en-GB" altLang="en-US" sz="2000" dirty="0"/>
              <a:t> ours et un </a:t>
            </a:r>
            <a:r>
              <a:rPr lang="en-GB" altLang="en-US" sz="2000" dirty="0" err="1"/>
              <a:t>oiseau</a:t>
            </a:r>
            <a:r>
              <a:rPr lang="en-GB" altLang="en-US" sz="2000" dirty="0"/>
              <a:t>.</a:t>
            </a:r>
          </a:p>
        </p:txBody>
      </p:sp>
      <p:pic>
        <p:nvPicPr>
          <p:cNvPr id="26630" name="Picture 8" descr="3-lazy-polar-bea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895850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err="1"/>
              <a:t>L’histoire</a:t>
            </a:r>
            <a:r>
              <a:rPr lang="en-GB" altLang="en-US" b="1" dirty="0"/>
              <a:t> de </a:t>
            </a:r>
            <a:br>
              <a:rPr lang="en-GB" altLang="en-US" b="1" dirty="0"/>
            </a:br>
            <a:r>
              <a:rPr lang="en-GB" altLang="en-US" b="1" dirty="0" err="1"/>
              <a:t>l’ours</a:t>
            </a:r>
            <a:r>
              <a:rPr lang="en-GB" altLang="en-US" b="1" dirty="0"/>
              <a:t> </a:t>
            </a:r>
            <a:r>
              <a:rPr lang="en-GB" altLang="en-US" b="1" dirty="0" err="1"/>
              <a:t>brun</a:t>
            </a:r>
            <a:r>
              <a:rPr lang="en-GB" altLang="en-US" b="1" dirty="0"/>
              <a:t> </a:t>
            </a:r>
          </a:p>
        </p:txBody>
      </p:sp>
      <p:pic>
        <p:nvPicPr>
          <p:cNvPr id="4" name="4C_nBszH_n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3163" y="1556792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1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388" y="836613"/>
          <a:ext cx="8628062" cy="466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692">
                <a:tc>
                  <a:txBody>
                    <a:bodyPr/>
                    <a:lstStyle/>
                    <a:p>
                      <a:r>
                        <a:rPr lang="en-GB" sz="2400" dirty="0"/>
                        <a:t>Re-writing – individual words / substitution </a:t>
                      </a:r>
                    </a:p>
                  </a:txBody>
                  <a:tcPr marL="91447" marR="91447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+mn-lt"/>
                        </a:rPr>
                        <a:t>Comment </a:t>
                      </a:r>
                      <a:r>
                        <a:rPr lang="en-GB" sz="2400" b="1" dirty="0" err="1">
                          <a:latin typeface="+mn-lt"/>
                        </a:rPr>
                        <a:t>dit</a:t>
                      </a:r>
                      <a:r>
                        <a:rPr lang="en-GB" sz="2400" b="1" dirty="0">
                          <a:latin typeface="+mn-lt"/>
                        </a:rPr>
                        <a:t>-on ‘a red cat’ en </a:t>
                      </a:r>
                      <a:r>
                        <a:rPr lang="en-GB" sz="2400" b="1" dirty="0" err="1">
                          <a:latin typeface="+mn-lt"/>
                        </a:rPr>
                        <a:t>francais</a:t>
                      </a:r>
                      <a:r>
                        <a:rPr lang="en-GB" sz="2400" b="1" baseline="0" dirty="0">
                          <a:latin typeface="+mn-lt"/>
                        </a:rPr>
                        <a:t> </a:t>
                      </a:r>
                      <a:r>
                        <a:rPr lang="en-GB" sz="2400" b="1" dirty="0">
                          <a:latin typeface="+mn-lt"/>
                        </a:rPr>
                        <a:t>?</a:t>
                      </a:r>
                      <a:endParaRPr lang="fr-FR" sz="2400" b="1" dirty="0">
                        <a:latin typeface="+mn-lt"/>
                      </a:endParaRPr>
                    </a:p>
                    <a:p>
                      <a:r>
                        <a:rPr lang="en-GB" sz="2400" dirty="0">
                          <a:latin typeface="+mn-lt"/>
                        </a:rPr>
                        <a:t>Change the animal / colour details</a:t>
                      </a:r>
                    </a:p>
                  </a:txBody>
                  <a:tcPr marL="91447" marR="91447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692">
                <a:tc>
                  <a:txBody>
                    <a:bodyPr/>
                    <a:lstStyle/>
                    <a:p>
                      <a:r>
                        <a:rPr lang="en-GB" sz="2400" b="0" dirty="0"/>
                        <a:t>Re-writing</a:t>
                      </a:r>
                      <a:r>
                        <a:rPr lang="en-GB" sz="2400" b="0" baseline="0" dirty="0"/>
                        <a:t> – different ending / different point of view / similar piece in the style of</a:t>
                      </a:r>
                      <a:endParaRPr lang="en-GB" sz="2400" b="0" dirty="0"/>
                    </a:p>
                  </a:txBody>
                  <a:tcPr marL="91447" marR="91447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Pupils tell</a:t>
                      </a:r>
                      <a:r>
                        <a:rPr lang="en-GB" sz="2400" baseline="0" dirty="0">
                          <a:latin typeface="+mn-lt"/>
                        </a:rPr>
                        <a:t> a different story.  In this case it would be one with different animal/colour combinations.</a:t>
                      </a:r>
                      <a:endParaRPr lang="fr-FR" sz="2400" dirty="0">
                        <a:latin typeface="+mn-lt"/>
                      </a:endParaRPr>
                    </a:p>
                  </a:txBody>
                  <a:tcPr marL="91447" marR="91447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692">
                <a:tc>
                  <a:txBody>
                    <a:bodyPr/>
                    <a:lstStyle/>
                    <a:p>
                      <a:r>
                        <a:rPr lang="en-GB" sz="2400" dirty="0"/>
                        <a:t>Creating in a new genre</a:t>
                      </a:r>
                      <a:r>
                        <a:rPr lang="en-GB" sz="2400" baseline="0" dirty="0"/>
                        <a:t> – a dialogue / a letter / a diary entry / narrative / rap</a:t>
                      </a:r>
                      <a:endParaRPr lang="en-GB" sz="2400" dirty="0"/>
                    </a:p>
                  </a:txBody>
                  <a:tcPr marL="91447" marR="91447"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n-lt"/>
                        </a:rPr>
                        <a:t>Tu</a:t>
                      </a:r>
                      <a:r>
                        <a:rPr lang="en-GB" sz="2400" dirty="0">
                          <a:latin typeface="+mn-lt"/>
                        </a:rPr>
                        <a:t> as </a:t>
                      </a:r>
                      <a:r>
                        <a:rPr lang="en-GB" sz="2400" baseline="0" dirty="0">
                          <a:latin typeface="+mn-lt"/>
                        </a:rPr>
                        <a:t>un animal?</a:t>
                      </a:r>
                      <a:br>
                        <a:rPr lang="en-GB" sz="2400" baseline="0" dirty="0">
                          <a:latin typeface="+mn-lt"/>
                        </a:rPr>
                      </a:br>
                      <a:r>
                        <a:rPr lang="en-GB" sz="2400" baseline="0" dirty="0" err="1">
                          <a:latin typeface="+mn-lt"/>
                        </a:rPr>
                        <a:t>Oui</a:t>
                      </a:r>
                      <a:r>
                        <a:rPr lang="en-GB" sz="2400" baseline="0" dirty="0">
                          <a:latin typeface="+mn-lt"/>
                        </a:rPr>
                        <a:t> , </a:t>
                      </a:r>
                      <a:r>
                        <a:rPr lang="en-GB" sz="2400" baseline="0" dirty="0" err="1">
                          <a:latin typeface="+mn-lt"/>
                        </a:rPr>
                        <a:t>j’ai</a:t>
                      </a:r>
                      <a:r>
                        <a:rPr lang="en-GB" sz="2400" baseline="0" dirty="0">
                          <a:latin typeface="+mn-lt"/>
                        </a:rPr>
                        <a:t>  un…</a:t>
                      </a:r>
                      <a:br>
                        <a:rPr lang="en-GB" sz="2400" baseline="0" dirty="0">
                          <a:latin typeface="+mn-lt"/>
                        </a:rPr>
                      </a:br>
                      <a:r>
                        <a:rPr lang="en-GB" sz="2400" baseline="0" dirty="0">
                          <a:latin typeface="+mn-lt"/>
                        </a:rPr>
                        <a:t>Et comment </a:t>
                      </a:r>
                      <a:r>
                        <a:rPr lang="en-GB" sz="2400" baseline="0" dirty="0" err="1">
                          <a:latin typeface="+mn-lt"/>
                        </a:rPr>
                        <a:t>est-il</a:t>
                      </a:r>
                      <a:r>
                        <a:rPr lang="en-GB" sz="2400" baseline="0" dirty="0">
                          <a:latin typeface="+mn-lt"/>
                        </a:rPr>
                        <a:t> ?</a:t>
                      </a:r>
                      <a:br>
                        <a:rPr lang="en-GB" sz="2400" baseline="0" dirty="0">
                          <a:latin typeface="+mn-lt"/>
                        </a:rPr>
                      </a:br>
                      <a:r>
                        <a:rPr lang="en-GB" sz="2400" baseline="0" dirty="0" err="1">
                          <a:latin typeface="+mn-lt"/>
                        </a:rPr>
                        <a:t>C’est</a:t>
                      </a:r>
                      <a:r>
                        <a:rPr lang="en-GB" sz="2400" baseline="0">
                          <a:latin typeface="+mn-lt"/>
                        </a:rPr>
                        <a:t>  </a:t>
                      </a:r>
                      <a:r>
                        <a:rPr lang="en-GB" sz="2400" baseline="0" dirty="0">
                          <a:latin typeface="+mn-lt"/>
                        </a:rPr>
                        <a:t>…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91447" marR="91447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295</Words>
  <Application>Microsoft Office PowerPoint</Application>
  <PresentationFormat>On-screen Show (4:3)</PresentationFormat>
  <Paragraphs>53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Default Design</vt:lpstr>
      <vt:lpstr>Office Theme</vt:lpstr>
      <vt:lpstr>PowerPoint Presentation</vt:lpstr>
      <vt:lpstr>PowerPoint Presentation</vt:lpstr>
      <vt:lpstr>PowerPoint Presentation</vt:lpstr>
      <vt:lpstr>Reading skills  </vt:lpstr>
      <vt:lpstr>PowerPoint Presentation</vt:lpstr>
      <vt:lpstr>PowerPoint Presentation</vt:lpstr>
      <vt:lpstr>PowerPoint Presentation</vt:lpstr>
      <vt:lpstr>L’histoire de  l’ours brun 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Rachel Hawkes</cp:lastModifiedBy>
  <cp:revision>27</cp:revision>
  <dcterms:created xsi:type="dcterms:W3CDTF">2009-02-05T21:14:34Z</dcterms:created>
  <dcterms:modified xsi:type="dcterms:W3CDTF">2018-12-02T06:37:09Z</dcterms:modified>
</cp:coreProperties>
</file>