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89" r:id="rId3"/>
    <p:sldId id="290" r:id="rId4"/>
    <p:sldId id="285" r:id="rId5"/>
    <p:sldId id="291" r:id="rId6"/>
    <p:sldId id="286" r:id="rId7"/>
    <p:sldId id="292" r:id="rId8"/>
    <p:sldId id="293" r:id="rId9"/>
    <p:sldId id="294" r:id="rId10"/>
    <p:sldId id="295" r:id="rId11"/>
    <p:sldId id="296" r:id="rId12"/>
    <p:sldId id="297" r:id="rId13"/>
    <p:sldId id="299" r:id="rId14"/>
    <p:sldId id="300" r:id="rId15"/>
    <p:sldId id="287" r:id="rId16"/>
    <p:sldId id="288" r:id="rId17"/>
    <p:sldId id="298" r:id="rId18"/>
    <p:sldId id="301" r:id="rId19"/>
    <p:sldId id="302" r:id="rId2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374" autoAdjust="0"/>
  </p:normalViewPr>
  <p:slideViewPr>
    <p:cSldViewPr>
      <p:cViewPr varScale="1">
        <p:scale>
          <a:sx n="54" d="100"/>
          <a:sy n="54" d="100"/>
        </p:scale>
        <p:origin x="186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AF07FF0-1BFC-4D05-8998-6F4143AD86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6560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/>
              <a:t>https://www.youtube.com/watch?v=4C_nBszH_no 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3E055E-BCB9-4352-B4B4-6859F352759D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3534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ANSWERS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07FF0-1BFC-4D05-8998-6F4143AD8603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3643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Un ours</a:t>
            </a:r>
            <a:r>
              <a:rPr lang="en-GB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brun</a:t>
            </a:r>
            <a:r>
              <a:rPr lang="en-GB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c’est</a:t>
            </a:r>
            <a:r>
              <a:rPr lang="en-GB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possible ?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Oui</a:t>
            </a:r>
            <a:r>
              <a:rPr lang="fr-FR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ou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non? (go</a:t>
            </a:r>
            <a:r>
              <a:rPr lang="fr-FR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fr-FR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all of the </a:t>
            </a:r>
            <a:r>
              <a:rPr lang="fr-FR" sz="12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animals</a:t>
            </a:r>
            <a:r>
              <a:rPr lang="fr-FR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fr-FR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fr-FR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FR" sz="12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asking</a:t>
            </a:r>
            <a:r>
              <a:rPr lang="fr-FR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‘</a:t>
            </a:r>
            <a:r>
              <a:rPr lang="fr-FR" sz="12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r-FR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possible’ </a:t>
            </a:r>
            <a:r>
              <a:rPr lang="fr-FR" sz="12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fr-FR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FR" sz="12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talking</a:t>
            </a:r>
            <a:r>
              <a:rPr lang="fr-FR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about the </a:t>
            </a:r>
            <a:r>
              <a:rPr lang="fr-FR" sz="12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fr-FR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fr-FR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12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colours</a:t>
            </a:r>
            <a:r>
              <a:rPr lang="fr-FR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fr-FR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animals</a:t>
            </a:r>
            <a:r>
              <a:rPr lang="fr-FR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are in nature, as </a:t>
            </a:r>
            <a:r>
              <a:rPr lang="fr-FR" sz="12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opposed</a:t>
            </a:r>
            <a:r>
              <a:rPr lang="fr-FR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to fiction / imagination.</a:t>
            </a:r>
            <a:br>
              <a:rPr lang="fr-FR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fr-FR" sz="12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fr-FR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fr-FR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fr-FR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logically</a:t>
            </a:r>
            <a:r>
              <a:rPr lang="fr-FR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say</a:t>
            </a:r>
            <a:r>
              <a:rPr lang="fr-FR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‘</a:t>
            </a:r>
            <a:r>
              <a:rPr lang="fr-FR" sz="12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fr-FR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’ to </a:t>
            </a:r>
            <a:r>
              <a:rPr lang="fr-FR" sz="12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everything</a:t>
            </a:r>
            <a:r>
              <a:rPr lang="fr-FR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except</a:t>
            </a:r>
            <a:r>
              <a:rPr lang="fr-FR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12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fr-FR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horse and </a:t>
            </a:r>
            <a:r>
              <a:rPr lang="fr-FR" sz="12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fr-FR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cat.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07FF0-1BFC-4D05-8998-6F4143AD8603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1526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1  Choral reading.  Teacher drops out and pupils carry on.</a:t>
            </a:r>
            <a:b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2  </a:t>
            </a:r>
            <a:r>
              <a:rPr lang="en-GB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Choral</a:t>
            </a:r>
            <a:r>
              <a:rPr lang="en-GB" sz="1200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reading.  Cover all / most / some of the text. with </a:t>
            </a:r>
            <a:r>
              <a:rPr lang="en-GB"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the splats.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07FF0-1BFC-4D05-8998-6F4143AD8603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0017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NB: Not for display to the class – ideas for teachers to use, depending on the class.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629BD1-7812-4AF5-A503-AD9498C216CD}" type="slidenum">
              <a:rPr lang="en-GB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408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TEMPLATE for printing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07FF0-1BFC-4D05-8998-6F4143AD8603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7314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an online resource created</a:t>
            </a:r>
            <a:r>
              <a:rPr lang="en-GB" baseline="0" dirty="0"/>
              <a:t> and uploaded by an unknown teacher, not associated with this project.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07FF0-1BFC-4D05-8998-6F4143AD8603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9050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French</a:t>
            </a:r>
            <a:r>
              <a:rPr lang="en-GB" baseline="0" dirty="0"/>
              <a:t> version of the book is available on Amazon and worth buying to read with pupils all together.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07FF0-1BFC-4D05-8998-6F4143AD8603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494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A36DDD-8287-461B-A2CC-D4C698ED5730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/>
              <a:t>Pupils choose the correct adjective which they heard with the animal in the story. </a:t>
            </a:r>
          </a:p>
        </p:txBody>
      </p:sp>
    </p:spTree>
    <p:extLst>
      <p:ext uri="{BB962C8B-B14F-4D97-AF65-F5344CB8AC3E}">
        <p14:creationId xmlns:p14="http://schemas.microsoft.com/office/powerpoint/2010/main" val="357400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A36DDD-8287-461B-A2CC-D4C698ED5730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/>
              <a:t>This time do a ‘re-telling’ of the story.  The</a:t>
            </a:r>
            <a:r>
              <a:rPr lang="en-GB" altLang="en-US" baseline="0" dirty="0"/>
              <a:t> underlined words change each time.  You use the previous animal in the question and the new animal in the answer.</a:t>
            </a:r>
            <a:br>
              <a:rPr lang="en-GB" altLang="en-US" baseline="0" dirty="0"/>
            </a:b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84623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Est-ce que ces mots sont dans le texte ? Oui ou non?</a:t>
            </a:r>
            <a:b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Lignes un, </a:t>
            </a:r>
            <a:r>
              <a:rPr lang="fr-FR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un cheval ?</a:t>
            </a:r>
            <a:br>
              <a:rPr lang="fr-FR" sz="120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i="1" baseline="0" dirty="0">
                <a:latin typeface="Arial" panose="020B0604020202020204" pitchFamily="34" charset="0"/>
                <a:cs typeface="Arial" panose="020B0604020202020204" pitchFamily="34" charset="0"/>
              </a:rPr>
              <a:t>(Are </a:t>
            </a:r>
            <a:r>
              <a:rPr lang="fr-FR" sz="1200" i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fr-FR" sz="1200" i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i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fr-FR" sz="1200" i="1" baseline="0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fr-FR" sz="1200" i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fr-FR" sz="1200" i="1" baseline="0" dirty="0"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  <a:r>
              <a:rPr lang="fr-FR" sz="1200" i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fr-FR" sz="1200" i="1" baseline="0" dirty="0">
                <a:latin typeface="Arial" panose="020B0604020202020204" pitchFamily="34" charset="0"/>
                <a:cs typeface="Arial" panose="020B0604020202020204" pitchFamily="34" charset="0"/>
              </a:rPr>
              <a:t> or no?</a:t>
            </a:r>
            <a:br>
              <a:rPr lang="fr-FR" sz="1200" i="1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i="1" baseline="0" dirty="0">
                <a:latin typeface="Arial" panose="020B0604020202020204" pitchFamily="34" charset="0"/>
                <a:cs typeface="Arial" panose="020B0604020202020204" pitchFamily="34" charset="0"/>
              </a:rPr>
              <a:t>Line one, a horse?)</a:t>
            </a:r>
          </a:p>
          <a:p>
            <a:pPr eaLnBrk="1" hangingPunct="1"/>
            <a:endParaRPr lang="fr-FR" altLang="en-US" sz="1200" i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fr-FR" altLang="en-US" sz="1200" i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Asking</a:t>
            </a:r>
            <a:r>
              <a:rPr lang="fr-FR" altLang="en-US" sz="1200" i="1" baseline="0" dirty="0">
                <a:latin typeface="Arial" panose="020B0604020202020204" pitchFamily="34" charset="0"/>
                <a:cs typeface="Arial" panose="020B0604020202020204" pitchFamily="34" charset="0"/>
              </a:rPr>
              <a:t> questions </a:t>
            </a:r>
            <a:r>
              <a:rPr lang="fr-FR" altLang="en-US" sz="1200" i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fr-FR" altLang="en-US" sz="1200" i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1200" i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FR" altLang="en-US" sz="1200" i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1200" i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focuses</a:t>
            </a:r>
            <a:r>
              <a:rPr lang="fr-FR" altLang="en-US" sz="1200" i="1" baseline="0" dirty="0">
                <a:latin typeface="Arial" panose="020B0604020202020204" pitchFamily="34" charset="0"/>
                <a:cs typeface="Arial" panose="020B0604020202020204" pitchFamily="34" charset="0"/>
              </a:rPr>
              <a:t> attention on </a:t>
            </a:r>
            <a:r>
              <a:rPr lang="fr-FR" altLang="en-US" sz="1200" i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fr-FR" altLang="en-US" sz="1200" i="1" baseline="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altLang="en-US" sz="1200" i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matching</a:t>
            </a:r>
            <a:r>
              <a:rPr lang="fr-FR" altLang="en-US" sz="1200" i="1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altLang="en-US" sz="1200" i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lang="fr-FR" altLang="en-US" sz="1200" i="1" baseline="0" dirty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fr-FR" altLang="en-US" sz="1200" i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written</a:t>
            </a:r>
            <a:r>
              <a:rPr lang="fr-FR" altLang="en-US" sz="1200" i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1200" i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fr-FR" altLang="en-US" sz="1200" i="1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endParaRPr lang="fr-FR" altLang="en-US" sz="1200" i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8FB560-89B0-467A-A3E7-F73200D8BDAE}" type="slidenum">
              <a:rPr lang="en-GB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58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NB: You will need pupils to have a set of cards</a:t>
            </a:r>
            <a:r>
              <a:rPr lang="en-GB" baseline="0" dirty="0"/>
              <a:t> for this activity.  Use the final slide in this PowerPoint to create the cards. It works well in pairs (and cuts down on the work to create the resources).</a:t>
            </a:r>
          </a:p>
          <a:p>
            <a:br>
              <a:rPr lang="en-GB" dirty="0"/>
            </a:br>
            <a:r>
              <a:rPr lang="en-GB" dirty="0"/>
              <a:t>Use these three slides</a:t>
            </a:r>
            <a:r>
              <a:rPr lang="en-GB" baseline="0" dirty="0"/>
              <a:t> to do listening and response.</a:t>
            </a:r>
          </a:p>
          <a:p>
            <a:r>
              <a:rPr lang="en-GB" baseline="0" dirty="0"/>
              <a:t>Pupils place the cards down in the order in which they hear them (in a 3 x 3 formation on their desk)</a:t>
            </a:r>
          </a:p>
          <a:p>
            <a:r>
              <a:rPr lang="en-GB" baseline="0" dirty="0"/>
              <a:t>This slide has the audio.  Click the audio icon.</a:t>
            </a:r>
            <a:br>
              <a:rPr lang="en-GB" baseline="0" dirty="0"/>
            </a:br>
            <a:r>
              <a:rPr lang="en-GB" baseline="0" dirty="0"/>
              <a:t>Use the next slide to show the answers.</a:t>
            </a:r>
            <a:br>
              <a:rPr lang="en-GB" baseline="0" dirty="0"/>
            </a:br>
            <a:r>
              <a:rPr lang="en-GB" baseline="0" dirty="0"/>
              <a:t>If pupils are able, the teacher can elicit the answers one by one in French.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07FF0-1BFC-4D05-8998-6F4143AD8603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5043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these three slides</a:t>
            </a:r>
            <a:r>
              <a:rPr lang="en-GB" baseline="0" dirty="0"/>
              <a:t> to do listening and response.</a:t>
            </a:r>
          </a:p>
          <a:p>
            <a:r>
              <a:rPr lang="en-GB" baseline="0" dirty="0"/>
              <a:t>Pupils place the cards down in the order in which they hear them (in a 3 x 3 formation on their desk)</a:t>
            </a:r>
          </a:p>
          <a:p>
            <a:r>
              <a:rPr lang="en-GB" baseline="0" dirty="0"/>
              <a:t>This slide has the audio.  Click the audio icon. Alternatively, teachers can call the animals themselves.</a:t>
            </a:r>
            <a:br>
              <a:rPr lang="en-GB" baseline="0" dirty="0"/>
            </a:br>
            <a:r>
              <a:rPr lang="en-GB" baseline="0" dirty="0"/>
              <a:t>Use the next slide to show the answers.</a:t>
            </a:r>
            <a:br>
              <a:rPr lang="en-GB" baseline="0" dirty="0"/>
            </a:br>
            <a:r>
              <a:rPr lang="en-GB" baseline="0" dirty="0"/>
              <a:t>If pupils are able, the teacher can elicit the answers one by one in French.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07FF0-1BFC-4D05-8998-6F4143AD8603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9851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audio is a little quicker on this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07FF0-1BFC-4D05-8998-6F4143AD8603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8189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ANSWERS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07FF0-1BFC-4D05-8998-6F4143AD8603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040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fastest round.  Tell pupils this is for fun and a challenge and not to worry if they get lost.</a:t>
            </a:r>
            <a:br>
              <a:rPr lang="en-GB" baseline="0" dirty="0"/>
            </a:br>
            <a:r>
              <a:rPr lang="en-GB" baseline="0" dirty="0"/>
              <a:t>(Of course, you can play the audio several times).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07FF0-1BFC-4D05-8998-6F4143AD8603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5639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531C7-DB74-46A5-84B8-E4BCD638D7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0215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CC8A0-6DC6-4D81-B871-7723D0B5DC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133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26081-BE94-49B7-8276-8AD29218AB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9531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A9E83-F942-4290-A351-88FAAD39B23A}" type="datetimeFigureOut">
              <a:rPr lang="en-GB"/>
              <a:pPr>
                <a:defRPr/>
              </a:pPr>
              <a:t>02/12/2018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2F9166-4D69-48F8-A97B-3B762F1D3CB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9338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BF4CB-9707-4B9C-B56A-E6E0D8F1C0B4}" type="datetimeFigureOut">
              <a:rPr lang="en-GB"/>
              <a:pPr>
                <a:defRPr/>
              </a:pPr>
              <a:t>02/12/2018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54FA4A9-15F3-489E-8EE4-F8A41C2C1A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193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06820-0BE1-4C11-A874-35E33F9A0B31}" type="datetimeFigureOut">
              <a:rPr lang="en-GB"/>
              <a:pPr>
                <a:defRPr/>
              </a:pPr>
              <a:t>02/12/2018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824389E-4BB3-4C1B-B8FC-680634C34F1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5857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CEB81-30F2-4738-8769-E98666F63E34}" type="datetimeFigureOut">
              <a:rPr lang="en-GB"/>
              <a:pPr>
                <a:defRPr/>
              </a:pPr>
              <a:t>02/12/2018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62B8524-28D0-4420-9AB8-67634E13CC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672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4EC92-8776-4EC3-BC8F-ADC591A43F3E}" type="datetimeFigureOut">
              <a:rPr lang="en-GB"/>
              <a:pPr>
                <a:defRPr/>
              </a:pPr>
              <a:t>02/12/2018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6159B55-9AD2-4F12-BC57-2F3D66A087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407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CB164-F4F0-473D-A472-3617F4020A55}" type="datetimeFigureOut">
              <a:rPr lang="en-GB"/>
              <a:pPr>
                <a:defRPr/>
              </a:pPr>
              <a:t>02/12/2018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D94CA8A-171E-4B38-A3F7-68291D3C573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3470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7D600-D774-4242-BE34-72E0342DEB81}" type="datetimeFigureOut">
              <a:rPr lang="en-GB"/>
              <a:pPr>
                <a:defRPr/>
              </a:pPr>
              <a:t>02/12/2018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221C598-3C06-4756-B193-51392418C0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0014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77BC5-AF16-4ED2-93ED-6D8328E84032}" type="datetimeFigureOut">
              <a:rPr lang="en-GB"/>
              <a:pPr>
                <a:defRPr/>
              </a:pPr>
              <a:t>02/12/2018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530C2EB-16AE-4B7C-89B9-C2E2E7FA16E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808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3CECA-ED17-4F0E-A9AD-DFC6C8640F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793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3F6D5-EE0E-418E-8E09-B030EED56659}" type="datetimeFigureOut">
              <a:rPr lang="en-GB"/>
              <a:pPr>
                <a:defRPr/>
              </a:pPr>
              <a:t>02/12/2018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C7DB59B-6AE4-400A-A02A-E4015D6C896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9413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902A4-A5A8-42E9-B98F-952FD7B8A41F}" type="datetimeFigureOut">
              <a:rPr lang="en-GB"/>
              <a:pPr>
                <a:defRPr/>
              </a:pPr>
              <a:t>02/12/2018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FD254E1-AF83-4EFB-90FC-D75EE62C53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0851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EFE67-75C4-4014-B4A5-9AB29DCF091F}" type="datetimeFigureOut">
              <a:rPr lang="en-GB"/>
              <a:pPr>
                <a:defRPr/>
              </a:pPr>
              <a:t>02/12/2018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EDCD463-0419-469F-9E5D-B31379E535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618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CF399-607F-4D64-A249-7D74567B6A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518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EF6A2-3C7A-4F4A-94D5-78616CBC0F2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6004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E68D2-6561-43EE-8A4F-89BFD59AB2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092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FC692-1ED8-42FB-9542-B01E362038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487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B30BF-A40A-4828-B6C9-A8FD09D6997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740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F38AD-A5D6-4085-80CF-CA2141FA1D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683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31C15-F9BA-425E-B687-045F3EF8E1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421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245A90C6-1137-4E10-AE6B-F61E3A2CF0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0A1A6C-327A-405C-9CB9-DD9D892C80A0}" type="datetimeFigureOut">
              <a:rPr lang="en-GB"/>
              <a:pPr>
                <a:defRPr/>
              </a:pPr>
              <a:t>02/12/2018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0ADF345-88B7-4225-A1A9-595804D2F20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C_nBszH_no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25191490/ours-brun-dis-moi-flash-card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.uk/Ours-brun-dis-moi-que-vois/dp/287142845X/ref=sr_1_8?ie=UTF8&amp;qid=1535180304&amp;sr=8-8&amp;keywords=bill+martin+and+eric+carl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err="1"/>
              <a:t>L’histoire</a:t>
            </a:r>
            <a:r>
              <a:rPr lang="en-GB" altLang="en-US" b="1" dirty="0"/>
              <a:t> de </a:t>
            </a:r>
            <a:br>
              <a:rPr lang="en-GB" altLang="en-US" b="1" dirty="0"/>
            </a:br>
            <a:r>
              <a:rPr lang="en-GB" altLang="en-US" b="1" dirty="0" err="1"/>
              <a:t>l’ours</a:t>
            </a:r>
            <a:r>
              <a:rPr lang="en-GB" altLang="en-US" b="1" dirty="0"/>
              <a:t> </a:t>
            </a:r>
            <a:r>
              <a:rPr lang="en-GB" altLang="en-US" b="1" dirty="0" err="1"/>
              <a:t>brun</a:t>
            </a:r>
            <a:r>
              <a:rPr lang="en-GB" altLang="en-US" b="1" dirty="0"/>
              <a:t> </a:t>
            </a:r>
          </a:p>
        </p:txBody>
      </p:sp>
      <p:pic>
        <p:nvPicPr>
          <p:cNvPr id="4" name="4C_nBszH_n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73163" y="1556792"/>
            <a:ext cx="8064896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-99392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62270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-99392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657537"/>
            <a:ext cx="2256461" cy="1696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417" y="2393483"/>
            <a:ext cx="1697165" cy="2071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57"/>
          <a:stretch/>
        </p:blipFill>
        <p:spPr>
          <a:xfrm>
            <a:off x="630126" y="2518556"/>
            <a:ext cx="1737865" cy="1706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5950">
            <a:off x="538185" y="4533680"/>
            <a:ext cx="2415773" cy="23335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00" y="5100441"/>
            <a:ext cx="1950950" cy="12973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8" y="732523"/>
            <a:ext cx="2584289" cy="1400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992636"/>
            <a:ext cx="1495193" cy="15129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00" y="384910"/>
            <a:ext cx="1800200" cy="1728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797" y="352586"/>
            <a:ext cx="1491677" cy="149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1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575563"/>
            <a:ext cx="2256461" cy="1696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416" y="2336476"/>
            <a:ext cx="1697165" cy="2071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57"/>
          <a:stretch/>
        </p:blipFill>
        <p:spPr>
          <a:xfrm>
            <a:off x="604805" y="2575563"/>
            <a:ext cx="1737865" cy="1706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5950">
            <a:off x="375144" y="4582381"/>
            <a:ext cx="2415773" cy="23335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524" y="5100441"/>
            <a:ext cx="1950950" cy="12973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85" y="596527"/>
            <a:ext cx="2584289" cy="1400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829728"/>
            <a:ext cx="1656184" cy="16759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00" y="384910"/>
            <a:ext cx="1800200" cy="1728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599" y="500656"/>
            <a:ext cx="1491677" cy="149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11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49231"/>
              </p:ext>
            </p:extLst>
          </p:nvPr>
        </p:nvGraphicFramePr>
        <p:xfrm>
          <a:off x="179512" y="548680"/>
          <a:ext cx="8784976" cy="591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5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000" b="1" u="sng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Ours </a:t>
                      </a:r>
                      <a:r>
                        <a:rPr lang="en-GB" altLang="en-US" sz="2000" b="1" u="sng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brun</a:t>
                      </a:r>
                      <a:r>
                        <a:rPr lang="en-GB" altLang="en-US" sz="2000" b="1" u="sng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ours </a:t>
                      </a:r>
                      <a:r>
                        <a:rPr lang="en-GB" altLang="en-US" sz="2000" b="1" u="sng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brun</a:t>
                      </a:r>
                      <a:r>
                        <a:rPr lang="en-GB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br>
                        <a:rPr lang="en-GB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dis-</a:t>
                      </a:r>
                      <a:r>
                        <a:rPr lang="en-GB" altLang="en-US" sz="2000" b="1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moi</a:t>
                      </a:r>
                      <a:r>
                        <a:rPr lang="en-GB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altLang="en-US" sz="2000" b="1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  <a:r>
                        <a:rPr lang="en-GB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que </a:t>
                      </a:r>
                      <a:r>
                        <a:rPr lang="en-GB" altLang="en-US" sz="2000" b="1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tu</a:t>
                      </a:r>
                      <a:r>
                        <a:rPr lang="en-GB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altLang="en-US" sz="2000" b="1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vois</a:t>
                      </a:r>
                      <a:r>
                        <a:rPr lang="en-GB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GB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en-US" sz="2000" b="1" dirty="0">
                          <a:solidFill>
                            <a:srgbClr val="002060"/>
                          </a:solidFill>
                        </a:rPr>
                        <a:t>Je vois </a:t>
                      </a:r>
                      <a:r>
                        <a:rPr lang="fr-FR" altLang="en-US" sz="2000" b="1" u="sng" dirty="0">
                          <a:solidFill>
                            <a:srgbClr val="002060"/>
                          </a:solidFill>
                        </a:rPr>
                        <a:t>un oiseau rouge </a:t>
                      </a:r>
                      <a:r>
                        <a:rPr lang="fr-FR" altLang="en-US" sz="2000" b="1" dirty="0">
                          <a:solidFill>
                            <a:srgbClr val="002060"/>
                          </a:solidFill>
                        </a:rPr>
                        <a:t>qui regarde par ici…..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2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000" b="1" u="sng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Oiseau</a:t>
                      </a:r>
                      <a:r>
                        <a:rPr lang="en-GB" altLang="en-US" sz="2000" b="1" u="sng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rouge</a:t>
                      </a:r>
                      <a:r>
                        <a:rPr lang="en-GB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altLang="en-US" sz="2000" b="1" u="sng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oiseau</a:t>
                      </a:r>
                      <a:r>
                        <a:rPr lang="en-GB" altLang="en-US" sz="2000" b="1" u="sng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rouge </a:t>
                      </a:r>
                      <a:br>
                        <a:rPr lang="en-GB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dis-</a:t>
                      </a:r>
                      <a:r>
                        <a:rPr lang="en-GB" altLang="en-US" sz="2000" b="1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moi</a:t>
                      </a:r>
                      <a:r>
                        <a:rPr lang="en-GB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altLang="en-US" sz="2000" b="1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  <a:r>
                        <a:rPr lang="en-GB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que </a:t>
                      </a:r>
                      <a:r>
                        <a:rPr lang="en-GB" altLang="en-US" sz="2000" b="1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tu</a:t>
                      </a:r>
                      <a:r>
                        <a:rPr lang="en-GB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altLang="en-US" sz="2000" b="1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vois</a:t>
                      </a:r>
                      <a:r>
                        <a:rPr lang="en-GB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GB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en-US" sz="2000" b="1" dirty="0">
                          <a:solidFill>
                            <a:srgbClr val="002060"/>
                          </a:solidFill>
                        </a:rPr>
                        <a:t>Je vois </a:t>
                      </a:r>
                      <a:r>
                        <a:rPr lang="fr-FR" altLang="en-US" sz="2000" b="1" u="sng" dirty="0">
                          <a:solidFill>
                            <a:srgbClr val="002060"/>
                          </a:solidFill>
                        </a:rPr>
                        <a:t>un canard</a:t>
                      </a:r>
                      <a:r>
                        <a:rPr lang="fr-FR" altLang="en-US" sz="2000" b="1" u="sng" baseline="0" dirty="0">
                          <a:solidFill>
                            <a:srgbClr val="002060"/>
                          </a:solidFill>
                        </a:rPr>
                        <a:t> jaune </a:t>
                      </a:r>
                      <a:r>
                        <a:rPr lang="fr-FR" altLang="en-US" sz="2000" b="1" dirty="0">
                          <a:solidFill>
                            <a:srgbClr val="002060"/>
                          </a:solidFill>
                        </a:rPr>
                        <a:t>qui regarde par ici…..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2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000" b="1" u="sng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Canard</a:t>
                      </a:r>
                      <a:r>
                        <a:rPr lang="en-GB" altLang="en-US" sz="2000" b="1" u="sng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altLang="en-US" sz="2000" b="1" u="sng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jaune</a:t>
                      </a:r>
                      <a:r>
                        <a:rPr lang="en-GB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altLang="en-US" sz="2000" b="1" u="sng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canard </a:t>
                      </a:r>
                      <a:r>
                        <a:rPr lang="en-GB" altLang="en-US" sz="2000" b="1" u="sng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jaune</a:t>
                      </a:r>
                      <a:br>
                        <a:rPr lang="en-GB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dis-</a:t>
                      </a:r>
                      <a:r>
                        <a:rPr lang="en-GB" altLang="en-US" sz="2000" b="1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moi</a:t>
                      </a:r>
                      <a:r>
                        <a:rPr lang="en-GB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altLang="en-US" sz="2000" b="1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  <a:r>
                        <a:rPr lang="en-GB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que </a:t>
                      </a:r>
                      <a:r>
                        <a:rPr lang="en-GB" altLang="en-US" sz="2000" b="1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tu</a:t>
                      </a:r>
                      <a:r>
                        <a:rPr lang="en-GB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altLang="en-US" sz="2000" b="1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vois</a:t>
                      </a:r>
                      <a:r>
                        <a:rPr lang="en-GB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GB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en-US" sz="2000" b="1" dirty="0">
                          <a:solidFill>
                            <a:srgbClr val="002060"/>
                          </a:solidFill>
                        </a:rPr>
                        <a:t>Je vois </a:t>
                      </a:r>
                      <a:r>
                        <a:rPr lang="fr-FR" altLang="en-US" sz="2000" b="1" u="sng" dirty="0">
                          <a:solidFill>
                            <a:srgbClr val="002060"/>
                          </a:solidFill>
                        </a:rPr>
                        <a:t>un cheval bleu</a:t>
                      </a:r>
                      <a:r>
                        <a:rPr lang="fr-FR" altLang="en-US" sz="2000" b="1" u="sng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fr-FR" altLang="en-US" sz="2000" b="1" dirty="0">
                          <a:solidFill>
                            <a:srgbClr val="002060"/>
                          </a:solidFill>
                        </a:rPr>
                        <a:t>qui regarde par ici…..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2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000" b="1" u="sng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Cheval bleu,</a:t>
                      </a:r>
                      <a:r>
                        <a:rPr lang="en-GB" altLang="en-US" sz="2000" b="1" u="sng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cheval bleu</a:t>
                      </a:r>
                      <a:br>
                        <a:rPr lang="en-GB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dis-</a:t>
                      </a:r>
                      <a:r>
                        <a:rPr lang="en-GB" altLang="en-US" sz="2000" b="1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moi</a:t>
                      </a:r>
                      <a:r>
                        <a:rPr lang="en-GB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altLang="en-US" sz="2000" b="1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  <a:r>
                        <a:rPr lang="en-GB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que </a:t>
                      </a:r>
                      <a:r>
                        <a:rPr lang="en-GB" altLang="en-US" sz="2000" b="1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tu</a:t>
                      </a:r>
                      <a:r>
                        <a:rPr lang="en-GB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altLang="en-US" sz="2000" b="1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vois</a:t>
                      </a:r>
                      <a:r>
                        <a:rPr lang="en-GB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GB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en-US" sz="2000" b="1" dirty="0">
                          <a:solidFill>
                            <a:srgbClr val="002060"/>
                          </a:solidFill>
                        </a:rPr>
                        <a:t>Je vois </a:t>
                      </a:r>
                      <a:r>
                        <a:rPr lang="fr-FR" altLang="en-US" sz="2000" b="1" u="sng" dirty="0">
                          <a:solidFill>
                            <a:srgbClr val="002060"/>
                          </a:solidFill>
                        </a:rPr>
                        <a:t>une grenouille</a:t>
                      </a:r>
                      <a:r>
                        <a:rPr lang="fr-FR" altLang="en-US" sz="2000" b="1" u="sng" baseline="0" dirty="0">
                          <a:solidFill>
                            <a:srgbClr val="002060"/>
                          </a:solidFill>
                        </a:rPr>
                        <a:t> verte </a:t>
                      </a:r>
                      <a:r>
                        <a:rPr lang="fr-FR" altLang="en-US" sz="2000" b="1" dirty="0">
                          <a:solidFill>
                            <a:srgbClr val="002060"/>
                          </a:solidFill>
                        </a:rPr>
                        <a:t>qui regarde par ici…..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2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000" b="1" u="sng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Grenouille</a:t>
                      </a:r>
                      <a:r>
                        <a:rPr lang="en-GB" altLang="en-US" sz="2000" b="1" u="sng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altLang="en-US" sz="2000" b="1" u="sng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verte</a:t>
                      </a:r>
                      <a:r>
                        <a:rPr lang="en-GB" altLang="en-US" sz="2000" b="1" u="sng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br>
                        <a:rPr lang="en-GB" altLang="en-US" sz="2000" b="1" u="sng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altLang="en-US" sz="2000" b="1" u="sng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grenouille</a:t>
                      </a:r>
                      <a:r>
                        <a:rPr lang="en-GB" altLang="en-US" sz="2000" b="1" u="sng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altLang="en-US" sz="2000" b="1" u="sng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verte</a:t>
                      </a:r>
                      <a:endParaRPr lang="en-GB" altLang="en-US" sz="2000" b="1" u="sng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dis-</a:t>
                      </a:r>
                      <a:r>
                        <a:rPr lang="en-GB" altLang="en-US" sz="2000" b="1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moi</a:t>
                      </a:r>
                      <a:r>
                        <a:rPr lang="en-GB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altLang="en-US" sz="2000" b="1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  <a:r>
                        <a:rPr lang="en-GB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que </a:t>
                      </a:r>
                      <a:r>
                        <a:rPr lang="en-GB" altLang="en-US" sz="2000" b="1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tu</a:t>
                      </a:r>
                      <a:r>
                        <a:rPr lang="en-GB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altLang="en-US" sz="2000" b="1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vois</a:t>
                      </a:r>
                      <a:r>
                        <a:rPr lang="en-GB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GB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en-US" sz="2000" b="1" dirty="0">
                          <a:solidFill>
                            <a:srgbClr val="002060"/>
                          </a:solidFill>
                        </a:rPr>
                        <a:t>Je vois </a:t>
                      </a:r>
                      <a:r>
                        <a:rPr lang="fr-FR" altLang="en-US" sz="2000" b="1" u="sng" dirty="0">
                          <a:solidFill>
                            <a:srgbClr val="002060"/>
                          </a:solidFill>
                        </a:rPr>
                        <a:t>un chat violet</a:t>
                      </a:r>
                      <a:r>
                        <a:rPr lang="fr-FR" altLang="en-US" sz="2000" b="1" u="sng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fr-FR" altLang="en-US" sz="2000" b="1" dirty="0">
                          <a:solidFill>
                            <a:srgbClr val="002060"/>
                          </a:solidFill>
                        </a:rPr>
                        <a:t>qui regarde par ici…..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2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000" b="1" u="sng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Chat</a:t>
                      </a:r>
                      <a:r>
                        <a:rPr lang="en-GB" altLang="en-US" sz="2000" b="1" u="sng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violet, chat violet</a:t>
                      </a:r>
                      <a:br>
                        <a:rPr lang="en-GB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dis-</a:t>
                      </a:r>
                      <a:r>
                        <a:rPr lang="en-GB" altLang="en-US" sz="2000" b="1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moi</a:t>
                      </a:r>
                      <a:r>
                        <a:rPr lang="en-GB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altLang="en-US" sz="2000" b="1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  <a:r>
                        <a:rPr lang="en-GB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que </a:t>
                      </a:r>
                      <a:r>
                        <a:rPr lang="en-GB" altLang="en-US" sz="2000" b="1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tu</a:t>
                      </a:r>
                      <a:r>
                        <a:rPr lang="en-GB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altLang="en-US" sz="2000" b="1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vois</a:t>
                      </a:r>
                      <a:r>
                        <a:rPr lang="en-GB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GB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en-US" sz="2000" b="1" dirty="0">
                          <a:solidFill>
                            <a:srgbClr val="002060"/>
                          </a:solidFill>
                        </a:rPr>
                        <a:t>Je vois </a:t>
                      </a:r>
                      <a:r>
                        <a:rPr lang="fr-FR" altLang="en-US" sz="2000" b="1" u="sng" dirty="0">
                          <a:solidFill>
                            <a:srgbClr val="002060"/>
                          </a:solidFill>
                        </a:rPr>
                        <a:t>un chien blanc </a:t>
                      </a:r>
                      <a:r>
                        <a:rPr lang="fr-FR" altLang="en-US" sz="2000" b="1" dirty="0">
                          <a:solidFill>
                            <a:srgbClr val="002060"/>
                          </a:solidFill>
                        </a:rPr>
                        <a:t>qui regarde par ici…..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2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000" b="1" u="sng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Chien</a:t>
                      </a:r>
                      <a:r>
                        <a:rPr lang="en-GB" altLang="en-US" sz="2000" b="1" u="sng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blanc, </a:t>
                      </a:r>
                      <a:r>
                        <a:rPr lang="en-GB" altLang="en-US" sz="2000" b="1" u="sng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chien</a:t>
                      </a:r>
                      <a:r>
                        <a:rPr lang="en-GB" altLang="en-US" sz="2000" b="1" u="sng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blanc</a:t>
                      </a:r>
                      <a:br>
                        <a:rPr lang="en-GB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dis-</a:t>
                      </a:r>
                      <a:r>
                        <a:rPr lang="en-GB" altLang="en-US" sz="2000" b="1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moi</a:t>
                      </a:r>
                      <a:r>
                        <a:rPr lang="en-GB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altLang="en-US" sz="2000" b="1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  <a:r>
                        <a:rPr lang="en-GB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que </a:t>
                      </a:r>
                      <a:r>
                        <a:rPr lang="en-GB" altLang="en-US" sz="2000" b="1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tu</a:t>
                      </a:r>
                      <a:r>
                        <a:rPr lang="en-GB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altLang="en-US" sz="2000" b="1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vois</a:t>
                      </a:r>
                      <a:r>
                        <a:rPr lang="en-GB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GB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en-US" sz="2000" b="1" dirty="0">
                          <a:solidFill>
                            <a:srgbClr val="002060"/>
                          </a:solidFill>
                        </a:rPr>
                        <a:t>Je vois </a:t>
                      </a:r>
                      <a:r>
                        <a:rPr lang="fr-FR" altLang="en-US" sz="2000" b="1" u="sng" dirty="0">
                          <a:solidFill>
                            <a:srgbClr val="002060"/>
                          </a:solidFill>
                        </a:rPr>
                        <a:t>un mouton noir </a:t>
                      </a:r>
                      <a:r>
                        <a:rPr lang="fr-FR" altLang="en-US" sz="2000" b="1" dirty="0">
                          <a:solidFill>
                            <a:srgbClr val="002060"/>
                          </a:solidFill>
                        </a:rPr>
                        <a:t>qui regarde par ici…..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2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000" b="1" u="sng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Mouton noir, mouton noir</a:t>
                      </a:r>
                      <a:br>
                        <a:rPr lang="en-GB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dis-</a:t>
                      </a:r>
                      <a:r>
                        <a:rPr lang="en-GB" altLang="en-US" sz="2000" b="1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moi</a:t>
                      </a:r>
                      <a:r>
                        <a:rPr lang="en-GB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altLang="en-US" sz="2000" b="1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  <a:r>
                        <a:rPr lang="en-GB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que </a:t>
                      </a:r>
                      <a:r>
                        <a:rPr lang="en-GB" altLang="en-US" sz="2000" b="1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tu</a:t>
                      </a:r>
                      <a:r>
                        <a:rPr lang="en-GB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altLang="en-US" sz="2000" b="1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vois</a:t>
                      </a:r>
                      <a:r>
                        <a:rPr lang="en-GB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GB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en-US" sz="2000" b="1" dirty="0">
                          <a:solidFill>
                            <a:srgbClr val="002060"/>
                          </a:solidFill>
                        </a:rPr>
                        <a:t>Je vois </a:t>
                      </a:r>
                      <a:r>
                        <a:rPr lang="fr-FR" altLang="en-US" sz="2000" b="1" u="sng" dirty="0">
                          <a:solidFill>
                            <a:srgbClr val="002060"/>
                          </a:solidFill>
                        </a:rPr>
                        <a:t>un poisson orange </a:t>
                      </a:r>
                      <a:r>
                        <a:rPr lang="fr-FR" altLang="en-US" sz="2000" b="1" dirty="0">
                          <a:solidFill>
                            <a:srgbClr val="002060"/>
                          </a:solidFill>
                        </a:rPr>
                        <a:t>qui regarde par ici…..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600"/>
            <a:ext cx="2016224" cy="1908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-34324"/>
            <a:ext cx="2016224" cy="1908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03026"/>
            <a:ext cx="2016224" cy="19086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558" y="1345718"/>
            <a:ext cx="2016224" cy="1908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920"/>
            <a:ext cx="2016224" cy="19086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332" y="2560104"/>
            <a:ext cx="2016224" cy="19086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6" y="4097532"/>
            <a:ext cx="2016224" cy="19086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558" y="3514450"/>
            <a:ext cx="2016224" cy="19086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949308"/>
            <a:ext cx="2016224" cy="19086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104" y="4834124"/>
            <a:ext cx="2016224" cy="190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9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998363"/>
              </p:ext>
            </p:extLst>
          </p:nvPr>
        </p:nvGraphicFramePr>
        <p:xfrm>
          <a:off x="128588" y="166688"/>
          <a:ext cx="8782050" cy="600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9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40">
                <a:tc>
                  <a:txBody>
                    <a:bodyPr/>
                    <a:lstStyle/>
                    <a:p>
                      <a:r>
                        <a:rPr lang="en-GB" sz="1600" b="1" dirty="0"/>
                        <a:t>Listening and responding</a:t>
                      </a:r>
                    </a:p>
                  </a:txBody>
                  <a:tcPr marL="91437" marR="9143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1437" marR="9143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3854">
                <a:tc>
                  <a:txBody>
                    <a:bodyPr/>
                    <a:lstStyle/>
                    <a:p>
                      <a:r>
                        <a:rPr lang="en-GB" sz="1600" dirty="0"/>
                        <a:t> - to key</a:t>
                      </a:r>
                      <a:r>
                        <a:rPr lang="en-GB" sz="1600" baseline="0" dirty="0"/>
                        <a:t> sounds / phonics</a:t>
                      </a:r>
                      <a:endParaRPr lang="en-GB" sz="1600" dirty="0"/>
                    </a:p>
                  </a:txBody>
                  <a:tcPr marL="91437" marR="91437" marT="45711" marB="4571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Est-ce que ces mots sont dans le texte ? Oui ou non?</a:t>
                      </a:r>
                      <a:b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Lignes un à trois</a:t>
                      </a:r>
                      <a:r>
                        <a:rPr lang="fr-FR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un cheval ?</a:t>
                      </a:r>
                      <a:br>
                        <a:rPr lang="fr-F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6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(Are </a:t>
                      </a:r>
                      <a:r>
                        <a:rPr lang="fr-FR" sz="1600" i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these</a:t>
                      </a:r>
                      <a:r>
                        <a:rPr lang="fr-FR" sz="16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i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words</a:t>
                      </a:r>
                      <a:r>
                        <a:rPr lang="fr-FR" sz="16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the </a:t>
                      </a:r>
                      <a:r>
                        <a:rPr lang="fr-FR" sz="1600" i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  <a:r>
                        <a:rPr lang="fr-FR" sz="16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 </a:t>
                      </a:r>
                      <a:r>
                        <a:rPr lang="fr-FR" sz="1600" i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r>
                        <a:rPr lang="fr-FR" sz="16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no?</a:t>
                      </a:r>
                      <a:br>
                        <a:rPr lang="fr-FR" sz="16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600" i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Lines</a:t>
                      </a:r>
                      <a:r>
                        <a:rPr lang="fr-FR" sz="16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one to </a:t>
                      </a:r>
                      <a:r>
                        <a:rPr lang="fr-FR" sz="1600" i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three</a:t>
                      </a:r>
                      <a:r>
                        <a:rPr lang="fr-FR" sz="16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 horse?)</a:t>
                      </a:r>
                      <a:br>
                        <a:rPr lang="fr-FR" sz="16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fr-FR" sz="1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58">
                <a:tc>
                  <a:txBody>
                    <a:bodyPr/>
                    <a:lstStyle/>
                    <a:p>
                      <a:r>
                        <a:rPr lang="en-GB" sz="1600" dirty="0"/>
                        <a:t> - to individual words</a:t>
                      </a:r>
                    </a:p>
                  </a:txBody>
                  <a:tcPr marL="91437" marR="91437" marT="45711" marB="45711" anchor="ctr"/>
                </a:tc>
                <a:tc>
                  <a:txBody>
                    <a:bodyPr/>
                    <a:lstStyle/>
                    <a:p>
                      <a:r>
                        <a:rPr lang="en-GB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Levez</a:t>
                      </a: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</a:t>
                      </a:r>
                      <a:r>
                        <a:rPr lang="en-GB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main </a:t>
                      </a:r>
                      <a:r>
                        <a:rPr lang="en-GB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quand</a:t>
                      </a:r>
                      <a:r>
                        <a:rPr lang="en-GB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vous</a:t>
                      </a:r>
                      <a:r>
                        <a:rPr lang="en-GB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écoutez</a:t>
                      </a:r>
                      <a:r>
                        <a:rPr lang="en-GB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couleur</a:t>
                      </a:r>
                      <a:r>
                        <a:rPr lang="en-GB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un animal.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58">
                <a:tc>
                  <a:txBody>
                    <a:bodyPr/>
                    <a:lstStyle/>
                    <a:p>
                      <a:r>
                        <a:rPr lang="en-GB" sz="1600" dirty="0"/>
                        <a:t> - to meaning</a:t>
                      </a:r>
                    </a:p>
                  </a:txBody>
                  <a:tcPr marL="91437" marR="91437" marT="45711" marB="45711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ours</a:t>
                      </a:r>
                      <a:r>
                        <a:rPr lang="en-GB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brun</a:t>
                      </a:r>
                      <a:r>
                        <a:rPr lang="en-GB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c’est</a:t>
                      </a:r>
                      <a:r>
                        <a:rPr lang="en-GB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possible ?</a:t>
                      </a: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Oui</a:t>
                      </a:r>
                      <a:r>
                        <a:rPr lang="fr-FR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</a:t>
                      </a:r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non? (go</a:t>
                      </a:r>
                      <a:r>
                        <a:rPr lang="fr-FR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through</a:t>
                      </a:r>
                      <a:r>
                        <a:rPr lang="fr-FR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all of the </a:t>
                      </a:r>
                      <a:r>
                        <a:rPr lang="fr-FR" sz="16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animals</a:t>
                      </a:r>
                      <a:r>
                        <a:rPr lang="fr-FR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40">
                <a:tc>
                  <a:txBody>
                    <a:bodyPr/>
                    <a:lstStyle/>
                    <a:p>
                      <a:r>
                        <a:rPr lang="en-GB" sz="1600" dirty="0"/>
                        <a:t> - to mood  /</a:t>
                      </a:r>
                      <a:r>
                        <a:rPr lang="en-GB" sz="1600" baseline="0" dirty="0"/>
                        <a:t> emotions</a:t>
                      </a:r>
                      <a:endParaRPr lang="en-GB" sz="1600" dirty="0"/>
                    </a:p>
                  </a:txBody>
                  <a:tcPr marL="91437" marR="91437" marT="45711" marB="45711" anchor="ctr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1437" marR="91437"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40">
                <a:tc>
                  <a:txBody>
                    <a:bodyPr/>
                    <a:lstStyle/>
                    <a:p>
                      <a:r>
                        <a:rPr lang="en-GB" sz="1600" b="1" dirty="0"/>
                        <a:t>Reading and responding</a:t>
                      </a:r>
                    </a:p>
                  </a:txBody>
                  <a:tcPr marL="91437" marR="9143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1437" marR="9143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058">
                <a:tc>
                  <a:txBody>
                    <a:bodyPr/>
                    <a:lstStyle/>
                    <a:p>
                      <a:r>
                        <a:rPr lang="en-GB" sz="1600" dirty="0"/>
                        <a:t> - read aloud for pronunciation / fluency</a:t>
                      </a:r>
                    </a:p>
                  </a:txBody>
                  <a:tcPr marL="91437" marR="91437" marT="45711" marB="45711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Choral reading.  Teacher drops out and pupils carry on.</a:t>
                      </a:r>
                    </a:p>
                  </a:txBody>
                  <a:tcPr marL="91437" marR="91437" marT="45711" marB="4571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058">
                <a:tc>
                  <a:txBody>
                    <a:bodyPr/>
                    <a:lstStyle/>
                    <a:p>
                      <a:r>
                        <a:rPr lang="en-GB" sz="1600" dirty="0"/>
                        <a:t> - de-coding</a:t>
                      </a:r>
                      <a:r>
                        <a:rPr lang="en-GB" sz="1600" baseline="0" dirty="0"/>
                        <a:t> of words / idiom / meaning behind the word</a:t>
                      </a:r>
                      <a:endParaRPr lang="en-GB" sz="1600" dirty="0"/>
                    </a:p>
                  </a:txBody>
                  <a:tcPr marL="91437" marR="91437" marT="45711" marB="4571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 dit-on ‘</a:t>
                      </a:r>
                      <a:r>
                        <a:rPr lang="fr-FR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 en français?</a:t>
                      </a:r>
                      <a:b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(How do </a:t>
                      </a:r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say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‘…’ in French?)</a:t>
                      </a:r>
                    </a:p>
                  </a:txBody>
                  <a:tcPr marL="91437" marR="91437" marT="45711" marB="4571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9058">
                <a:tc>
                  <a:txBody>
                    <a:bodyPr/>
                    <a:lstStyle/>
                    <a:p>
                      <a:r>
                        <a:rPr lang="en-GB" sz="1600" dirty="0"/>
                        <a:t> - grammatical</a:t>
                      </a:r>
                      <a:r>
                        <a:rPr lang="en-GB" sz="1600" baseline="0" dirty="0"/>
                        <a:t> focus</a:t>
                      </a:r>
                      <a:endParaRPr lang="en-GB" sz="1600" dirty="0"/>
                    </a:p>
                  </a:txBody>
                  <a:tcPr marL="91437" marR="91437" marT="45711" marB="4571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this text you could look at masculine / feminine</a:t>
                      </a:r>
                      <a:r>
                        <a:rPr lang="en-GB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nouns, adjective placement.</a:t>
                      </a:r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1" marB="4571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9058">
                <a:tc>
                  <a:txBody>
                    <a:bodyPr/>
                    <a:lstStyle/>
                    <a:p>
                      <a:r>
                        <a:rPr lang="en-GB" sz="1600" dirty="0"/>
                        <a:t> - comparison of two texts</a:t>
                      </a:r>
                      <a:r>
                        <a:rPr lang="en-GB" sz="1600" baseline="0" dirty="0"/>
                        <a:t> – sounds / words / imagery / rhymes / rhythm / style</a:t>
                      </a:r>
                      <a:endParaRPr lang="en-GB" sz="1600" dirty="0"/>
                    </a:p>
                  </a:txBody>
                  <a:tcPr marL="91437" marR="91437" marT="45711" marB="45711" anchor="ctr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1437" marR="91437" marT="45711" marB="4571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113945"/>
              </p:ext>
            </p:extLst>
          </p:nvPr>
        </p:nvGraphicFramePr>
        <p:xfrm>
          <a:off x="193675" y="406400"/>
          <a:ext cx="8628064" cy="60044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4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4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38">
                <a:tc>
                  <a:txBody>
                    <a:bodyPr/>
                    <a:lstStyle/>
                    <a:p>
                      <a:r>
                        <a:rPr lang="en-GB" sz="1600" b="1" dirty="0"/>
                        <a:t>Speaking and Writing</a:t>
                      </a:r>
                      <a:r>
                        <a:rPr lang="en-GB" sz="1600" b="1" baseline="0" dirty="0"/>
                        <a:t> - responses</a:t>
                      </a:r>
                      <a:endParaRPr lang="en-GB" sz="1600" b="1" dirty="0"/>
                    </a:p>
                  </a:txBody>
                  <a:tcPr marL="91447" marR="9144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1447" marR="9144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507">
                <a:tc>
                  <a:txBody>
                    <a:bodyPr/>
                    <a:lstStyle/>
                    <a:p>
                      <a:r>
                        <a:rPr lang="en-GB" sz="1600" dirty="0"/>
                        <a:t>Memory – individual</a:t>
                      </a:r>
                      <a:r>
                        <a:rPr lang="en-GB" sz="1600" baseline="0" dirty="0"/>
                        <a:t> words / phrases</a:t>
                      </a:r>
                      <a:endParaRPr lang="en-GB" sz="1600" dirty="0"/>
                    </a:p>
                  </a:txBody>
                  <a:tcPr marL="91447" marR="91447" marT="45711" marB="4571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</a:rPr>
                        <a:t>Cover the text.  Which words</a:t>
                      </a:r>
                      <a:r>
                        <a:rPr lang="en-GB" sz="1600" baseline="0" dirty="0">
                          <a:latin typeface="+mn-lt"/>
                        </a:rPr>
                        <a:t> can they remember?</a:t>
                      </a:r>
                      <a:endParaRPr lang="fr-FR" sz="1600" dirty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</a:rPr>
                        <a:t>Gap fill.  Cover words up.  Can students tell you which are missing?</a:t>
                      </a:r>
                      <a:endParaRPr lang="fr-FR" sz="1600" dirty="0">
                        <a:latin typeface="+mn-lt"/>
                      </a:endParaRPr>
                    </a:p>
                    <a:p>
                      <a:endParaRPr lang="en-GB" sz="1600" dirty="0">
                        <a:latin typeface="+mn-lt"/>
                      </a:endParaRPr>
                    </a:p>
                  </a:txBody>
                  <a:tcPr marL="91447" marR="91447"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0507">
                <a:tc>
                  <a:txBody>
                    <a:bodyPr/>
                    <a:lstStyle/>
                    <a:p>
                      <a:r>
                        <a:rPr lang="en-GB" sz="1600" dirty="0"/>
                        <a:t>Memory – whole text</a:t>
                      </a:r>
                    </a:p>
                  </a:txBody>
                  <a:tcPr marL="91447" marR="91447" marT="45711" marB="4571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</a:rPr>
                        <a:t>Choral</a:t>
                      </a:r>
                      <a:r>
                        <a:rPr lang="en-GB" sz="1600" baseline="0" dirty="0">
                          <a:latin typeface="+mn-lt"/>
                        </a:rPr>
                        <a:t> reading.  Cover all / most / some of the text.  Teacher begins to read – pupils join in and supply the missing words when the teacher pauses.</a:t>
                      </a:r>
                      <a:endParaRPr lang="fr-FR" sz="1600" dirty="0">
                        <a:latin typeface="+mn-lt"/>
                      </a:endParaRPr>
                    </a:p>
                    <a:p>
                      <a:endParaRPr lang="en-GB" sz="1600" dirty="0">
                        <a:latin typeface="+mn-lt"/>
                      </a:endParaRPr>
                    </a:p>
                  </a:txBody>
                  <a:tcPr marL="91447" marR="91447" marT="45711" marB="4571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56">
                <a:tc>
                  <a:txBody>
                    <a:bodyPr/>
                    <a:lstStyle/>
                    <a:p>
                      <a:r>
                        <a:rPr lang="en-GB" sz="1600" dirty="0"/>
                        <a:t>Memory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>
                          <a:sym typeface="Wingdings" panose="05000000000000000000" pitchFamily="2" charset="2"/>
                        </a:rPr>
                        <a:t> spoken performance</a:t>
                      </a:r>
                      <a:endParaRPr lang="en-GB" sz="1600" dirty="0"/>
                    </a:p>
                  </a:txBody>
                  <a:tcPr marL="91447" marR="91447" marT="45711" marB="45711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Work in pairs.  </a:t>
                      </a:r>
                      <a:r>
                        <a:rPr lang="en-GB" sz="1600" b="1" dirty="0">
                          <a:latin typeface="+mn-lt"/>
                        </a:rPr>
                        <a:t>Je </a:t>
                      </a:r>
                      <a:r>
                        <a:rPr lang="en-GB" sz="1600" b="1" dirty="0" err="1">
                          <a:latin typeface="+mn-lt"/>
                        </a:rPr>
                        <a:t>suis</a:t>
                      </a:r>
                      <a:r>
                        <a:rPr lang="en-GB" sz="1600" b="1" dirty="0">
                          <a:latin typeface="+mn-lt"/>
                        </a:rPr>
                        <a:t> </a:t>
                      </a:r>
                      <a:r>
                        <a:rPr lang="en-GB" sz="1600" b="1" dirty="0" err="1">
                          <a:latin typeface="+mn-lt"/>
                        </a:rPr>
                        <a:t>allé</a:t>
                      </a:r>
                      <a:r>
                        <a:rPr lang="en-GB" sz="1600" b="1" dirty="0">
                          <a:latin typeface="+mn-lt"/>
                        </a:rPr>
                        <a:t>(e) à </a:t>
                      </a:r>
                      <a:r>
                        <a:rPr lang="en-GB" sz="1600" b="1" dirty="0" err="1">
                          <a:latin typeface="+mn-lt"/>
                        </a:rPr>
                        <a:t>l’animalerie</a:t>
                      </a:r>
                      <a:r>
                        <a:rPr lang="en-GB" sz="1600" b="1" dirty="0">
                          <a:latin typeface="+mn-lt"/>
                        </a:rPr>
                        <a:t> et </a:t>
                      </a:r>
                      <a:r>
                        <a:rPr lang="en-GB" sz="1600" b="1" dirty="0" err="1">
                          <a:latin typeface="+mn-lt"/>
                        </a:rPr>
                        <a:t>j’ai</a:t>
                      </a:r>
                      <a:r>
                        <a:rPr lang="en-GB" sz="1600" b="1" dirty="0">
                          <a:latin typeface="+mn-lt"/>
                        </a:rPr>
                        <a:t> </a:t>
                      </a:r>
                      <a:r>
                        <a:rPr lang="en-GB" sz="1600" b="1" dirty="0" err="1">
                          <a:latin typeface="+mn-lt"/>
                        </a:rPr>
                        <a:t>acheté</a:t>
                      </a:r>
                      <a:r>
                        <a:rPr lang="en-GB" sz="1600" dirty="0">
                          <a:latin typeface="+mn-lt"/>
                        </a:rPr>
                        <a:t>…</a:t>
                      </a:r>
                      <a:r>
                        <a:rPr lang="en-GB" sz="1600" baseline="0" dirty="0">
                          <a:latin typeface="+mn-lt"/>
                        </a:rPr>
                        <a:t>…trying to list all the items in order.</a:t>
                      </a:r>
                      <a:endParaRPr lang="en-GB" sz="1600" dirty="0">
                        <a:latin typeface="+mn-lt"/>
                      </a:endParaRPr>
                    </a:p>
                  </a:txBody>
                  <a:tcPr marL="91447" marR="91447" marT="45711" marB="4571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056">
                <a:tc>
                  <a:txBody>
                    <a:bodyPr/>
                    <a:lstStyle/>
                    <a:p>
                      <a:r>
                        <a:rPr lang="en-GB" sz="1600" dirty="0"/>
                        <a:t>Re-writing – individual words / substitution </a:t>
                      </a:r>
                    </a:p>
                  </a:txBody>
                  <a:tcPr marL="91447" marR="91447" marT="45711" marB="4571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+mn-lt"/>
                        </a:rPr>
                        <a:t>Comment </a:t>
                      </a:r>
                      <a:r>
                        <a:rPr lang="en-GB" sz="1600" b="1" dirty="0" err="1">
                          <a:latin typeface="+mn-lt"/>
                        </a:rPr>
                        <a:t>dit</a:t>
                      </a:r>
                      <a:r>
                        <a:rPr lang="en-GB" sz="1600" b="1" dirty="0">
                          <a:latin typeface="+mn-lt"/>
                        </a:rPr>
                        <a:t>-on ‘a red cat’ </a:t>
                      </a:r>
                      <a:r>
                        <a:rPr lang="en-GB" sz="1600" b="1" dirty="0" err="1">
                          <a:latin typeface="+mn-lt"/>
                        </a:rPr>
                        <a:t>en</a:t>
                      </a:r>
                      <a:r>
                        <a:rPr lang="en-GB" sz="1600" b="1" dirty="0">
                          <a:latin typeface="+mn-lt"/>
                        </a:rPr>
                        <a:t> </a:t>
                      </a:r>
                      <a:r>
                        <a:rPr lang="en-GB" sz="1600" b="1" dirty="0" err="1">
                          <a:latin typeface="+mn-lt"/>
                        </a:rPr>
                        <a:t>français</a:t>
                      </a:r>
                      <a:r>
                        <a:rPr lang="en-GB" sz="1600" b="1" dirty="0">
                          <a:latin typeface="+mn-lt"/>
                        </a:rPr>
                        <a:t>?</a:t>
                      </a:r>
                      <a:endParaRPr lang="fr-FR" sz="1600" b="1" dirty="0">
                        <a:latin typeface="+mn-lt"/>
                      </a:endParaRPr>
                    </a:p>
                    <a:p>
                      <a:r>
                        <a:rPr lang="en-GB" sz="1600" dirty="0">
                          <a:latin typeface="+mn-lt"/>
                        </a:rPr>
                        <a:t>Change the animal / colour details</a:t>
                      </a:r>
                    </a:p>
                  </a:txBody>
                  <a:tcPr marL="91447" marR="91447" marT="45711" marB="4571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873">
                <a:tc>
                  <a:txBody>
                    <a:bodyPr/>
                    <a:lstStyle/>
                    <a:p>
                      <a:r>
                        <a:rPr lang="en-GB" sz="1600" b="0" dirty="0"/>
                        <a:t>Re-writing</a:t>
                      </a:r>
                      <a:r>
                        <a:rPr lang="en-GB" sz="1600" b="0" baseline="0" dirty="0"/>
                        <a:t> – different ending / different point of view / similar piece in the style of</a:t>
                      </a:r>
                      <a:endParaRPr lang="en-GB" sz="1600" b="0" dirty="0"/>
                    </a:p>
                  </a:txBody>
                  <a:tcPr marL="91447" marR="91447" marT="45711" marB="4571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</a:rPr>
                        <a:t>Pupils tell</a:t>
                      </a:r>
                      <a:r>
                        <a:rPr lang="en-GB" sz="1600" baseline="0" dirty="0">
                          <a:latin typeface="+mn-lt"/>
                        </a:rPr>
                        <a:t> a different story.  In this case it would be one with different animal/colour combinations.</a:t>
                      </a:r>
                      <a:endParaRPr lang="fr-FR" sz="1600" dirty="0">
                        <a:latin typeface="+mn-lt"/>
                      </a:endParaRPr>
                    </a:p>
                  </a:txBody>
                  <a:tcPr marL="91447" marR="91447" marT="45711" marB="4571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6690">
                <a:tc>
                  <a:txBody>
                    <a:bodyPr/>
                    <a:lstStyle/>
                    <a:p>
                      <a:r>
                        <a:rPr lang="en-GB" sz="1600" dirty="0"/>
                        <a:t>Creating in a new genre</a:t>
                      </a:r>
                      <a:r>
                        <a:rPr lang="en-GB" sz="1600" baseline="0" dirty="0"/>
                        <a:t> – a dialogue / a letter / a diary entry / narrative / rap</a:t>
                      </a:r>
                      <a:endParaRPr lang="en-GB" sz="1600" dirty="0"/>
                    </a:p>
                  </a:txBody>
                  <a:tcPr marL="91447" marR="91447" marT="45711" marB="45711" anchor="ctr"/>
                </a:tc>
                <a:tc>
                  <a:txBody>
                    <a:bodyPr/>
                    <a:lstStyle/>
                    <a:p>
                      <a:r>
                        <a:rPr lang="en-GB" sz="1600" b="1" baseline="0" dirty="0" err="1">
                          <a:latin typeface="+mn-lt"/>
                        </a:rPr>
                        <a:t>Tu</a:t>
                      </a:r>
                      <a:r>
                        <a:rPr lang="en-GB" sz="1600" b="1" baseline="0" dirty="0">
                          <a:latin typeface="+mn-lt"/>
                        </a:rPr>
                        <a:t> as un animal?</a:t>
                      </a:r>
                      <a:br>
                        <a:rPr lang="en-GB" sz="1600" b="1" baseline="0" dirty="0">
                          <a:latin typeface="+mn-lt"/>
                        </a:rPr>
                      </a:br>
                      <a:r>
                        <a:rPr lang="en-GB" sz="1600" b="1" baseline="0" dirty="0" err="1">
                          <a:latin typeface="+mn-lt"/>
                        </a:rPr>
                        <a:t>Oui</a:t>
                      </a:r>
                      <a:r>
                        <a:rPr lang="en-GB" sz="1600" b="1" baseline="0" dirty="0">
                          <a:latin typeface="+mn-lt"/>
                        </a:rPr>
                        <a:t>, </a:t>
                      </a:r>
                      <a:r>
                        <a:rPr lang="en-GB" sz="1600" b="1" baseline="0" dirty="0" err="1">
                          <a:latin typeface="+mn-lt"/>
                        </a:rPr>
                        <a:t>j’ai</a:t>
                      </a:r>
                      <a:r>
                        <a:rPr lang="en-GB" sz="1600" b="1" baseline="0" dirty="0">
                          <a:latin typeface="+mn-lt"/>
                        </a:rPr>
                        <a:t> un(e) …</a:t>
                      </a:r>
                      <a:br>
                        <a:rPr lang="en-GB" sz="1600" b="1" baseline="0" dirty="0">
                          <a:latin typeface="+mn-lt"/>
                        </a:rPr>
                      </a:br>
                      <a:r>
                        <a:rPr lang="en-GB" sz="1600" b="1" baseline="0" dirty="0" err="1">
                          <a:latin typeface="+mn-lt"/>
                        </a:rPr>
                        <a:t>C’est</a:t>
                      </a:r>
                      <a:r>
                        <a:rPr lang="en-GB" sz="1600" b="1" baseline="0" dirty="0">
                          <a:latin typeface="+mn-lt"/>
                        </a:rPr>
                        <a:t> comment?</a:t>
                      </a:r>
                      <a:br>
                        <a:rPr lang="en-GB" sz="1600" b="1" baseline="0" dirty="0">
                          <a:latin typeface="+mn-lt"/>
                        </a:rPr>
                      </a:br>
                      <a:r>
                        <a:rPr lang="en-GB" sz="1600" b="1" baseline="0" dirty="0" err="1">
                          <a:latin typeface="+mn-lt"/>
                        </a:rPr>
                        <a:t>C’est</a:t>
                      </a:r>
                      <a:r>
                        <a:rPr lang="en-GB" sz="1600" b="1" baseline="0" dirty="0">
                          <a:latin typeface="+mn-lt"/>
                        </a:rPr>
                        <a:t> (rouge).</a:t>
                      </a:r>
                      <a:endParaRPr lang="en-GB" sz="1600" b="1" dirty="0">
                        <a:latin typeface="+mn-lt"/>
                      </a:endParaRPr>
                    </a:p>
                  </a:txBody>
                  <a:tcPr marL="91447" marR="91447" marT="45711" marB="4571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86103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575563"/>
            <a:ext cx="2256461" cy="1696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416" y="2336476"/>
            <a:ext cx="1697165" cy="2071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57"/>
          <a:stretch/>
        </p:blipFill>
        <p:spPr>
          <a:xfrm>
            <a:off x="604805" y="2575563"/>
            <a:ext cx="1737865" cy="1706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5950">
            <a:off x="375144" y="4582381"/>
            <a:ext cx="2415773" cy="23335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524" y="5100441"/>
            <a:ext cx="1950950" cy="12973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85" y="596527"/>
            <a:ext cx="2584289" cy="1400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829728"/>
            <a:ext cx="1656184" cy="16759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00" y="384910"/>
            <a:ext cx="1800200" cy="1728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599" y="500656"/>
            <a:ext cx="1491677" cy="149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88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332656"/>
            <a:ext cx="907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https://quizlet.com/25191490/ours-brun-dis-moi-flash-cards/</a:t>
            </a:r>
            <a:r>
              <a:rPr lang="en-GB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3" y="908720"/>
            <a:ext cx="8712968" cy="422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45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6246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https://www.amazon.co.uk/Ours-brun-dis-moi-que-vois/dp/287142845X/ref=sr_1_8?ie=UTF8&amp;qid=1535180304&amp;sr=8-8&amp;keywords=bill+martin+and+eric+carle</a:t>
            </a:r>
            <a:r>
              <a:rPr lang="en-GB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268760"/>
            <a:ext cx="8787333" cy="304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38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79512" y="116632"/>
            <a:ext cx="5328592" cy="4248472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5400" b="1" dirty="0">
                <a:solidFill>
                  <a:schemeClr val="bg1"/>
                </a:solidFill>
                <a:ea typeface="+mj-ea"/>
                <a:cs typeface="+mj-cs"/>
              </a:rPr>
              <a:t>Ours </a:t>
            </a:r>
            <a:r>
              <a:rPr lang="en-GB" altLang="en-US" sz="5400" b="1" dirty="0" err="1">
                <a:solidFill>
                  <a:schemeClr val="bg1"/>
                </a:solidFill>
                <a:ea typeface="+mj-ea"/>
                <a:cs typeface="+mj-cs"/>
              </a:rPr>
              <a:t>brun</a:t>
            </a:r>
            <a:r>
              <a:rPr lang="en-GB" altLang="en-US" sz="5400" b="1" dirty="0">
                <a:solidFill>
                  <a:schemeClr val="bg1"/>
                </a:solidFill>
                <a:ea typeface="+mj-ea"/>
                <a:cs typeface="+mj-cs"/>
              </a:rPr>
              <a:t>, ours </a:t>
            </a:r>
            <a:r>
              <a:rPr lang="en-GB" altLang="en-US" sz="5400" b="1" dirty="0" err="1">
                <a:solidFill>
                  <a:schemeClr val="bg1"/>
                </a:solidFill>
                <a:ea typeface="+mj-ea"/>
                <a:cs typeface="+mj-cs"/>
              </a:rPr>
              <a:t>brun</a:t>
            </a:r>
            <a:r>
              <a:rPr lang="en-GB" altLang="en-US" sz="5400" b="1" dirty="0">
                <a:solidFill>
                  <a:schemeClr val="bg1"/>
                </a:solidFill>
                <a:ea typeface="+mj-ea"/>
                <a:cs typeface="+mj-cs"/>
              </a:rPr>
              <a:t>, </a:t>
            </a:r>
            <a:br>
              <a:rPr lang="en-GB" altLang="en-US" sz="5400" b="1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en-GB" altLang="en-US" sz="5400" b="1" dirty="0">
                <a:solidFill>
                  <a:schemeClr val="bg1"/>
                </a:solidFill>
                <a:ea typeface="+mj-ea"/>
                <a:cs typeface="+mj-cs"/>
              </a:rPr>
              <a:t>dis-</a:t>
            </a:r>
            <a:r>
              <a:rPr lang="en-GB" altLang="en-US" sz="5400" b="1" dirty="0" err="1">
                <a:solidFill>
                  <a:schemeClr val="bg1"/>
                </a:solidFill>
                <a:ea typeface="+mj-ea"/>
                <a:cs typeface="+mj-cs"/>
              </a:rPr>
              <a:t>moi</a:t>
            </a:r>
            <a:r>
              <a:rPr lang="en-GB" altLang="en-US" sz="5400" b="1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GB" altLang="en-US" sz="5400" b="1" dirty="0" err="1">
                <a:solidFill>
                  <a:schemeClr val="bg1"/>
                </a:solidFill>
                <a:ea typeface="+mj-ea"/>
                <a:cs typeface="+mj-cs"/>
              </a:rPr>
              <a:t>ce</a:t>
            </a:r>
            <a:r>
              <a:rPr lang="en-GB" altLang="en-US" sz="5400" b="1" dirty="0">
                <a:solidFill>
                  <a:schemeClr val="bg1"/>
                </a:solidFill>
                <a:ea typeface="+mj-ea"/>
                <a:cs typeface="+mj-cs"/>
              </a:rPr>
              <a:t> que </a:t>
            </a:r>
            <a:r>
              <a:rPr lang="en-GB" altLang="en-US" sz="5400" b="1" dirty="0" err="1">
                <a:solidFill>
                  <a:schemeClr val="bg1"/>
                </a:solidFill>
                <a:ea typeface="+mj-ea"/>
                <a:cs typeface="+mj-cs"/>
              </a:rPr>
              <a:t>tu</a:t>
            </a:r>
            <a:r>
              <a:rPr lang="en-GB" altLang="en-US" sz="5400" b="1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GB" altLang="en-US" sz="5400" b="1" dirty="0" err="1">
                <a:solidFill>
                  <a:schemeClr val="bg1"/>
                </a:solidFill>
                <a:ea typeface="+mj-ea"/>
                <a:cs typeface="+mj-cs"/>
              </a:rPr>
              <a:t>vois</a:t>
            </a:r>
            <a:r>
              <a:rPr lang="en-GB" altLang="en-US" sz="5400" b="1" dirty="0">
                <a:solidFill>
                  <a:schemeClr val="bg1"/>
                </a:solidFill>
                <a:ea typeface="+mj-ea"/>
                <a:cs typeface="+mj-cs"/>
              </a:rPr>
              <a:t>?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4932040" y="3212976"/>
            <a:ext cx="3888432" cy="2880320"/>
          </a:xfrm>
          <a:prstGeom prst="wedgeRoundRectCallout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None/>
            </a:pPr>
            <a:r>
              <a:rPr lang="fr-FR" altLang="en-US" sz="4000" b="1" dirty="0">
                <a:solidFill>
                  <a:srgbClr val="002060"/>
                </a:solidFill>
              </a:rPr>
              <a:t>Je vois </a:t>
            </a:r>
            <a:r>
              <a:rPr lang="fr-FR" altLang="en-US" sz="4000" b="1" u="sng" dirty="0">
                <a:solidFill>
                  <a:srgbClr val="002060"/>
                </a:solidFill>
              </a:rPr>
              <a:t>un oiseau rouge </a:t>
            </a:r>
            <a:r>
              <a:rPr lang="fr-FR" altLang="en-US" sz="4000" b="1" dirty="0">
                <a:solidFill>
                  <a:srgbClr val="002060"/>
                </a:solidFill>
              </a:rPr>
              <a:t>qui regarde par ici…..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7019925" y="955675"/>
            <a:ext cx="197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err="1"/>
              <a:t>brun</a:t>
            </a:r>
            <a:endParaRPr lang="en-GB" altLang="en-US" sz="2400" dirty="0"/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7019925" y="1341438"/>
            <a:ext cx="197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/>
              <a:t>rouge</a:t>
            </a: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7019925" y="1819275"/>
            <a:ext cx="197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/>
              <a:t>blanc</a:t>
            </a: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7019925" y="2251075"/>
            <a:ext cx="197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/>
              <a:t>noir</a:t>
            </a: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7019925" y="2684463"/>
            <a:ext cx="197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/>
              <a:t>bleu</a:t>
            </a: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7019925" y="3116263"/>
            <a:ext cx="197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/>
              <a:t>violet</a:t>
            </a: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7019925" y="3548063"/>
            <a:ext cx="197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/>
              <a:t>jaune</a:t>
            </a:r>
          </a:p>
        </p:txBody>
      </p:sp>
      <p:sp>
        <p:nvSpPr>
          <p:cNvPr id="35869" name="Text Box 29"/>
          <p:cNvSpPr txBox="1">
            <a:spLocks noChangeArrowheads="1"/>
          </p:cNvSpPr>
          <p:nvPr/>
        </p:nvSpPr>
        <p:spPr bwMode="auto">
          <a:xfrm>
            <a:off x="7019925" y="4005263"/>
            <a:ext cx="197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/>
              <a:t>orange</a:t>
            </a:r>
          </a:p>
        </p:txBody>
      </p:sp>
      <p:sp>
        <p:nvSpPr>
          <p:cNvPr id="35870" name="Text Box 30"/>
          <p:cNvSpPr txBox="1">
            <a:spLocks noChangeArrowheads="1"/>
          </p:cNvSpPr>
          <p:nvPr/>
        </p:nvSpPr>
        <p:spPr bwMode="auto">
          <a:xfrm>
            <a:off x="7019925" y="4484688"/>
            <a:ext cx="197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err="1"/>
              <a:t>verte</a:t>
            </a:r>
            <a:endParaRPr lang="en-GB" altLang="en-US" sz="2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29328"/>
            <a:ext cx="2704844" cy="33006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61487"/>
            <a:ext cx="3312368" cy="33518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89982"/>
            <a:ext cx="3024336" cy="29033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8536">
            <a:off x="899592" y="1348618"/>
            <a:ext cx="3359123" cy="32447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7" y="1798638"/>
            <a:ext cx="2707869" cy="18007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76"/>
          <a:stretch/>
        </p:blipFill>
        <p:spPr>
          <a:xfrm>
            <a:off x="1547663" y="1692496"/>
            <a:ext cx="2585317" cy="24666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51" y="1647026"/>
            <a:ext cx="3256993" cy="244817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99" y="2234796"/>
            <a:ext cx="1325221" cy="132968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55" y="2241577"/>
            <a:ext cx="2755227" cy="1493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6233 0.17847 " pathEditMode="relative" ptsTypes="AA">
                                      <p:cBhvr>
                                        <p:cTn id="11" dur="20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35434 -0.25185 " pathEditMode="relative" ptsTypes="AA">
                                      <p:cBhvr>
                                        <p:cTn id="27" dur="20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37014 0.12593 " pathEditMode="relative" ptsTypes="AA">
                                      <p:cBhvr>
                                        <p:cTn id="43" dur="20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34653 0.04213 " pathEditMode="relative" ptsTypes="AA">
                                      <p:cBhvr>
                                        <p:cTn id="59" dur="20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14815E-6 L -0.36215 -0.09444 " pathEditMode="relative" ptsTypes="AA">
                                      <p:cBhvr>
                                        <p:cTn id="75" dur="20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14815E-6 L -0.35434 0.1051 " pathEditMode="relative" ptsTypes="AA">
                                      <p:cBhvr>
                                        <p:cTn id="91" dur="20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77778E-6 L -0.37014 0.19954 " pathEditMode="relative" ptsTypes="AA">
                                      <p:cBhvr>
                                        <p:cTn id="107" dur="20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10823E-6 L -0.37795 -0.16767 " pathEditMode="relative" ptsTypes="AA">
                                      <p:cBhvr>
                                        <p:cTn id="123" dur="20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3876E-7 L -0.33854 -0.0525 " pathEditMode="relative" ptsTypes="AA">
                                      <p:cBhvr>
                                        <p:cTn id="139" dur="20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2" grpId="0"/>
      <p:bldP spid="35862" grpId="1"/>
      <p:bldP spid="35863" grpId="0"/>
      <p:bldP spid="35863" grpId="1"/>
      <p:bldP spid="35864" grpId="0"/>
      <p:bldP spid="35864" grpId="1"/>
      <p:bldP spid="35865" grpId="0"/>
      <p:bldP spid="35865" grpId="1"/>
      <p:bldP spid="35866" grpId="0"/>
      <p:bldP spid="35866" grpId="1"/>
      <p:bldP spid="35867" grpId="0"/>
      <p:bldP spid="35867" grpId="1"/>
      <p:bldP spid="35868" grpId="0"/>
      <p:bldP spid="35868" grpId="1"/>
      <p:bldP spid="35869" grpId="0"/>
      <p:bldP spid="35869" grpId="1"/>
      <p:bldP spid="35870" grpId="0"/>
      <p:bldP spid="3587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7019925" y="955675"/>
            <a:ext cx="197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err="1"/>
              <a:t>brun</a:t>
            </a:r>
            <a:endParaRPr lang="en-GB" altLang="en-US" sz="2400" dirty="0"/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7019925" y="1341438"/>
            <a:ext cx="197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/>
              <a:t>rouge</a:t>
            </a: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7019925" y="1819275"/>
            <a:ext cx="197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/>
              <a:t>blanc</a:t>
            </a: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7019925" y="2251075"/>
            <a:ext cx="197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/>
              <a:t>noir</a:t>
            </a: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7019925" y="2684463"/>
            <a:ext cx="197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/>
              <a:t>bleu</a:t>
            </a: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7019925" y="3116263"/>
            <a:ext cx="197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/>
              <a:t>violet</a:t>
            </a: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7019925" y="3548063"/>
            <a:ext cx="197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/>
              <a:t>jaune</a:t>
            </a:r>
          </a:p>
        </p:txBody>
      </p:sp>
      <p:sp>
        <p:nvSpPr>
          <p:cNvPr id="35869" name="Text Box 29"/>
          <p:cNvSpPr txBox="1">
            <a:spLocks noChangeArrowheads="1"/>
          </p:cNvSpPr>
          <p:nvPr/>
        </p:nvSpPr>
        <p:spPr bwMode="auto">
          <a:xfrm>
            <a:off x="7019925" y="4005263"/>
            <a:ext cx="197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/>
              <a:t>orange</a:t>
            </a:r>
          </a:p>
        </p:txBody>
      </p:sp>
      <p:sp>
        <p:nvSpPr>
          <p:cNvPr id="35870" name="Text Box 30"/>
          <p:cNvSpPr txBox="1">
            <a:spLocks noChangeArrowheads="1"/>
          </p:cNvSpPr>
          <p:nvPr/>
        </p:nvSpPr>
        <p:spPr bwMode="auto">
          <a:xfrm>
            <a:off x="7019925" y="4484688"/>
            <a:ext cx="197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err="1"/>
              <a:t>verte</a:t>
            </a:r>
            <a:endParaRPr lang="en-GB" altLang="en-US" sz="2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29328"/>
            <a:ext cx="2704844" cy="33006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61487"/>
            <a:ext cx="3312368" cy="33518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89982"/>
            <a:ext cx="3024336" cy="29033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8536">
            <a:off x="899592" y="1348618"/>
            <a:ext cx="3359123" cy="32447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7" y="1798638"/>
            <a:ext cx="2707869" cy="18007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76"/>
          <a:stretch/>
        </p:blipFill>
        <p:spPr>
          <a:xfrm>
            <a:off x="1547663" y="1692496"/>
            <a:ext cx="2585317" cy="24666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51" y="1647026"/>
            <a:ext cx="3256993" cy="244817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65" y="2115251"/>
            <a:ext cx="1325221" cy="132968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05" y="1978915"/>
            <a:ext cx="2755227" cy="1493487"/>
          </a:xfrm>
          <a:prstGeom prst="rect">
            <a:avLst/>
          </a:prstGeom>
        </p:spPr>
      </p:pic>
      <p:sp>
        <p:nvSpPr>
          <p:cNvPr id="29" name="Rounded Rectangular Callout 28"/>
          <p:cNvSpPr/>
          <p:nvPr/>
        </p:nvSpPr>
        <p:spPr>
          <a:xfrm>
            <a:off x="132868" y="5961322"/>
            <a:ext cx="8866670" cy="601407"/>
          </a:xfrm>
          <a:prstGeom prst="wedgeRoundRectCallout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None/>
            </a:pPr>
            <a:r>
              <a:rPr lang="fr-FR" altLang="en-US" sz="2800" b="1" dirty="0">
                <a:solidFill>
                  <a:srgbClr val="002060"/>
                </a:solidFill>
              </a:rPr>
              <a:t>Je vois </a:t>
            </a:r>
            <a:r>
              <a:rPr lang="fr-FR" altLang="en-US" sz="2800" b="1" u="sng" dirty="0">
                <a:solidFill>
                  <a:srgbClr val="002060"/>
                </a:solidFill>
              </a:rPr>
              <a:t>un oiseau rouge</a:t>
            </a:r>
            <a:r>
              <a:rPr lang="fr-FR" altLang="en-US" sz="2800" b="1" dirty="0">
                <a:solidFill>
                  <a:srgbClr val="002060"/>
                </a:solidFill>
              </a:rPr>
              <a:t> qui regarde par ici.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132868" y="181246"/>
            <a:ext cx="8866670" cy="601407"/>
          </a:xfrm>
          <a:prstGeom prst="wedgeRoundRectCallout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None/>
            </a:pPr>
            <a:r>
              <a:rPr lang="fr-FR" altLang="en-US" sz="2800" b="1" u="sng" dirty="0">
                <a:solidFill>
                  <a:srgbClr val="002060"/>
                </a:solidFill>
              </a:rPr>
              <a:t>Ours brun, ours brun</a:t>
            </a:r>
            <a:r>
              <a:rPr lang="fr-FR" altLang="en-US" sz="2800" b="1" dirty="0">
                <a:solidFill>
                  <a:srgbClr val="002060"/>
                </a:solidFill>
              </a:rPr>
              <a:t>, dis-moi ce que tu vois?</a:t>
            </a:r>
          </a:p>
        </p:txBody>
      </p:sp>
    </p:spTree>
    <p:extLst>
      <p:ext uri="{BB962C8B-B14F-4D97-AF65-F5344CB8AC3E}">
        <p14:creationId xmlns:p14="http://schemas.microsoft.com/office/powerpoint/2010/main" val="267442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6233 0.17847 " pathEditMode="relative" ptsTypes="AA">
                                      <p:cBhvr>
                                        <p:cTn id="11" dur="20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14815E-6 L -0.36215 -0.09444 " pathEditMode="relative" ptsTypes="AA">
                                      <p:cBhvr>
                                        <p:cTn id="27" dur="20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34653 0.04213 " pathEditMode="relative" ptsTypes="AA">
                                      <p:cBhvr>
                                        <p:cTn id="43" dur="20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35434 -0.25185 " pathEditMode="relative" ptsTypes="AA">
                                      <p:cBhvr>
                                        <p:cTn id="59" dur="20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3876E-7 L -0.33854 -0.0525 " pathEditMode="relative" ptsTypes="AA">
                                      <p:cBhvr>
                                        <p:cTn id="75" dur="20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37014 0.12593 " pathEditMode="relative" ptsTypes="AA">
                                      <p:cBhvr>
                                        <p:cTn id="91" dur="20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14815E-6 L -0.35434 0.1051 " pathEditMode="relative" ptsTypes="AA">
                                      <p:cBhvr>
                                        <p:cTn id="107" dur="20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10823E-6 L -0.37795 -0.16767 " pathEditMode="relative" ptsTypes="AA">
                                      <p:cBhvr>
                                        <p:cTn id="123" dur="20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77778E-6 L -0.37014 0.19954 " pathEditMode="relative" ptsTypes="AA">
                                      <p:cBhvr>
                                        <p:cTn id="139" dur="20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2" grpId="0"/>
      <p:bldP spid="35862" grpId="1"/>
      <p:bldP spid="35863" grpId="0"/>
      <p:bldP spid="35863" grpId="1"/>
      <p:bldP spid="35864" grpId="0"/>
      <p:bldP spid="35864" grpId="1"/>
      <p:bldP spid="35865" grpId="0"/>
      <p:bldP spid="35865" grpId="1"/>
      <p:bldP spid="35866" grpId="0"/>
      <p:bldP spid="35866" grpId="1"/>
      <p:bldP spid="35867" grpId="0"/>
      <p:bldP spid="35867" grpId="1"/>
      <p:bldP spid="35868" grpId="0"/>
      <p:bldP spid="35868" grpId="1"/>
      <p:bldP spid="35869" grpId="0"/>
      <p:bldP spid="35869" grpId="1"/>
      <p:bldP spid="35870" grpId="0"/>
      <p:bldP spid="3587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268009"/>
              </p:ext>
            </p:extLst>
          </p:nvPr>
        </p:nvGraphicFramePr>
        <p:xfrm>
          <a:off x="179512" y="2204864"/>
          <a:ext cx="8784976" cy="30861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4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3919">
                <a:tc>
                  <a:txBody>
                    <a:bodyPr/>
                    <a:lstStyle/>
                    <a:p>
                      <a:r>
                        <a:rPr lang="en-GB" sz="3600" dirty="0"/>
                        <a:t>1   Je</a:t>
                      </a:r>
                      <a:r>
                        <a:rPr lang="en-GB" sz="3600" baseline="0" dirty="0"/>
                        <a:t> </a:t>
                      </a:r>
                      <a:r>
                        <a:rPr lang="en-GB" sz="3600" baseline="0" dirty="0" err="1"/>
                        <a:t>vois</a:t>
                      </a:r>
                      <a:r>
                        <a:rPr lang="en-GB" sz="3600" dirty="0"/>
                        <a:t> un ours</a:t>
                      </a:r>
                      <a:r>
                        <a:rPr lang="en-GB" sz="3600" baseline="0" dirty="0"/>
                        <a:t> </a:t>
                      </a:r>
                      <a:r>
                        <a:rPr lang="en-GB" sz="3600" baseline="0" dirty="0" err="1"/>
                        <a:t>brun</a:t>
                      </a:r>
                      <a:r>
                        <a:rPr lang="en-GB" sz="3600" baseline="0" dirty="0"/>
                        <a:t> et un </a:t>
                      </a:r>
                      <a:r>
                        <a:rPr lang="en-GB" sz="3600" baseline="0" dirty="0" err="1"/>
                        <a:t>oiseau</a:t>
                      </a:r>
                      <a:r>
                        <a:rPr lang="en-GB" sz="3600" baseline="0" dirty="0"/>
                        <a:t> rouge</a:t>
                      </a:r>
                      <a:endParaRPr lang="fr-FR" sz="3600" dirty="0"/>
                    </a:p>
                  </a:txBody>
                  <a:tcPr marL="68576" marR="68576" marT="34295" marB="342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919">
                <a:tc>
                  <a:txBody>
                    <a:bodyPr/>
                    <a:lstStyle/>
                    <a:p>
                      <a:r>
                        <a:rPr lang="en-GB" sz="3600" dirty="0"/>
                        <a:t>2   Un canard </a:t>
                      </a:r>
                      <a:r>
                        <a:rPr lang="en-GB" sz="3600" dirty="0" err="1"/>
                        <a:t>jaune</a:t>
                      </a:r>
                      <a:r>
                        <a:rPr lang="en-GB" sz="3600" dirty="0"/>
                        <a:t> , un cheval</a:t>
                      </a:r>
                      <a:r>
                        <a:rPr lang="en-GB" sz="3600" baseline="0" dirty="0"/>
                        <a:t> bleu </a:t>
                      </a:r>
                      <a:endParaRPr lang="fr-FR" sz="3600" dirty="0"/>
                    </a:p>
                  </a:txBody>
                  <a:tcPr marL="68576" marR="68576" marT="34295" marB="342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919">
                <a:tc>
                  <a:txBody>
                    <a:bodyPr/>
                    <a:lstStyle/>
                    <a:p>
                      <a:r>
                        <a:rPr lang="en-GB" sz="3600" dirty="0"/>
                        <a:t>3   </a:t>
                      </a:r>
                      <a:r>
                        <a:rPr lang="en-GB" sz="3600" dirty="0" err="1"/>
                        <a:t>Une</a:t>
                      </a:r>
                      <a:r>
                        <a:rPr lang="en-GB" sz="3600" baseline="0" dirty="0"/>
                        <a:t> </a:t>
                      </a:r>
                      <a:r>
                        <a:rPr lang="en-GB" sz="3600" baseline="0" dirty="0" err="1"/>
                        <a:t>grenouille</a:t>
                      </a:r>
                      <a:r>
                        <a:rPr lang="en-GB" sz="3600" baseline="0" dirty="0"/>
                        <a:t> </a:t>
                      </a:r>
                      <a:r>
                        <a:rPr lang="en-GB" sz="3600" baseline="0" dirty="0" err="1"/>
                        <a:t>verte</a:t>
                      </a:r>
                      <a:r>
                        <a:rPr lang="en-GB" sz="3600" baseline="0" dirty="0"/>
                        <a:t> </a:t>
                      </a:r>
                      <a:r>
                        <a:rPr lang="en-GB" sz="3600" dirty="0"/>
                        <a:t>, un chat</a:t>
                      </a:r>
                      <a:r>
                        <a:rPr lang="en-GB" sz="3600" baseline="0" dirty="0"/>
                        <a:t> violet</a:t>
                      </a:r>
                      <a:endParaRPr lang="fr-FR" sz="3600" dirty="0"/>
                    </a:p>
                  </a:txBody>
                  <a:tcPr marL="68576" marR="68576" marT="34295" marB="342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919">
                <a:tc>
                  <a:txBody>
                    <a:bodyPr/>
                    <a:lstStyle/>
                    <a:p>
                      <a:r>
                        <a:rPr lang="en-GB" sz="3600" dirty="0"/>
                        <a:t>4   Un </a:t>
                      </a:r>
                      <a:r>
                        <a:rPr lang="en-GB" sz="3600" dirty="0" err="1"/>
                        <a:t>chien</a:t>
                      </a:r>
                      <a:r>
                        <a:rPr lang="en-GB" sz="3600" dirty="0"/>
                        <a:t> blanc, un</a:t>
                      </a:r>
                      <a:r>
                        <a:rPr lang="en-GB" sz="3600" baseline="0" dirty="0"/>
                        <a:t> mouton noir</a:t>
                      </a:r>
                      <a:endParaRPr lang="fr-FR" sz="3600" dirty="0"/>
                    </a:p>
                  </a:txBody>
                  <a:tcPr marL="68576" marR="68576" marT="34295" marB="342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827">
                <a:tc>
                  <a:txBody>
                    <a:bodyPr/>
                    <a:lstStyle/>
                    <a:p>
                      <a:r>
                        <a:rPr lang="en-GB" sz="3600" dirty="0"/>
                        <a:t>5   Un </a:t>
                      </a:r>
                      <a:r>
                        <a:rPr lang="en-GB" sz="3600" dirty="0" err="1"/>
                        <a:t>poisson</a:t>
                      </a:r>
                      <a:r>
                        <a:rPr lang="en-GB" sz="3600" baseline="0" dirty="0"/>
                        <a:t> orange et </a:t>
                      </a:r>
                      <a:r>
                        <a:rPr lang="en-GB" sz="3600" baseline="0" dirty="0" err="1"/>
                        <a:t>une</a:t>
                      </a:r>
                      <a:r>
                        <a:rPr lang="en-GB" sz="3600" baseline="0" dirty="0"/>
                        <a:t> </a:t>
                      </a:r>
                      <a:r>
                        <a:rPr lang="en-GB" sz="3600" baseline="0" dirty="0" err="1"/>
                        <a:t>institutrice</a:t>
                      </a:r>
                      <a:r>
                        <a:rPr lang="en-GB" sz="3600" baseline="0" dirty="0"/>
                        <a:t>.</a:t>
                      </a:r>
                      <a:endParaRPr lang="fr-FR" sz="3600" dirty="0"/>
                    </a:p>
                  </a:txBody>
                  <a:tcPr marL="68576" marR="68576" marT="34295" marB="3429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978" y="4060512"/>
            <a:ext cx="1484022" cy="24610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66263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-99392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59041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66263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-99392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02" y="422629"/>
            <a:ext cx="2256461" cy="1696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876" y="101391"/>
            <a:ext cx="1697165" cy="2071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57"/>
          <a:stretch/>
        </p:blipFill>
        <p:spPr>
          <a:xfrm>
            <a:off x="6858496" y="247500"/>
            <a:ext cx="1737865" cy="1706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5950">
            <a:off x="348814" y="2262249"/>
            <a:ext cx="2415773" cy="23335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30" y="2650334"/>
            <a:ext cx="1950950" cy="12973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283" y="2836492"/>
            <a:ext cx="2584289" cy="1400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02" y="5082258"/>
            <a:ext cx="1495193" cy="15129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974659"/>
            <a:ext cx="1800200" cy="1728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042357"/>
            <a:ext cx="1491677" cy="149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1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-99392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60883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-99392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013" y="4942654"/>
            <a:ext cx="2256461" cy="1696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158" y="4658126"/>
            <a:ext cx="1697165" cy="2071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57"/>
          <a:stretch/>
        </p:blipFill>
        <p:spPr>
          <a:xfrm>
            <a:off x="3492143" y="2622801"/>
            <a:ext cx="1737865" cy="1706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5950">
            <a:off x="538185" y="4533680"/>
            <a:ext cx="2415773" cy="23335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81" y="550450"/>
            <a:ext cx="1950950" cy="12973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00522"/>
            <a:ext cx="2584289" cy="1400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469" y="480103"/>
            <a:ext cx="1495193" cy="15129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629" y="2564904"/>
            <a:ext cx="1800200" cy="1728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60" y="2595638"/>
            <a:ext cx="1491677" cy="149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2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960</Words>
  <Application>Microsoft Office PowerPoint</Application>
  <PresentationFormat>On-screen Show (4:3)</PresentationFormat>
  <Paragraphs>124</Paragraphs>
  <Slides>18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Wingdings</vt:lpstr>
      <vt:lpstr>Default Design</vt:lpstr>
      <vt:lpstr>Office Theme</vt:lpstr>
      <vt:lpstr>L’histoire de  l’ours brun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COMBERTON VILLAGE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I.T.SUPPORT</dc:creator>
  <cp:lastModifiedBy>Rachel Hawkes</cp:lastModifiedBy>
  <cp:revision>77</cp:revision>
  <dcterms:created xsi:type="dcterms:W3CDTF">2008-04-11T13:17:19Z</dcterms:created>
  <dcterms:modified xsi:type="dcterms:W3CDTF">2018-12-02T11:21:37Z</dcterms:modified>
</cp:coreProperties>
</file>