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2" r:id="rId9"/>
    <p:sldId id="275" r:id="rId10"/>
    <p:sldId id="265" r:id="rId11"/>
    <p:sldId id="278" r:id="rId12"/>
    <p:sldId id="264" r:id="rId13"/>
    <p:sldId id="277" r:id="rId14"/>
    <p:sldId id="260" r:id="rId15"/>
    <p:sldId id="273" r:id="rId16"/>
    <p:sldId id="261" r:id="rId17"/>
    <p:sldId id="274" r:id="rId18"/>
    <p:sldId id="263" r:id="rId19"/>
    <p:sldId id="27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08" autoAdjust="0"/>
  </p:normalViewPr>
  <p:slideViewPr>
    <p:cSldViewPr>
      <p:cViewPr varScale="1">
        <p:scale>
          <a:sx n="57" d="100"/>
          <a:sy n="57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87DEF62-6779-4807-B441-8238E3C85E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3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6DDFF-1D7D-40AE-AE92-5258DDF7841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Here the pupils are introduced to all the words for a/some/the which remain colour-coded blue for masculine and red for feminine. The is an important skill to grasp as most sentences which contain a noun will also contain an article (definite or indefinite). The activity is designed to be interactive whereby pupils can come to the front and press/click on the buttons they believe to be appropriate to the animal featured. They will hear audio telling them whether they are correct or not. Pupils will hear ‘</a:t>
            </a:r>
            <a:r>
              <a:rPr lang="en-GB" altLang="en-US" dirty="0" err="1"/>
              <a:t>tant</a:t>
            </a:r>
            <a:r>
              <a:rPr lang="en-GB" altLang="en-US" dirty="0"/>
              <a:t> </a:t>
            </a:r>
            <a:r>
              <a:rPr lang="en-GB" altLang="en-US" dirty="0" err="1"/>
              <a:t>pis’</a:t>
            </a:r>
            <a:r>
              <a:rPr lang="en-GB" altLang="en-US" dirty="0"/>
              <a:t> (bad luck) if they choose something inappropriate, or praise &amp; a translation if they choose something appropriate (grammatically correct). </a:t>
            </a:r>
          </a:p>
        </p:txBody>
      </p:sp>
    </p:spTree>
    <p:extLst>
      <p:ext uri="{BB962C8B-B14F-4D97-AF65-F5344CB8AC3E}">
        <p14:creationId xmlns:p14="http://schemas.microsoft.com/office/powerpoint/2010/main" val="379985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F5067-EF81-4F18-B913-131168C768D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12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AAB39-BC9C-42B3-B1F9-28FA7C2F633B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247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B7350-C22A-4A35-A2D7-902477B90951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11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EEE89-8B6A-4667-875C-EE21B4AD298D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35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BEEC8-293B-4EE3-991E-588F49EC879C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576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A998B-EC9E-444D-9BCE-6D181AD3B17E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296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AD1D3-C272-4286-83A8-C6F6B1042FC8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51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0C0C1B-67D1-4E70-91B1-F67024445924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433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12814-DE3F-4BF6-8B21-ED654D04F76C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316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101D5-A17B-43A3-83A0-0D51225E5387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229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1B4CB0-EAA1-4F2D-B4B6-1B99F405896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Pupils should choose blue buttons because they have learnt that ‘un chat’ is masculine/blue. Because they have already learnt ‘un’ chat they should choose that button easily and then follow the blue pattern to get the correct word for ‘the’.</a:t>
            </a:r>
          </a:p>
        </p:txBody>
      </p:sp>
    </p:spTree>
    <p:extLst>
      <p:ext uri="{BB962C8B-B14F-4D97-AF65-F5344CB8AC3E}">
        <p14:creationId xmlns:p14="http://schemas.microsoft.com/office/powerpoint/2010/main" val="33195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2AF800-C750-411E-9BC8-4FEE072D58B6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¿</a:t>
            </a:r>
            <a:r>
              <a:rPr lang="en-GB" altLang="en-US" b="1" dirty="0" err="1"/>
              <a:t>Ça</a:t>
            </a:r>
            <a:r>
              <a:rPr lang="en-GB" altLang="en-US" b="1" dirty="0"/>
              <a:t> se </a:t>
            </a:r>
            <a:r>
              <a:rPr lang="en-GB" altLang="en-US" b="1" dirty="0" err="1"/>
              <a:t>dit</a:t>
            </a:r>
            <a:r>
              <a:rPr lang="en-GB" altLang="en-US" b="1" dirty="0"/>
              <a:t> comment </a:t>
            </a:r>
            <a:r>
              <a:rPr lang="en-GB" altLang="en-US" b="1" dirty="0" err="1"/>
              <a:t>en</a:t>
            </a:r>
            <a:r>
              <a:rPr lang="en-GB" altLang="en-US" b="1" dirty="0"/>
              <a:t> </a:t>
            </a:r>
            <a:r>
              <a:rPr lang="en-GB" altLang="en-US" b="1" dirty="0" err="1"/>
              <a:t>anglais</a:t>
            </a:r>
            <a:r>
              <a:rPr lang="en-GB" altLang="en-US" dirty="0"/>
              <a:t>? = How do you say it in English?</a:t>
            </a:r>
            <a:br>
              <a:rPr lang="en-GB" altLang="en-US" dirty="0"/>
            </a:br>
            <a:r>
              <a:rPr lang="en-GB" altLang="en-US" dirty="0"/>
              <a:t>Here pupils are asked to reproduce the vocabulary and the appropriate word for a/some/the according to the gender/number of the word in question. They might answer orally or write down their answers referring to a vocabulary list if necessary.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Click on the numbers to hear each French animal item</a:t>
            </a:r>
            <a:r>
              <a:rPr lang="en-GB" altLang="en-US" baseline="0" dirty="0"/>
              <a:t> pronounced.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7483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FF3E9-07C4-4D01-8302-6425DB34BFE3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Click on the blue numbers to hear pronunciation of the French nouns.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1978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3722B-A709-4AB0-AED1-3A97140009A0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Click on the blue numbers to hear pronunciation of the French nouns.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559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67467-E3A0-43B7-804E-63C4B7D7C6F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In French some = des and the (plural) = les, irrespective of the gender.</a:t>
            </a:r>
            <a:br>
              <a:rPr lang="en-GB" altLang="en-US" dirty="0"/>
            </a:br>
            <a:r>
              <a:rPr lang="en-GB" altLang="en-US" dirty="0"/>
              <a:t>It’s important that pupils have practice in recognising and producing</a:t>
            </a:r>
            <a:r>
              <a:rPr lang="en-GB" altLang="en-US" baseline="0" dirty="0"/>
              <a:t> the different plural articles, though, as misuse of direct/indirect articles is often something that causes errors, which can lead to miscommunication.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998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F1C5C2-E9B5-4B78-8140-877BCAFE21BE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</p:txBody>
      </p:sp>
    </p:spTree>
    <p:extLst>
      <p:ext uri="{BB962C8B-B14F-4D97-AF65-F5344CB8AC3E}">
        <p14:creationId xmlns:p14="http://schemas.microsoft.com/office/powerpoint/2010/main" val="12872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96BF2-15B4-4E4F-BCFE-46AA1F1AB74A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26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CF173-572A-4E2D-8142-B0952F040F8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96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A0916-6476-4D64-BC7A-597B33F20CFD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76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F76E76-452D-4278-8F5A-E6EE50E38C39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95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DC994-0CD0-41A2-8F25-60CB1AAC7FCE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Instructions as per slide 2&amp;3.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3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B400-F358-4B64-9AFE-34D645F257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77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DF72-89EE-441F-A9D9-08931C4CD3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13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71B0-9256-4BE8-8B93-419BB902A7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7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60D8-41DC-41C3-859A-F1F168B2A3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5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A824-975C-41C0-84C0-7AABDA2FDD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985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8C0-4665-4D4D-B6C1-38780366A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2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A54D-64F9-4E32-8DF5-47CDEB9A21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69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AD04-76BB-4BBF-9CB4-D9735CF78D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94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2018-90A6-448D-A187-F3AA33E655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4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C7C0-31E0-4F9F-9B77-CBAEB2C386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06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A72D-4DD9-4037-B480-D7D842889D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22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1EAD96E-1A56-45AC-A9D7-E039165295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8.wav"/><Relationship Id="rId4" Type="http://schemas.openxmlformats.org/officeDocument/2006/relationships/audio" Target="../media/audio2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5.png"/><Relationship Id="rId4" Type="http://schemas.openxmlformats.org/officeDocument/2006/relationships/audio" Target="../media/audio3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6.png"/><Relationship Id="rId4" Type="http://schemas.openxmlformats.org/officeDocument/2006/relationships/audio" Target="../media/audio3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audio" Target="../media/audio3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0.wav"/><Relationship Id="rId4" Type="http://schemas.openxmlformats.org/officeDocument/2006/relationships/audio" Target="../media/audio3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8.PNG"/><Relationship Id="rId4" Type="http://schemas.openxmlformats.org/officeDocument/2006/relationships/audio" Target="../media/audio4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4.wav"/><Relationship Id="rId4" Type="http://schemas.openxmlformats.org/officeDocument/2006/relationships/audio" Target="../media/audio4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45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4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audio" Target="../media/audio9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47.wav"/><Relationship Id="rId7" Type="http://schemas.openxmlformats.org/officeDocument/2006/relationships/audio" Target="../media/audio4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32.wav"/><Relationship Id="rId4" Type="http://schemas.openxmlformats.org/officeDocument/2006/relationships/audio" Target="../media/audio2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47.wav"/><Relationship Id="rId7" Type="http://schemas.openxmlformats.org/officeDocument/2006/relationships/audio" Target="../media/audio3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5" Type="http://schemas.openxmlformats.org/officeDocument/2006/relationships/audio" Target="../media/audio9.wav"/><Relationship Id="rId4" Type="http://schemas.openxmlformats.org/officeDocument/2006/relationships/audio" Target="../media/audio4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3" Type="http://schemas.openxmlformats.org/officeDocument/2006/relationships/audio" Target="../media/audio47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0.wav"/><Relationship Id="rId5" Type="http://schemas.openxmlformats.org/officeDocument/2006/relationships/audio" Target="../media/audio11.wav"/><Relationship Id="rId4" Type="http://schemas.openxmlformats.org/officeDocument/2006/relationships/audio" Target="../media/audio2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audio" Target="../media/audio1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audio" Target="../media/audio2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image" Target="../media/image4.png"/><Relationship Id="rId4" Type="http://schemas.openxmlformats.org/officeDocument/2006/relationships/audio" Target="../media/audio2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(a, the, some)</a:t>
            </a:r>
          </a:p>
        </p:txBody>
      </p:sp>
      <p:sp>
        <p:nvSpPr>
          <p:cNvPr id="3075" name="AutoShape 4">
            <a:hlinkClick r:id="" action="ppaction://noaction" highlightClick="1">
              <a:snd r:embed="rId3" name="1.wav"/>
            </a:hlinkClick>
          </p:cNvPr>
          <p:cNvSpPr>
            <a:spLocks noChangeArrowheads="1"/>
          </p:cNvSpPr>
          <p:nvPr/>
        </p:nvSpPr>
        <p:spPr bwMode="auto">
          <a:xfrm>
            <a:off x="971550" y="260350"/>
            <a:ext cx="1223963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3076" name="AutoShape 5">
            <a:hlinkClick r:id="" action="ppaction://noaction" highlightClick="1">
              <a:snd r:embed="rId4" name="une.wav"/>
            </a:hlinkClick>
          </p:cNvPr>
          <p:cNvSpPr>
            <a:spLocks noChangeArrowheads="1"/>
          </p:cNvSpPr>
          <p:nvPr/>
        </p:nvSpPr>
        <p:spPr bwMode="auto">
          <a:xfrm>
            <a:off x="2339975" y="260350"/>
            <a:ext cx="1223963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3077" name="AutoShape 6">
            <a:hlinkClick r:id="" action="ppaction://noaction" highlightClick="1">
              <a:snd r:embed="rId5" name="le.wav"/>
            </a:hlinkClick>
          </p:cNvPr>
          <p:cNvSpPr>
            <a:spLocks noChangeArrowheads="1"/>
          </p:cNvSpPr>
          <p:nvPr/>
        </p:nvSpPr>
        <p:spPr bwMode="auto">
          <a:xfrm>
            <a:off x="5580063" y="260350"/>
            <a:ext cx="1223962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3078" name="AutoShape 7">
            <a:hlinkClick r:id="" action="ppaction://noaction" highlightClick="1">
              <a:snd r:embed="rId6" name="la.wav"/>
            </a:hlinkClick>
          </p:cNvPr>
          <p:cNvSpPr>
            <a:spLocks noChangeArrowheads="1"/>
          </p:cNvSpPr>
          <p:nvPr/>
        </p:nvSpPr>
        <p:spPr bwMode="auto">
          <a:xfrm>
            <a:off x="6948488" y="260350"/>
            <a:ext cx="1223962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079" name="AutoShape 8">
            <a:hlinkClick r:id="" action="ppaction://noaction" highlightClick="1">
              <a:snd r:embed="rId7" name="des.wav"/>
            </a:hlinkClick>
          </p:cNvPr>
          <p:cNvSpPr>
            <a:spLocks noChangeArrowheads="1"/>
          </p:cNvSpPr>
          <p:nvPr/>
        </p:nvSpPr>
        <p:spPr bwMode="auto">
          <a:xfrm>
            <a:off x="684213" y="5516563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3080" name="AutoShape 9">
            <a:hlinkClick r:id="" action="ppaction://noaction" highlightClick="1">
              <a:snd r:embed="rId7" name="des.wav"/>
            </a:hlinkClick>
          </p:cNvPr>
          <p:cNvSpPr>
            <a:spLocks noChangeArrowheads="1"/>
          </p:cNvSpPr>
          <p:nvPr/>
        </p:nvSpPr>
        <p:spPr bwMode="auto">
          <a:xfrm>
            <a:off x="2339975" y="5516563"/>
            <a:ext cx="1511300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3081" name="AutoShape 10">
            <a:hlinkClick r:id="" action="ppaction://noaction" highlightClick="1">
              <a:snd r:embed="rId8" name="les.wav"/>
            </a:hlinkClick>
          </p:cNvPr>
          <p:cNvSpPr>
            <a:spLocks noChangeArrowheads="1"/>
          </p:cNvSpPr>
          <p:nvPr/>
        </p:nvSpPr>
        <p:spPr bwMode="auto">
          <a:xfrm>
            <a:off x="5580063" y="5516563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3082" name="AutoShape 11">
            <a:hlinkClick r:id="" action="ppaction://noaction" highlightClick="1">
              <a:snd r:embed="rId8" name="les.wav"/>
            </a:hlinkClick>
          </p:cNvPr>
          <p:cNvSpPr>
            <a:spLocks noChangeArrowheads="1"/>
          </p:cNvSpPr>
          <p:nvPr/>
        </p:nvSpPr>
        <p:spPr bwMode="auto">
          <a:xfrm>
            <a:off x="6948488" y="5516563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3083" name="Text Box 13">
            <a:hlinkClick r:id="" action="ppaction://noaction">
              <a:snd r:embed="rId9" name="singulier+pluriel.wav"/>
            </a:hlinkClick>
          </p:cNvPr>
          <p:cNvSpPr txBox="1">
            <a:spLocks noChangeArrowheads="1"/>
          </p:cNvSpPr>
          <p:nvPr/>
        </p:nvSpPr>
        <p:spPr bwMode="auto">
          <a:xfrm>
            <a:off x="1547813" y="2586038"/>
            <a:ext cx="6048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5400" dirty="0" err="1"/>
              <a:t>Singulier</a:t>
            </a:r>
            <a:r>
              <a:rPr lang="en-GB" altLang="en-US" sz="5400" dirty="0"/>
              <a:t> et </a:t>
            </a:r>
            <a:r>
              <a:rPr lang="en-GB" altLang="en-US" sz="5400" dirty="0" err="1"/>
              <a:t>pluriel</a:t>
            </a:r>
            <a:endParaRPr lang="en-GB" alt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3131840" y="1628800"/>
            <a:ext cx="3024336" cy="2885550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mouton.wav"/>
            </a:hlinkClick>
            <a:extLst>
              <a:ext uri="{FF2B5EF4-FFF2-40B4-BE49-F238E27FC236}">
                <a16:creationId xmlns:a16="http://schemas.microsoft.com/office/drawing/2014/main" id="{23130918-6C79-4DC7-A8C2-0E0C6A95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e_mouton.wav"/>
            </a:hlinkClick>
            <a:extLst>
              <a:ext uri="{FF2B5EF4-FFF2-40B4-BE49-F238E27FC236}">
                <a16:creationId xmlns:a16="http://schemas.microsoft.com/office/drawing/2014/main" id="{61502F7A-F210-4419-B3CB-56F86157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D0572D00-FCE7-4A17-AA39-927C8482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EE2270DA-30C1-418E-8B8D-266053D7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5291857" y="908720"/>
            <a:ext cx="3024336" cy="2885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 flipH="1">
            <a:off x="971153" y="908720"/>
            <a:ext cx="3032944" cy="2885550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318357" y="4096044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298242" y="5452496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4210901"/>
            <a:ext cx="455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sheep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moutons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7" y="558111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sheep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3817" y="558772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moutons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mout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mout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33796" name="AutoShape 4">
            <a:hlinkClick r:id="" action="ppaction://noaction" highlightClick="1">
              <a:snd r:embed="rId4" name="une_grenouill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33797" name="AutoShape 5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33798" name="AutoShape 6">
            <a:hlinkClick r:id="" action="ppaction://noaction" highlightClick="1">
              <a:snd r:embed="rId5" name="la_grenouill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01161"/>
            <a:ext cx="3312368" cy="3351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" y="620688"/>
            <a:ext cx="3312368" cy="335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0715" y="548680"/>
            <a:ext cx="3456384" cy="3351801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134652" y="3953017"/>
            <a:ext cx="1511300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114537" y="5309469"/>
            <a:ext cx="1477779" cy="1063115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796" y="40766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frogs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2431" y="407806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grenouilles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922" y="543808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frogs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544470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grenouilles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grenouil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grenouil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793783" cy="2851660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ours.wav"/>
            </a:hlinkClick>
            <a:extLst>
              <a:ext uri="{FF2B5EF4-FFF2-40B4-BE49-F238E27FC236}">
                <a16:creationId xmlns:a16="http://schemas.microsoft.com/office/drawing/2014/main" id="{4F800D09-1D10-4777-8115-613162C87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'ours.wav"/>
            </a:hlinkClick>
            <a:extLst>
              <a:ext uri="{FF2B5EF4-FFF2-40B4-BE49-F238E27FC236}">
                <a16:creationId xmlns:a16="http://schemas.microsoft.com/office/drawing/2014/main" id="{07DB52EF-BB3B-41AE-9232-1B794A30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l’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9CB61AF3-23EB-4CB1-88DA-9D2464D6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8B107800-0437-4B25-B97E-5FA51F89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0" y="626673"/>
            <a:ext cx="3793783" cy="285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7133" y="620688"/>
            <a:ext cx="3793783" cy="2851660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2210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bears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bears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o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o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52269"/>
            <a:ext cx="2704844" cy="3300693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oiseau.wav"/>
            </a:hlinkClick>
            <a:extLst>
              <a:ext uri="{FF2B5EF4-FFF2-40B4-BE49-F238E27FC236}">
                <a16:creationId xmlns:a16="http://schemas.microsoft.com/office/drawing/2014/main" id="{0E7E2D73-4B93-4C27-BF4D-4A8CC6F1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'oiseau.wav"/>
            </a:hlinkClick>
            <a:extLst>
              <a:ext uri="{FF2B5EF4-FFF2-40B4-BE49-F238E27FC236}">
                <a16:creationId xmlns:a16="http://schemas.microsoft.com/office/drawing/2014/main" id="{80A96654-80C7-4307-9079-870665EA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l’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A3E60552-64C9-4A11-BDEE-7763CEA8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F5157BB2-7AE3-4E04-8A84-0230D2FB0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2704844" cy="3300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548680"/>
            <a:ext cx="2808312" cy="3300693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7543" y="41762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birds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oiseaux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birds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oiseaux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ois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o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25">
            <a:off x="2719195" y="943626"/>
            <a:ext cx="4021414" cy="3884462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cheval.wav"/>
            </a:hlinkClick>
            <a:extLst>
              <a:ext uri="{FF2B5EF4-FFF2-40B4-BE49-F238E27FC236}">
                <a16:creationId xmlns:a16="http://schemas.microsoft.com/office/drawing/2014/main" id="{D9E67E8D-F523-4A04-AF22-37610B94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e_cheval.wav"/>
            </a:hlinkClick>
            <a:extLst>
              <a:ext uri="{FF2B5EF4-FFF2-40B4-BE49-F238E27FC236}">
                <a16:creationId xmlns:a16="http://schemas.microsoft.com/office/drawing/2014/main" id="{86FC9A1D-2370-4227-BBFC-A8EA3ACE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3A01D071-E92A-4D85-8F9A-1A75AD8E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77494B33-65E3-413D-8F56-755EC818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25">
            <a:off x="655808" y="542635"/>
            <a:ext cx="4021414" cy="3884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17" flipH="1">
            <a:off x="4709823" y="528449"/>
            <a:ext cx="3956773" cy="3822022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7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8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2210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horses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chevaux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horses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chevaux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chev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chev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5125" name="AutoShape 5">
            <a:hlinkClick r:id="" action="ppaction://noaction" highlightClick="1">
              <a:snd r:embed="rId4" name="le_chat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5126" name="AutoShape 6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1844824"/>
            <a:ext cx="5046337" cy="2735397"/>
          </a:xfrm>
          <a:prstGeom prst="rect">
            <a:avLst/>
          </a:prstGeom>
        </p:spPr>
      </p:pic>
      <p:sp>
        <p:nvSpPr>
          <p:cNvPr id="8" name="AutoShape 4">
            <a:hlinkClick r:id="" action="ppaction://noaction" highlightClick="1">
              <a:snd r:embed="rId6" name="un_chat.wav"/>
            </a:hlinkClick>
            <a:extLst>
              <a:ext uri="{FF2B5EF4-FFF2-40B4-BE49-F238E27FC236}">
                <a16:creationId xmlns:a16="http://schemas.microsoft.com/office/drawing/2014/main" id="{396A745D-C746-4DB5-87C4-27855EF0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49" y="5227638"/>
            <a:ext cx="1223963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847700" y="1211181"/>
            <a:ext cx="91805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des canards 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la </a:t>
            </a:r>
            <a:r>
              <a:rPr lang="en-GB" altLang="en-US" sz="4000" dirty="0" err="1"/>
              <a:t>grenouille</a:t>
            </a:r>
            <a:r>
              <a:rPr lang="en-GB" altLang="en-US" sz="4000" dirty="0"/>
              <a:t> 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les moutons 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chevaux</a:t>
            </a:r>
            <a:r>
              <a:rPr lang="en-GB" altLang="en-US" sz="4000" dirty="0"/>
              <a:t> 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un </a:t>
            </a:r>
            <a:r>
              <a:rPr lang="en-GB" altLang="en-US" sz="4000" dirty="0" err="1"/>
              <a:t>chien</a:t>
            </a:r>
            <a:r>
              <a:rPr lang="en-GB" altLang="en-US" sz="4000" dirty="0"/>
              <a:t> 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34843" y="1196752"/>
            <a:ext cx="4681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some ducks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40258" y="2161797"/>
            <a:ext cx="2520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frog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63406" y="2922390"/>
            <a:ext cx="53641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i="1" dirty="0"/>
              <a:t>the sheep </a:t>
            </a:r>
            <a:br>
              <a:rPr lang="en-GB" altLang="en-US" i="1" dirty="0"/>
            </a:br>
            <a:r>
              <a:rPr lang="en-GB" altLang="en-US" i="1" dirty="0"/>
              <a:t>(more than one)</a:t>
            </a:r>
            <a:endParaRPr lang="en-GB" altLang="en-US" sz="3600" i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63406" y="4020915"/>
            <a:ext cx="3455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horses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63405" y="4887688"/>
            <a:ext cx="3455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dog</a:t>
            </a:r>
          </a:p>
        </p:txBody>
      </p:sp>
      <p:sp>
        <p:nvSpPr>
          <p:cNvPr id="41992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/>
              <a:t>Comment </a:t>
            </a:r>
            <a:r>
              <a:rPr lang="en-GB" altLang="en-US" sz="3600" b="1" dirty="0" err="1"/>
              <a:t>dit</a:t>
            </a:r>
            <a:r>
              <a:rPr lang="en-GB" altLang="en-US" sz="3600" b="1" dirty="0"/>
              <a:t>-on </a:t>
            </a:r>
            <a:r>
              <a:rPr lang="en-GB" altLang="en-US" sz="3600" b="1" dirty="0" err="1"/>
              <a:t>en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anglais</a:t>
            </a:r>
            <a:r>
              <a:rPr lang="en-GB" altLang="en-US" sz="3600" b="1" dirty="0"/>
              <a:t>…?</a:t>
            </a:r>
          </a:p>
        </p:txBody>
      </p:sp>
      <p:sp>
        <p:nvSpPr>
          <p:cNvPr id="2" name="Rectangle 1">
            <a:hlinkClick r:id="" action="ppaction://noaction">
              <a:snd r:embed="rId4" name="des_canards.wav"/>
            </a:hlinkClick>
          </p:cNvPr>
          <p:cNvSpPr/>
          <p:nvPr/>
        </p:nvSpPr>
        <p:spPr>
          <a:xfrm>
            <a:off x="255056" y="1088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0" name="Rectangle 9">
            <a:hlinkClick r:id="" action="ppaction://noaction">
              <a:snd r:embed="rId5" name="la_grenouille.wav"/>
            </a:hlinkClick>
          </p:cNvPr>
          <p:cNvSpPr/>
          <p:nvPr/>
        </p:nvSpPr>
        <p:spPr>
          <a:xfrm>
            <a:off x="278313" y="199182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1" name="Rectangle 10">
            <a:hlinkClick r:id="" action="ppaction://noaction">
              <a:snd r:embed="rId6" name="les_moutons.wav"/>
            </a:hlinkClick>
          </p:cNvPr>
          <p:cNvSpPr/>
          <p:nvPr/>
        </p:nvSpPr>
        <p:spPr>
          <a:xfrm>
            <a:off x="278313" y="29295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12" name="Rectangle 11">
            <a:hlinkClick r:id="" action="ppaction://noaction">
              <a:snd r:embed="rId7" name="les_chevaux.wav"/>
            </a:hlinkClick>
          </p:cNvPr>
          <p:cNvSpPr/>
          <p:nvPr/>
        </p:nvSpPr>
        <p:spPr>
          <a:xfrm>
            <a:off x="266684" y="384278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3" name="Rectangle 12">
            <a:hlinkClick r:id="" action="ppaction://noaction">
              <a:snd r:embed="rId8" name="un_chien.wav"/>
            </a:hlinkClick>
          </p:cNvPr>
          <p:cNvSpPr/>
          <p:nvPr/>
        </p:nvSpPr>
        <p:spPr>
          <a:xfrm>
            <a:off x="279047" y="47805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74873" y="1261800"/>
            <a:ext cx="6553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des </a:t>
            </a:r>
            <a:r>
              <a:rPr lang="en-GB" altLang="en-US" sz="4000" dirty="0" err="1"/>
              <a:t>oiseaux</a:t>
            </a:r>
            <a:r>
              <a:rPr lang="en-GB" altLang="en-US" sz="4000" dirty="0"/>
              <a:t>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 chat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un </a:t>
            </a:r>
            <a:r>
              <a:rPr lang="en-GB" altLang="en-US" sz="4000" dirty="0" err="1"/>
              <a:t>poisson</a:t>
            </a:r>
            <a:r>
              <a:rPr lang="en-GB" altLang="en-US" sz="4000" dirty="0"/>
              <a:t> rouge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ours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un mouton =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96136" y="1268413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some birds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23732" y="2141935"/>
            <a:ext cx="547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cat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1360" y="3038032"/>
            <a:ext cx="4824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goldfish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694580" y="3961315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bears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94580" y="4835100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sheep</a:t>
            </a:r>
          </a:p>
        </p:txBody>
      </p:sp>
      <p:sp>
        <p:nvSpPr>
          <p:cNvPr id="9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/>
              <a:t>Comment </a:t>
            </a:r>
            <a:r>
              <a:rPr lang="en-GB" altLang="en-US" sz="3600" b="1" dirty="0" err="1"/>
              <a:t>dit</a:t>
            </a:r>
            <a:r>
              <a:rPr lang="en-GB" altLang="en-US" sz="3600" b="1" dirty="0"/>
              <a:t>-on </a:t>
            </a:r>
            <a:r>
              <a:rPr lang="en-GB" altLang="en-US" sz="3600" b="1" dirty="0" err="1"/>
              <a:t>en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anglais</a:t>
            </a:r>
            <a:r>
              <a:rPr lang="en-GB" altLang="en-US" sz="3600" b="1" dirty="0"/>
              <a:t>…?</a:t>
            </a:r>
          </a:p>
        </p:txBody>
      </p:sp>
      <p:sp>
        <p:nvSpPr>
          <p:cNvPr id="10" name="Rectangle 9">
            <a:hlinkClick r:id="" action="ppaction://noaction">
              <a:snd r:embed="rId4" name="des_oiseau.wav"/>
            </a:hlinkClick>
          </p:cNvPr>
          <p:cNvSpPr/>
          <p:nvPr/>
        </p:nvSpPr>
        <p:spPr>
          <a:xfrm>
            <a:off x="255056" y="1088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sp>
        <p:nvSpPr>
          <p:cNvPr id="11" name="Rectangle 10">
            <a:hlinkClick r:id="" action="ppaction://noaction">
              <a:snd r:embed="rId5" name="le_chat.wav"/>
            </a:hlinkClick>
          </p:cNvPr>
          <p:cNvSpPr/>
          <p:nvPr/>
        </p:nvSpPr>
        <p:spPr>
          <a:xfrm>
            <a:off x="278313" y="199182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  <p:sp>
        <p:nvSpPr>
          <p:cNvPr id="12" name="Rectangle 11">
            <a:hlinkClick r:id="" action="ppaction://noaction">
              <a:snd r:embed="rId6" name="un_poisson_rouge.wav"/>
            </a:hlinkClick>
          </p:cNvPr>
          <p:cNvSpPr/>
          <p:nvPr/>
        </p:nvSpPr>
        <p:spPr>
          <a:xfrm>
            <a:off x="278313" y="29295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</a:p>
        </p:txBody>
      </p:sp>
      <p:sp>
        <p:nvSpPr>
          <p:cNvPr id="13" name="Rectangle 12">
            <a:hlinkClick r:id="" action="ppaction://noaction">
              <a:snd r:embed="rId7" name="les_ours.wav"/>
            </a:hlinkClick>
          </p:cNvPr>
          <p:cNvSpPr/>
          <p:nvPr/>
        </p:nvSpPr>
        <p:spPr>
          <a:xfrm>
            <a:off x="266684" y="384278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14" name="Rectangle 13">
            <a:hlinkClick r:id="" action="ppaction://noaction">
              <a:snd r:embed="rId8" name="un_mouton.wav"/>
            </a:hlinkClick>
          </p:cNvPr>
          <p:cNvSpPr/>
          <p:nvPr/>
        </p:nvSpPr>
        <p:spPr>
          <a:xfrm>
            <a:off x="86687" y="478054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75656" y="1196752"/>
            <a:ext cx="54006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un canard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des chats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err="1"/>
              <a:t>l’oiseau</a:t>
            </a:r>
            <a:r>
              <a:rPr lang="en-GB" altLang="en-US" sz="4000" dirty="0"/>
              <a:t> 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 cheval =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76106" y="1196752"/>
            <a:ext cx="453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a duck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22156" y="2133377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some cats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61794" y="3035077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bird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4669" y="3951065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dogs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933231" y="4887690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horse</a:t>
            </a:r>
          </a:p>
        </p:txBody>
      </p:sp>
      <p:sp>
        <p:nvSpPr>
          <p:cNvPr id="9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/>
              <a:t>Comment </a:t>
            </a:r>
            <a:r>
              <a:rPr lang="en-GB" altLang="en-US" sz="3600" b="1" dirty="0" err="1"/>
              <a:t>dit</a:t>
            </a:r>
            <a:r>
              <a:rPr lang="en-GB" altLang="en-US" sz="3600" b="1" dirty="0"/>
              <a:t>-on </a:t>
            </a:r>
            <a:r>
              <a:rPr lang="en-GB" altLang="en-US" sz="3600" b="1" dirty="0" err="1"/>
              <a:t>en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anglais</a:t>
            </a:r>
            <a:r>
              <a:rPr lang="en-GB" altLang="en-US" sz="3600" b="1" dirty="0"/>
              <a:t>…?</a:t>
            </a:r>
          </a:p>
        </p:txBody>
      </p:sp>
      <p:sp>
        <p:nvSpPr>
          <p:cNvPr id="10" name="Rectangle 9">
            <a:hlinkClick r:id="" action="ppaction://noaction">
              <a:snd r:embed="rId4" name="un_canard.wav"/>
            </a:hlinkClick>
          </p:cNvPr>
          <p:cNvSpPr/>
          <p:nvPr/>
        </p:nvSpPr>
        <p:spPr>
          <a:xfrm>
            <a:off x="255056" y="1088305"/>
            <a:ext cx="100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</a:p>
        </p:txBody>
      </p:sp>
      <p:sp>
        <p:nvSpPr>
          <p:cNvPr id="11" name="Rectangle 10">
            <a:hlinkClick r:id="" action="ppaction://noaction">
              <a:snd r:embed="rId5" name="des_chats.wav"/>
            </a:hlinkClick>
          </p:cNvPr>
          <p:cNvSpPr/>
          <p:nvPr/>
        </p:nvSpPr>
        <p:spPr>
          <a:xfrm>
            <a:off x="266684" y="191172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</a:p>
        </p:txBody>
      </p:sp>
      <p:sp>
        <p:nvSpPr>
          <p:cNvPr id="12" name="Rectangle 11">
            <a:hlinkClick r:id="" action="ppaction://noaction">
              <a:snd r:embed="rId6" name="l'oiseau.wav"/>
            </a:hlinkClick>
          </p:cNvPr>
          <p:cNvSpPr/>
          <p:nvPr/>
        </p:nvSpPr>
        <p:spPr>
          <a:xfrm>
            <a:off x="255056" y="28844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</a:p>
        </p:txBody>
      </p:sp>
      <p:sp>
        <p:nvSpPr>
          <p:cNvPr id="13" name="Rectangle 12">
            <a:hlinkClick r:id="" action="ppaction://noaction">
              <a:snd r:embed="rId7" name="les_chiens.wav"/>
            </a:hlinkClick>
          </p:cNvPr>
          <p:cNvSpPr/>
          <p:nvPr/>
        </p:nvSpPr>
        <p:spPr>
          <a:xfrm>
            <a:off x="266684" y="383250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</a:t>
            </a:r>
          </a:p>
        </p:txBody>
      </p:sp>
      <p:sp>
        <p:nvSpPr>
          <p:cNvPr id="14" name="Rectangle 13">
            <a:hlinkClick r:id="" action="ppaction://noaction">
              <a:snd r:embed="rId8" name="le_cheval.wav"/>
            </a:hlinkClick>
          </p:cNvPr>
          <p:cNvSpPr/>
          <p:nvPr/>
        </p:nvSpPr>
        <p:spPr>
          <a:xfrm>
            <a:off x="255056" y="478054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7">
            <a:hlinkClick r:id="" action="ppaction://noaction" highlightClick="1">
              <a:snd r:embed="rId5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7173" name="AutoShape 9">
            <a:hlinkClick r:id="" action="ppaction://noaction" highlightClick="1">
              <a:snd r:embed="rId6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5" y="1815582"/>
            <a:ext cx="4077269" cy="221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815582"/>
            <a:ext cx="3816647" cy="2210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cats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chats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cats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chats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ch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ch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2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noaction" highlightClick="1">
              <a:snd r:embed="rId3" name="un_chie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221" name="AutoShape 5">
            <a:hlinkClick r:id="" action="ppaction://noaction" highlightClick="1">
              <a:snd r:embed="rId4" name="le_chien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744416" cy="3594639"/>
          </a:xfrm>
          <a:prstGeom prst="rect">
            <a:avLst/>
          </a:prstGeom>
        </p:spPr>
      </p:pic>
      <p:sp>
        <p:nvSpPr>
          <p:cNvPr id="8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74A7CD88-3A64-4CE1-B6C8-019FE133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9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21E88013-BE3D-4CFF-A87B-4C2D473F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96821"/>
            <a:ext cx="3737338" cy="3266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744416" cy="3594639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922" y="422403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dogs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chiens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dogs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chiens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chie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chie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735926" cy="2745138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poisson.wav"/>
            </a:hlinkClick>
            <a:extLst>
              <a:ext uri="{FF2B5EF4-FFF2-40B4-BE49-F238E27FC236}">
                <a16:creationId xmlns:a16="http://schemas.microsoft.com/office/drawing/2014/main" id="{5A438CA5-6C41-4D30-B755-7B967069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e_poisson.wav"/>
            </a:hlinkClick>
            <a:extLst>
              <a:ext uri="{FF2B5EF4-FFF2-40B4-BE49-F238E27FC236}">
                <a16:creationId xmlns:a16="http://schemas.microsoft.com/office/drawing/2014/main" id="{98760395-4078-4C75-B959-03D0E14F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2531D5AF-D049-4578-9D0D-D80C14C4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F7C513B4-4165-4DDC-B396-B1E936CD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2735926" cy="2745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321" y="799325"/>
            <a:ext cx="2664708" cy="2745138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fish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poissons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fish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poissons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poiss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poiss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785336" cy="2517249"/>
          </a:xfrm>
          <a:prstGeom prst="rect">
            <a:avLst/>
          </a:prstGeom>
        </p:spPr>
      </p:pic>
      <p:sp>
        <p:nvSpPr>
          <p:cNvPr id="8" name="AutoShape 3">
            <a:hlinkClick r:id="" action="ppaction://noaction" highlightClick="1">
              <a:snd r:embed="rId4" name="un_canard.wav"/>
            </a:hlinkClick>
            <a:extLst>
              <a:ext uri="{FF2B5EF4-FFF2-40B4-BE49-F238E27FC236}">
                <a16:creationId xmlns:a16="http://schemas.microsoft.com/office/drawing/2014/main" id="{DBAA9ED3-9F77-475E-AD08-F1414FCA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" name="AutoShape 5">
            <a:hlinkClick r:id="" action="ppaction://noaction" highlightClick="1">
              <a:snd r:embed="rId5" name="le_canard.wav"/>
            </a:hlinkClick>
            <a:extLst>
              <a:ext uri="{FF2B5EF4-FFF2-40B4-BE49-F238E27FC236}">
                <a16:creationId xmlns:a16="http://schemas.microsoft.com/office/drawing/2014/main" id="{0A445B80-F150-4EF5-86A4-883DED9C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0" name="AutoShape 4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8A9D1B0B-A24A-469B-BF50-73434D37F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240875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AutoShape 6">
            <a:hlinkClick r:id="" action="ppaction://noaction" highlightClick="1">
              <a:snd r:embed="rId6" name="tant-pis.wav"/>
            </a:hlinkClick>
            <a:extLst>
              <a:ext uri="{FF2B5EF4-FFF2-40B4-BE49-F238E27FC236}">
                <a16:creationId xmlns:a16="http://schemas.microsoft.com/office/drawing/2014/main" id="{AB5BA028-93F2-4492-87E3-A22E08BF0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5240875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10" y="692696"/>
            <a:ext cx="3785336" cy="2517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692696"/>
            <a:ext cx="3623878" cy="2517249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6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7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2210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 ducks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canards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ducks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canards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cana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_cana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604</Words>
  <Application>Microsoft Office PowerPoint</Application>
  <PresentationFormat>On-screen Show (4:3)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Rachel Hawkes</cp:lastModifiedBy>
  <cp:revision>37</cp:revision>
  <dcterms:created xsi:type="dcterms:W3CDTF">2009-02-05T21:00:30Z</dcterms:created>
  <dcterms:modified xsi:type="dcterms:W3CDTF">2018-12-01T17:12:37Z</dcterms:modified>
</cp:coreProperties>
</file>