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2" r:id="rId9"/>
    <p:sldId id="275" r:id="rId10"/>
    <p:sldId id="265" r:id="rId11"/>
    <p:sldId id="278" r:id="rId12"/>
    <p:sldId id="264" r:id="rId13"/>
    <p:sldId id="277" r:id="rId14"/>
    <p:sldId id="260" r:id="rId15"/>
    <p:sldId id="273" r:id="rId16"/>
    <p:sldId id="261" r:id="rId17"/>
    <p:sldId id="274" r:id="rId18"/>
    <p:sldId id="263" r:id="rId19"/>
    <p:sldId id="27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608" autoAdjust="0"/>
  </p:normalViewPr>
  <p:slideViewPr>
    <p:cSldViewPr>
      <p:cViewPr varScale="1">
        <p:scale>
          <a:sx n="89" d="100"/>
          <a:sy n="89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87DEF62-6779-4807-B441-8238E3C85E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3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6DDFF-1D7D-40AE-AE92-5258DDF7841F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Here the pupils are introduced to all the words for a/some/the which remain colour-coded blue for masculine and red for feminine. The is an important skill to grasp as most sentences which contain a noun will also contain an article (definite or indefinite). The activity is designed to be interactive whereby pupils can come to the front and press/click on the buttons they believe to be appropriate to the animal featured. They will hear audio telling them whether they are correct or not. Pupils will hear ‘</a:t>
            </a:r>
            <a:r>
              <a:rPr lang="en-GB" altLang="en-US" dirty="0" err="1" smtClean="0"/>
              <a:t>tant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pis’</a:t>
            </a:r>
            <a:r>
              <a:rPr lang="en-GB" altLang="en-US" dirty="0" smtClean="0"/>
              <a:t> (bad luck) if they choose something inappropriate, or praise &amp; a translation if they choose something appropriate (grammatically correct). </a:t>
            </a:r>
          </a:p>
        </p:txBody>
      </p:sp>
    </p:spTree>
    <p:extLst>
      <p:ext uri="{BB962C8B-B14F-4D97-AF65-F5344CB8AC3E}">
        <p14:creationId xmlns:p14="http://schemas.microsoft.com/office/powerpoint/2010/main" val="379985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F5067-EF81-4F18-B913-131168C768D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9812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3AAB39-BC9C-42B3-B1F9-28FA7C2F633B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2247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B7350-C22A-4A35-A2D7-902477B90951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7511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EEE89-8B6A-4667-875C-EE21B4AD298D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62355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1BEEC8-293B-4EE3-991E-588F49EC879C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576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A998B-EC9E-444D-9BCE-6D181AD3B17E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4296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AD1D3-C272-4286-83A8-C6F6B1042FC8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5351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0C0C1B-67D1-4E70-91B1-F67024445924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433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12814-DE3F-4BF6-8B21-ED654D04F76C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75316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4101D5-A17B-43A3-83A0-0D51225E5387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1229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1B4CB0-EAA1-4F2D-B4B6-1B99F405896B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Pupils should choose blue buttons because they have learnt that ‘un chat’ is masculine/blue. Because they have already learnt ‘un’ chat they should choose that button easily and then follow the blue pattern to get the correct word for ‘the’.</a:t>
            </a:r>
          </a:p>
        </p:txBody>
      </p:sp>
    </p:spTree>
    <p:extLst>
      <p:ext uri="{BB962C8B-B14F-4D97-AF65-F5344CB8AC3E}">
        <p14:creationId xmlns:p14="http://schemas.microsoft.com/office/powerpoint/2010/main" val="33195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2AF800-C750-411E-9BC8-4FEE072D58B6}" type="slidenum">
              <a:rPr lang="en-GB" altLang="en-US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¿</a:t>
            </a:r>
            <a:r>
              <a:rPr lang="en-GB" altLang="en-US" b="1" dirty="0" err="1" smtClean="0"/>
              <a:t>Ça</a:t>
            </a:r>
            <a:r>
              <a:rPr lang="en-GB" altLang="en-US" b="1" dirty="0" smtClean="0"/>
              <a:t> se </a:t>
            </a:r>
            <a:r>
              <a:rPr lang="en-GB" altLang="en-US" b="1" dirty="0" err="1" smtClean="0"/>
              <a:t>dit</a:t>
            </a:r>
            <a:r>
              <a:rPr lang="en-GB" altLang="en-US" b="1" dirty="0" smtClean="0"/>
              <a:t> comment </a:t>
            </a:r>
            <a:r>
              <a:rPr lang="en-GB" altLang="en-US" b="1" dirty="0" err="1" smtClean="0"/>
              <a:t>en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anglais</a:t>
            </a:r>
            <a:r>
              <a:rPr lang="en-GB" altLang="en-US" dirty="0" smtClean="0"/>
              <a:t>? = How do you say it in English?</a:t>
            </a:r>
            <a:br>
              <a:rPr lang="en-GB" altLang="en-US" dirty="0" smtClean="0"/>
            </a:br>
            <a:r>
              <a:rPr lang="en-GB" altLang="en-US" dirty="0" smtClean="0"/>
              <a:t>Here pupils are asked to reproduce the vocabulary and the appropriate word for a/some/the according to the gender/number of the word in question. They might answer orally or write down their answers referring to a vocabulary list if necessary. 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Click on the numbers to hear each French animal item</a:t>
            </a:r>
            <a:r>
              <a:rPr lang="en-GB" altLang="en-US" baseline="0" dirty="0" smtClean="0"/>
              <a:t> pronounced.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483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7FF3E9-07C4-4D01-8302-6425DB34BFE3}" type="slidenum">
              <a:rPr lang="en-GB" altLang="en-US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Click on the </a:t>
            </a:r>
            <a:r>
              <a:rPr lang="en-GB" altLang="en-US" dirty="0" smtClean="0"/>
              <a:t>blue numbers </a:t>
            </a:r>
            <a:r>
              <a:rPr lang="en-GB" altLang="en-US" dirty="0" smtClean="0"/>
              <a:t>to hear pronunciation of the French nouns.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978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3722B-A709-4AB0-AED1-3A97140009A0}" type="slidenum">
              <a:rPr lang="en-GB" altLang="en-US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Click on the blue numbers to hear pronunciation of the French nouns.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559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267467-E3A0-43B7-804E-63C4B7D7C6F1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In French some = des and the (plural) = les, irrespective of the gender.</a:t>
            </a:r>
            <a:br>
              <a:rPr lang="en-GB" altLang="en-US" dirty="0" smtClean="0"/>
            </a:br>
            <a:r>
              <a:rPr lang="en-GB" altLang="en-US" dirty="0" smtClean="0"/>
              <a:t>It’s important that pupils have practice in recognising and producing</a:t>
            </a:r>
            <a:r>
              <a:rPr lang="en-GB" altLang="en-US" baseline="0" dirty="0" smtClean="0"/>
              <a:t> the different plural articles, though, as misuse of direct/indirect articles is often something that causes errors, which can lead to miscommunication.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98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F1C5C2-E9B5-4B78-8140-877BCAFE21BE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</p:txBody>
      </p:sp>
    </p:spTree>
    <p:extLst>
      <p:ext uri="{BB962C8B-B14F-4D97-AF65-F5344CB8AC3E}">
        <p14:creationId xmlns:p14="http://schemas.microsoft.com/office/powerpoint/2010/main" val="12872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96BF2-15B4-4E4F-BCFE-46AA1F1AB74A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0526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CF173-572A-4E2D-8142-B0952F040F8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1296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6A0916-6476-4D64-BC7A-597B33F20CFD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3576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F76E76-452D-4278-8F5A-E6EE50E38C39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595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DC994-0CD0-41A2-8F25-60CB1AAC7FCE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Instructions as per slide 2&amp;3.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123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B400-F358-4B64-9AFE-34D645F257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77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DF72-89EE-441F-A9D9-08931C4CD3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313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71B0-9256-4BE8-8B93-419BB902A7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72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60D8-41DC-41C3-859A-F1F168B2A3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5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A824-975C-41C0-84C0-7AABDA2FDD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985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8C0-4665-4D4D-B6C1-38780366A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27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A54D-64F9-4E32-8DF5-47CDEB9A21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69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AD04-76BB-4BBF-9CB4-D9735CF78D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94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2018-90A6-448D-A187-F3AA33E655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946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C7C0-31E0-4F9F-9B77-CBAEB2C386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06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A72D-4DD9-4037-B480-D7D842889D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22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1EAD96E-1A56-45AC-A9D7-E039165295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14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6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8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(a, the, some)</a:t>
            </a:r>
          </a:p>
        </p:txBody>
      </p:sp>
      <p:sp>
        <p:nvSpPr>
          <p:cNvPr id="3075" name="AutoShape 4">
            <a:hlinkClick r:id="" action="ppaction://noaction" highlightClick="1">
              <a:snd r:embed="rId3" name="un.wav"/>
            </a:hlinkClick>
          </p:cNvPr>
          <p:cNvSpPr>
            <a:spLocks noChangeArrowheads="1"/>
          </p:cNvSpPr>
          <p:nvPr/>
        </p:nvSpPr>
        <p:spPr bwMode="auto">
          <a:xfrm>
            <a:off x="971550" y="260350"/>
            <a:ext cx="1223963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3076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260350"/>
            <a:ext cx="1223963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307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260350"/>
            <a:ext cx="1223962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3078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260350"/>
            <a:ext cx="1223962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079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16563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308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16563"/>
            <a:ext cx="1511300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3081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5516563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308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5516563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1547813" y="2586038"/>
            <a:ext cx="6048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5400" dirty="0" err="1"/>
              <a:t>Singulier</a:t>
            </a:r>
            <a:r>
              <a:rPr lang="en-GB" altLang="en-US" sz="5400" dirty="0"/>
              <a:t> et </a:t>
            </a:r>
            <a:r>
              <a:rPr lang="en-GB" altLang="en-US" sz="5400" dirty="0" err="1" smtClean="0"/>
              <a:t>pluriel</a:t>
            </a:r>
            <a:endParaRPr lang="en-GB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" action="ppaction://noaction" highlightClick="1">
              <a:snd r:embed="rId3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37892" name="AutoShape 4">
            <a:hlinkClick r:id="" action="ppaction://noaction" highlightClick="1">
              <a:snd r:embed="rId4" name="39una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37893" name="AutoShape 5">
            <a:hlinkClick r:id="" action="ppaction://noaction" highlightClick="1">
              <a:snd r:embed="rId3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37894" name="AutoShape 6">
            <a:hlinkClick r:id="" action="ppaction://noaction" highlightClick="1">
              <a:snd r:embed="rId5" name="39la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3131840" y="1628800"/>
            <a:ext cx="3024336" cy="288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>
            <a:off x="5291857" y="908720"/>
            <a:ext cx="3024336" cy="2885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6"/>
          <a:stretch/>
        </p:blipFill>
        <p:spPr>
          <a:xfrm flipH="1">
            <a:off x="971153" y="908720"/>
            <a:ext cx="3032944" cy="2885550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318357" y="4096044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298242" y="5452496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4210901"/>
            <a:ext cx="455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sheep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moutons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7" y="558111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sheep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3817" y="558772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moutons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>
            <a:hlinkClick r:id="" action="ppaction://noaction" highlightClick="1">
              <a:snd r:embed="rId3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33796" name="AutoShape 4">
            <a:hlinkClick r:id="" action="ppaction://noaction" highlightClick="1">
              <a:snd r:embed="rId4" name="38una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33797" name="AutoShape 5">
            <a:hlinkClick r:id="" action="ppaction://noaction" highlightClick="1">
              <a:snd r:embed="rId3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33798" name="AutoShape 6">
            <a:hlinkClick r:id="" action="ppaction://noaction" highlightClick="1">
              <a:snd r:embed="rId5" name="38la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01161"/>
            <a:ext cx="3312368" cy="335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" y="620688"/>
            <a:ext cx="3312368" cy="335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0715" y="548680"/>
            <a:ext cx="3456384" cy="3351801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134652" y="3953017"/>
            <a:ext cx="1511300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114537" y="5309469"/>
            <a:ext cx="1477779" cy="1063115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796" y="40766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frogs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12431" y="4078061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grenouilles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922" y="543808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frogs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544470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grenouilles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>
            <a:hlinkClick r:id="" action="ppaction://noaction" highlightClick="1">
              <a:snd r:embed="rId3" name="34u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17412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17413" name="AutoShape 5">
            <a:hlinkClick r:id="" action="ppaction://noaction" highlightClick="1">
              <a:snd r:embed="rId5" name="34el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l’</a:t>
            </a:r>
          </a:p>
        </p:txBody>
      </p:sp>
      <p:sp>
        <p:nvSpPr>
          <p:cNvPr id="17414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793783" cy="285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0" y="626673"/>
            <a:ext cx="3793783" cy="285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7133" y="620688"/>
            <a:ext cx="3793783" cy="2851660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2210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bears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ours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bears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ours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>
            <a:hlinkClick r:id="" action="ppaction://noaction" highlightClick="1">
              <a:snd r:embed="rId3" name="35u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21508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21509" name="AutoShape 5">
            <a:hlinkClick r:id="" action="ppaction://noaction" highlightClick="1">
              <a:snd r:embed="rId5" name="35el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l’</a:t>
            </a:r>
          </a:p>
        </p:txBody>
      </p:sp>
      <p:sp>
        <p:nvSpPr>
          <p:cNvPr id="21510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52269"/>
            <a:ext cx="2704844" cy="330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2704844" cy="3300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548680"/>
            <a:ext cx="2808312" cy="3300693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7543" y="417622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birds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oiseaux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birds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oiseaux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>
            <a:hlinkClick r:id="" action="ppaction://noaction" highlightClick="1">
              <a:snd r:embed="rId3" name="37u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29700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err="1" smtClean="0">
                <a:solidFill>
                  <a:schemeClr val="bg1"/>
                </a:solidFill>
              </a:rPr>
              <a:t>une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29701" name="AutoShape 5">
            <a:hlinkClick r:id="" action="ppaction://noaction" highlightClick="1">
              <a:snd r:embed="rId5" name="37el.wav"/>
            </a:hlinkClick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 smtClean="0">
                <a:solidFill>
                  <a:schemeClr val="bg1"/>
                </a:solidFill>
              </a:rPr>
              <a:t>le</a:t>
            </a:r>
            <a:endParaRPr lang="en-GB" altLang="en-US" sz="4800" dirty="0">
              <a:solidFill>
                <a:schemeClr val="bg1"/>
              </a:solidFill>
            </a:endParaRPr>
          </a:p>
        </p:txBody>
      </p:sp>
      <p:sp>
        <p:nvSpPr>
          <p:cNvPr id="29702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25">
            <a:off x="2719195" y="943626"/>
            <a:ext cx="4021414" cy="388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25">
            <a:off x="655808" y="542635"/>
            <a:ext cx="4021414" cy="3884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17" flipH="1">
            <a:off x="4709823" y="528449"/>
            <a:ext cx="3956773" cy="3822022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5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6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42210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horses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chevaux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horses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chevaux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512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51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51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" y="1844824"/>
            <a:ext cx="5046337" cy="273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847700" y="1211181"/>
            <a:ext cx="91805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des </a:t>
            </a:r>
            <a:r>
              <a:rPr lang="en-GB" altLang="en-US" sz="4000" dirty="0" smtClean="0"/>
              <a:t>canards = </a:t>
            </a:r>
            <a:endParaRPr lang="en-GB" altLang="en-US" sz="4000" dirty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la </a:t>
            </a:r>
            <a:r>
              <a:rPr lang="en-GB" altLang="en-US" sz="4000" dirty="0" err="1" smtClean="0"/>
              <a:t>grenouille</a:t>
            </a:r>
            <a:r>
              <a:rPr lang="en-GB" altLang="en-US" sz="4000" dirty="0" smtClean="0"/>
              <a:t> </a:t>
            </a:r>
            <a:r>
              <a:rPr lang="en-GB" altLang="en-US" sz="4000" dirty="0"/>
              <a:t>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les </a:t>
            </a:r>
            <a:r>
              <a:rPr lang="en-GB" altLang="en-US" sz="4000" dirty="0" smtClean="0"/>
              <a:t>moutons = </a:t>
            </a:r>
            <a:endParaRPr lang="en-GB" altLang="en-US" sz="4000" dirty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les </a:t>
            </a:r>
            <a:r>
              <a:rPr lang="en-GB" altLang="en-US" sz="4000" dirty="0" err="1"/>
              <a:t>chevaux</a:t>
            </a:r>
            <a:r>
              <a:rPr lang="en-GB" altLang="en-US" sz="4000" dirty="0"/>
              <a:t> =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altLang="en-US" sz="4000" dirty="0"/>
              <a:t>un </a:t>
            </a:r>
            <a:r>
              <a:rPr lang="en-GB" altLang="en-US" sz="4000" dirty="0" err="1"/>
              <a:t>chien</a:t>
            </a:r>
            <a:r>
              <a:rPr lang="en-GB" altLang="en-US" sz="4000" dirty="0"/>
              <a:t> 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34843" y="1196752"/>
            <a:ext cx="4681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some ducks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40258" y="2161797"/>
            <a:ext cx="2520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frog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63406" y="2922390"/>
            <a:ext cx="53641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i="1" dirty="0"/>
              <a:t>the sheep </a:t>
            </a:r>
            <a:r>
              <a:rPr lang="en-GB" altLang="en-US" i="1" dirty="0" smtClean="0"/>
              <a:t/>
            </a:r>
            <a:br>
              <a:rPr lang="en-GB" altLang="en-US" i="1" dirty="0" smtClean="0"/>
            </a:br>
            <a:r>
              <a:rPr lang="en-GB" altLang="en-US" i="1" dirty="0" smtClean="0"/>
              <a:t>(more </a:t>
            </a:r>
            <a:r>
              <a:rPr lang="en-GB" altLang="en-US" i="1" dirty="0"/>
              <a:t>than one)</a:t>
            </a:r>
            <a:endParaRPr lang="en-GB" altLang="en-US" sz="3600" i="1" dirty="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463406" y="4020915"/>
            <a:ext cx="3455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horses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63405" y="4887688"/>
            <a:ext cx="3455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dog</a:t>
            </a:r>
          </a:p>
        </p:txBody>
      </p:sp>
      <p:sp>
        <p:nvSpPr>
          <p:cNvPr id="41992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/>
              <a:t>Comment </a:t>
            </a:r>
            <a:r>
              <a:rPr lang="en-GB" altLang="en-US" sz="3600" b="1" dirty="0" err="1" smtClean="0"/>
              <a:t>dit</a:t>
            </a:r>
            <a:r>
              <a:rPr lang="en-GB" altLang="en-US" sz="3600" b="1" dirty="0" smtClean="0"/>
              <a:t>-on </a:t>
            </a:r>
            <a:r>
              <a:rPr lang="en-GB" altLang="en-US" sz="3600" b="1" dirty="0" err="1" smtClean="0"/>
              <a:t>en</a:t>
            </a:r>
            <a:r>
              <a:rPr lang="en-GB" altLang="en-US" sz="3600" b="1" dirty="0" smtClean="0"/>
              <a:t> </a:t>
            </a:r>
            <a:r>
              <a:rPr lang="en-GB" altLang="en-US" sz="3600" b="1" dirty="0" err="1" smtClean="0"/>
              <a:t>anglais</a:t>
            </a:r>
            <a:r>
              <a:rPr lang="en-GB" altLang="en-US" sz="3600" b="1" dirty="0" smtClean="0"/>
              <a:t>…?</a:t>
            </a:r>
            <a:endParaRPr lang="en-GB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55056" y="1088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13" y="199182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313" y="29295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684" y="384278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047" y="47805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74873" y="1261800"/>
            <a:ext cx="6553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des </a:t>
            </a:r>
            <a:r>
              <a:rPr lang="en-GB" altLang="en-US" sz="4000" dirty="0" err="1"/>
              <a:t>oiseaux</a:t>
            </a:r>
            <a:r>
              <a:rPr lang="en-GB" altLang="en-US" sz="4000" dirty="0"/>
              <a:t>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le </a:t>
            </a:r>
            <a:r>
              <a:rPr lang="en-GB" altLang="en-US" sz="4000" dirty="0"/>
              <a:t>chat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un </a:t>
            </a:r>
            <a:r>
              <a:rPr lang="en-GB" altLang="en-US" sz="4000" dirty="0" err="1"/>
              <a:t>poisson</a:t>
            </a:r>
            <a:r>
              <a:rPr lang="en-GB" altLang="en-US" sz="4000" dirty="0"/>
              <a:t> rouge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les </a:t>
            </a:r>
            <a:r>
              <a:rPr lang="en-GB" altLang="en-US" sz="4000" dirty="0"/>
              <a:t>ours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un </a:t>
            </a:r>
            <a:r>
              <a:rPr lang="en-GB" altLang="en-US" sz="4000" dirty="0"/>
              <a:t>mouton =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96136" y="1268413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some birds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23732" y="2141935"/>
            <a:ext cx="547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cat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1360" y="3038032"/>
            <a:ext cx="4824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goldfish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694580" y="3961315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the bears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94580" y="4835100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 dirty="0"/>
              <a:t>a sheep</a:t>
            </a:r>
          </a:p>
        </p:txBody>
      </p:sp>
      <p:sp>
        <p:nvSpPr>
          <p:cNvPr id="9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/>
              <a:t>Comment </a:t>
            </a:r>
            <a:r>
              <a:rPr lang="en-GB" altLang="en-US" sz="3600" b="1" dirty="0" err="1" smtClean="0"/>
              <a:t>dit</a:t>
            </a:r>
            <a:r>
              <a:rPr lang="en-GB" altLang="en-US" sz="3600" b="1" dirty="0" smtClean="0"/>
              <a:t>-on </a:t>
            </a:r>
            <a:r>
              <a:rPr lang="en-GB" altLang="en-US" sz="3600" b="1" dirty="0" err="1" smtClean="0"/>
              <a:t>en</a:t>
            </a:r>
            <a:r>
              <a:rPr lang="en-GB" altLang="en-US" sz="3600" b="1" dirty="0" smtClean="0"/>
              <a:t> </a:t>
            </a:r>
            <a:r>
              <a:rPr lang="en-GB" altLang="en-US" sz="3600" b="1" dirty="0" err="1" smtClean="0"/>
              <a:t>anglais</a:t>
            </a:r>
            <a:r>
              <a:rPr lang="en-GB" altLang="en-US" sz="3600" b="1" dirty="0" smtClean="0"/>
              <a:t>…?</a:t>
            </a:r>
            <a:endParaRPr lang="en-GB" alt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55056" y="1088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313" y="199182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313" y="292958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684" y="384278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687" y="4780541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75656" y="1196752"/>
            <a:ext cx="54006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un </a:t>
            </a:r>
            <a:r>
              <a:rPr lang="en-GB" altLang="en-US" sz="4000" dirty="0"/>
              <a:t>canard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des </a:t>
            </a:r>
            <a:r>
              <a:rPr lang="en-GB" altLang="en-US" sz="4000" dirty="0"/>
              <a:t>chats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err="1" smtClean="0"/>
              <a:t>l’oiseau</a:t>
            </a:r>
            <a:r>
              <a:rPr lang="en-GB" altLang="en-US" sz="4000" dirty="0" smtClean="0"/>
              <a:t>  </a:t>
            </a:r>
            <a:r>
              <a:rPr lang="en-GB" altLang="en-US" sz="4000" dirty="0"/>
              <a:t>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les </a:t>
            </a:r>
            <a:r>
              <a:rPr lang="en-GB" altLang="en-US" sz="4000" dirty="0" err="1"/>
              <a:t>chiens</a:t>
            </a:r>
            <a:r>
              <a:rPr lang="en-GB" altLang="en-US" sz="4000" dirty="0"/>
              <a:t>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smtClean="0"/>
              <a:t>le </a:t>
            </a:r>
            <a:r>
              <a:rPr lang="en-GB" altLang="en-US" sz="4000" dirty="0"/>
              <a:t>cheval =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76106" y="1196752"/>
            <a:ext cx="453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a duck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222156" y="2133377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some cats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61794" y="3035077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bird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4669" y="3951065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dogs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933231" y="4887690"/>
            <a:ext cx="511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i="1"/>
              <a:t>the horse</a:t>
            </a:r>
          </a:p>
        </p:txBody>
      </p:sp>
      <p:sp>
        <p:nvSpPr>
          <p:cNvPr id="9" name="Text Box 10">
            <a:hlinkClick r:id="" action="ppaction://noaction">
              <a:snd r:embed="rId3" name="ingles.wav"/>
            </a:hlinkClick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2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 smtClean="0"/>
              <a:t>Comment </a:t>
            </a:r>
            <a:r>
              <a:rPr lang="en-GB" altLang="en-US" sz="3600" b="1" dirty="0" err="1" smtClean="0"/>
              <a:t>dit</a:t>
            </a:r>
            <a:r>
              <a:rPr lang="en-GB" altLang="en-US" sz="3600" b="1" dirty="0" smtClean="0"/>
              <a:t>-on </a:t>
            </a:r>
            <a:r>
              <a:rPr lang="en-GB" altLang="en-US" sz="3600" b="1" dirty="0" err="1" smtClean="0"/>
              <a:t>en</a:t>
            </a:r>
            <a:r>
              <a:rPr lang="en-GB" altLang="en-US" sz="3600" b="1" dirty="0" smtClean="0"/>
              <a:t> </a:t>
            </a:r>
            <a:r>
              <a:rPr lang="en-GB" altLang="en-US" sz="3600" b="1" dirty="0" err="1" smtClean="0"/>
              <a:t>anglais</a:t>
            </a:r>
            <a:r>
              <a:rPr lang="en-GB" altLang="en-US" sz="3600" b="1" dirty="0" smtClean="0"/>
              <a:t>…?</a:t>
            </a:r>
            <a:endParaRPr lang="en-GB" alt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55056" y="1088305"/>
            <a:ext cx="100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684" y="191172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056" y="288446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684" y="383250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056" y="478054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7">
            <a:hlinkClick r:id="" action="ppaction://noaction" highlightClick="1">
              <a:snd r:embed="rId3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7173" name="AutoShape 9">
            <a:hlinkClick r:id="" action="ppaction://noaction" highlightClick="1">
              <a:snd r:embed="rId4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5" y="1815582"/>
            <a:ext cx="4077269" cy="221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815582"/>
            <a:ext cx="3816647" cy="2210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cats =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chats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cats =</a:t>
            </a:r>
            <a:endParaRPr lang="en-GB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chats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2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noaction" highlightClick="1">
              <a:snd r:embed="rId3" name="32u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9220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922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9222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744416" cy="359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96821"/>
            <a:ext cx="3737338" cy="3266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744416" cy="3594639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922" y="422403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dogs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chiens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dogs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chiens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" action="ppaction://noaction" highlightClick="1">
              <a:snd r:embed="rId3" name="33un.wav"/>
            </a:hlinkClick>
          </p:cNvPr>
          <p:cNvSpPr>
            <a:spLocks noChangeArrowheads="1"/>
          </p:cNvSpPr>
          <p:nvPr/>
        </p:nvSpPr>
        <p:spPr bwMode="auto">
          <a:xfrm>
            <a:off x="971550" y="5227638"/>
            <a:ext cx="1223963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13316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7638"/>
            <a:ext cx="1223963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133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80063" y="5227638"/>
            <a:ext cx="1223962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13318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7638"/>
            <a:ext cx="1223962" cy="1081087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735926" cy="274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2735926" cy="2745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321" y="799325"/>
            <a:ext cx="2664708" cy="2745138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422108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fish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poissons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fish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poissons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>
            <a:hlinkClick r:id="" action="ppaction://noaction" highlightClick="1">
              <a:snd r:embed="rId3" name="36un.wav"/>
            </a:hlinkClick>
          </p:cNvPr>
          <p:cNvSpPr>
            <a:spLocks noChangeArrowheads="1"/>
          </p:cNvSpPr>
          <p:nvPr/>
        </p:nvSpPr>
        <p:spPr bwMode="auto">
          <a:xfrm>
            <a:off x="971550" y="5229225"/>
            <a:ext cx="1223963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</a:t>
            </a:r>
          </a:p>
        </p:txBody>
      </p:sp>
      <p:sp>
        <p:nvSpPr>
          <p:cNvPr id="25604" name="AutoShape 4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2339975" y="5229225"/>
            <a:ext cx="1223963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une</a:t>
            </a:r>
          </a:p>
        </p:txBody>
      </p:sp>
      <p:sp>
        <p:nvSpPr>
          <p:cNvPr id="25605" name="AutoShape 5">
            <a:hlinkClick r:id="" action="ppaction://noaction" highlightClick="1">
              <a:snd r:embed="rId5" name="36el.wav"/>
            </a:hlinkClick>
          </p:cNvPr>
          <p:cNvSpPr>
            <a:spLocks noChangeArrowheads="1"/>
          </p:cNvSpPr>
          <p:nvPr/>
        </p:nvSpPr>
        <p:spPr bwMode="auto">
          <a:xfrm>
            <a:off x="5580063" y="5229225"/>
            <a:ext cx="1223962" cy="1081088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25606" name="AutoShape 6">
            <a:hlinkClick r:id="" action="ppaction://noaction" highlightClick="1">
              <a:snd r:embed="rId4" name="malasuerte.wav"/>
            </a:hlinkClick>
          </p:cNvPr>
          <p:cNvSpPr>
            <a:spLocks noChangeArrowheads="1"/>
          </p:cNvSpPr>
          <p:nvPr/>
        </p:nvSpPr>
        <p:spPr bwMode="auto">
          <a:xfrm>
            <a:off x="6948488" y="5229225"/>
            <a:ext cx="1223962" cy="1081088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785336" cy="251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10" y="692696"/>
            <a:ext cx="3785336" cy="2517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692696"/>
            <a:ext cx="3623878" cy="2517249"/>
          </a:xfrm>
          <a:prstGeom prst="rect">
            <a:avLst/>
          </a:prstGeom>
        </p:spPr>
      </p:pic>
      <p:sp>
        <p:nvSpPr>
          <p:cNvPr id="10" name="AutoShape 7">
            <a:hlinkClick r:id="" action="ppaction://noaction" highlightClick="1">
              <a:snd r:embed="rId4" name="31unos.wav"/>
            </a:hlinkClick>
          </p:cNvPr>
          <p:cNvSpPr>
            <a:spLocks noChangeArrowheads="1"/>
          </p:cNvSpPr>
          <p:nvPr/>
        </p:nvSpPr>
        <p:spPr bwMode="auto">
          <a:xfrm>
            <a:off x="4736354" y="4106231"/>
            <a:ext cx="1511300" cy="1081087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des</a:t>
            </a:r>
          </a:p>
        </p:txBody>
      </p:sp>
      <p:sp>
        <p:nvSpPr>
          <p:cNvPr id="11" name="AutoShape 9">
            <a:hlinkClick r:id="" action="ppaction://noaction" highlightClick="1">
              <a:snd r:embed="rId5" name="31los.wav"/>
            </a:hlinkClick>
          </p:cNvPr>
          <p:cNvSpPr>
            <a:spLocks noChangeArrowheads="1"/>
          </p:cNvSpPr>
          <p:nvPr/>
        </p:nvSpPr>
        <p:spPr bwMode="auto">
          <a:xfrm>
            <a:off x="4716239" y="5462683"/>
            <a:ext cx="1477779" cy="1063115"/>
          </a:xfrm>
          <a:prstGeom prst="actionButtonBlank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</a:rPr>
              <a:t>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2210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some ducks =</a:t>
            </a:r>
            <a:endParaRPr lang="en-GB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4133" y="423127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canards</a:t>
            </a:r>
            <a:endParaRPr lang="en-GB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559129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ducks =</a:t>
            </a:r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1814" y="559791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canards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596</Words>
  <Application>Microsoft Office PowerPoint</Application>
  <PresentationFormat>On-screen Show (4:3)</PresentationFormat>
  <Paragraphs>194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Study</cp:lastModifiedBy>
  <cp:revision>32</cp:revision>
  <dcterms:created xsi:type="dcterms:W3CDTF">2009-02-05T21:00:30Z</dcterms:created>
  <dcterms:modified xsi:type="dcterms:W3CDTF">2018-10-24T15:28:35Z</dcterms:modified>
</cp:coreProperties>
</file>