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3" r:id="rId2"/>
    <p:sldId id="264" r:id="rId3"/>
    <p:sldId id="269" r:id="rId4"/>
    <p:sldId id="270" r:id="rId5"/>
    <p:sldId id="271" r:id="rId6"/>
    <p:sldId id="257" r:id="rId7"/>
    <p:sldId id="258" r:id="rId8"/>
    <p:sldId id="26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4413" autoAdjust="0"/>
  </p:normalViewPr>
  <p:slideViewPr>
    <p:cSldViewPr snapToGrid="0">
      <p:cViewPr varScale="1">
        <p:scale>
          <a:sx n="75" d="100"/>
          <a:sy n="75" d="100"/>
        </p:scale>
        <p:origin x="267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B43EE0C-41F3-41F1-AA48-96AC85BBBA29}" type="datetimeFigureOut">
              <a:rPr lang="en-GB"/>
              <a:pPr>
                <a:defRPr/>
              </a:pPr>
              <a:t>07/05/2018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ED8A824-268D-4CD0-A2C7-20DDB22EF7E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2645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mtClean="0"/>
              <a:t>Christmas card colouring pictures taken from here: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mtClean="0"/>
              <a:t>http://www.coloring.ws/christmas4.htm </a:t>
            </a:r>
          </a:p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008A519-C2D9-4157-B1CB-7D7CDDBDCEB7}" type="slidenum">
              <a:rPr lang="en-GB" altLang="en-US">
                <a:latin typeface="Calibri" panose="020F0502020204030204" pitchFamily="34" charset="0"/>
              </a:rPr>
              <a:pPr eaLnBrk="1" hangingPunct="1"/>
              <a:t>1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073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mtClean="0"/>
              <a:t>Model to pupils that they will choose their Christmas card design (OR draw their own if they prefer) and fold the A4 card as shown.</a:t>
            </a:r>
            <a:br>
              <a:rPr lang="en-GB" altLang="en-US" smtClean="0"/>
            </a:br>
            <a:r>
              <a:rPr lang="en-GB" altLang="en-US" smtClean="0"/>
              <a:t>Ensure that they know the greeting on the card means ‘Happy Christmas’.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5DCE738-57DD-4F4F-8693-81F9F16A3071}" type="slidenum">
              <a:rPr lang="en-GB" altLang="en-US">
                <a:latin typeface="Calibri" panose="020F0502020204030204" pitchFamily="34" charset="0"/>
              </a:rPr>
              <a:pPr eaLnBrk="1" hangingPunct="1"/>
              <a:t>2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913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mtClean="0"/>
              <a:t>Model to pupils that they will write Dear + Name on the inside of the card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7D82EE0-008A-42FC-8EC2-CAD164CD2FF7}" type="slidenum">
              <a:rPr lang="en-GB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210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mtClean="0"/>
              <a:t>Model to pupils that they will write Próspero Año Nuevo on the inside, too (Happy New Year)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3F91D1B-BEFF-4B4F-AA8E-778633FD65B8}" type="slidenum">
              <a:rPr lang="en-GB" altLang="en-US">
                <a:latin typeface="Calibri" panose="020F0502020204030204" pitchFamily="34" charset="0"/>
              </a:rPr>
              <a:pPr eaLnBrk="1" hangingPunct="1"/>
              <a:t>4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595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mtClean="0"/>
              <a:t>Model the different possibilities for signing off the card.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D27AC1E-203A-4728-96B9-5BFBA4B86F1F}" type="slidenum">
              <a:rPr lang="en-GB" altLang="en-US">
                <a:latin typeface="Calibri" panose="020F0502020204030204" pitchFamily="34" charset="0"/>
              </a:rPr>
              <a:pPr eaLnBrk="1" hangingPunct="1"/>
              <a:t>5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107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94541-D2BC-4E26-8C77-06E642265E8B}" type="datetimeFigureOut">
              <a:rPr lang="en-GB"/>
              <a:pPr>
                <a:defRPr/>
              </a:pPr>
              <a:t>07/05/2018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E4EA8-71CA-4EF2-A30D-6BB839EA8A4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6613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519A5-0201-40C1-876D-100B6E4C4A92}" type="datetimeFigureOut">
              <a:rPr lang="en-GB"/>
              <a:pPr>
                <a:defRPr/>
              </a:pPr>
              <a:t>07/05/2018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F9A9ED-8CDA-4516-A9CE-4AF6A9968B1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2103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20844-B4E7-4D19-AFA7-E497FE04F9C7}" type="datetimeFigureOut">
              <a:rPr lang="en-GB"/>
              <a:pPr>
                <a:defRPr/>
              </a:pPr>
              <a:t>07/05/2018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0F4B3-51F8-48FB-A7CE-3D2E53722EE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7399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6A9F4-181C-4AA0-A154-D0B03EE3430C}" type="datetimeFigureOut">
              <a:rPr lang="en-GB"/>
              <a:pPr>
                <a:defRPr/>
              </a:pPr>
              <a:t>07/05/2018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040B5-E679-4DA6-802C-9842611E7F1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5759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3407E-1148-4A59-A9C7-E7CDE3B45C5A}" type="datetimeFigureOut">
              <a:rPr lang="en-GB"/>
              <a:pPr>
                <a:defRPr/>
              </a:pPr>
              <a:t>07/05/2018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BD2B1-1615-4870-9848-F03CB33CB4C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1873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63A95-1194-45E5-9996-AAC498205CAB}" type="datetimeFigureOut">
              <a:rPr lang="en-GB"/>
              <a:pPr>
                <a:defRPr/>
              </a:pPr>
              <a:t>07/05/2018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0E0EC-FEA9-4E3A-B3C8-BAEA9D09CF2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9264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6A037-ABD9-4F92-BB60-8EAC33880E06}" type="datetimeFigureOut">
              <a:rPr lang="en-GB"/>
              <a:pPr>
                <a:defRPr/>
              </a:pPr>
              <a:t>07/05/2018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B01C84-C392-4AFD-BCF1-8CDB115A7BD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020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F25F3-3B52-4FE6-9462-954B6E02A575}" type="datetimeFigureOut">
              <a:rPr lang="en-GB"/>
              <a:pPr>
                <a:defRPr/>
              </a:pPr>
              <a:t>07/05/2018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033C1-0763-4033-B424-CB0C7219C21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0461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080F6-6288-45E4-A10D-1FBF84A636F3}" type="datetimeFigureOut">
              <a:rPr lang="en-GB"/>
              <a:pPr>
                <a:defRPr/>
              </a:pPr>
              <a:t>07/05/2018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BD375-8A53-441D-84DE-9C7FD09AC86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9299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55887-84EF-464D-B15E-F4AF529C1078}" type="datetimeFigureOut">
              <a:rPr lang="en-GB"/>
              <a:pPr>
                <a:defRPr/>
              </a:pPr>
              <a:t>07/05/2018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C07E2-554F-400D-8B94-092D6264903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7218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026E0-6F35-4585-9F1F-06AB8D2B3862}" type="datetimeFigureOut">
              <a:rPr lang="en-GB"/>
              <a:pPr>
                <a:defRPr/>
              </a:pPr>
              <a:t>07/05/2018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254F1-627B-451A-BD6D-1E9AA343E08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729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E73986-81D2-4853-A39A-CCE74669247F}" type="datetimeFigureOut">
              <a:rPr lang="en-GB"/>
              <a:pPr>
                <a:defRPr/>
              </a:pPr>
              <a:t>07/05/2018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EB28CA5-3426-4669-87CA-615C0B9AC68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30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en-US" sz="4400" b="1" smtClean="0">
                <a:latin typeface="Arial" panose="020B0604020202020204" pitchFamily="34" charset="0"/>
                <a:cs typeface="Arial" panose="020B0604020202020204" pitchFamily="34" charset="0"/>
              </a:rPr>
              <a:t>Une carte de Noel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>
              <a:latin typeface="Calibri" panose="020F0502020204030204" pitchFamily="34" charset="0"/>
            </a:endParaRPr>
          </a:p>
        </p:txBody>
      </p:sp>
      <p:pic>
        <p:nvPicPr>
          <p:cNvPr id="205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" y="1962150"/>
            <a:ext cx="770890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836863" y="-1816100"/>
            <a:ext cx="7886701" cy="4351338"/>
          </a:xfrm>
        </p:spPr>
        <p:txBody>
          <a:bodyPr/>
          <a:lstStyle/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3075" name="Rectangle 1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>
              <a:latin typeface="Calibri" panose="020F0502020204030204" pitchFamily="34" charset="0"/>
            </a:endParaRPr>
          </a:p>
        </p:txBody>
      </p:sp>
      <p:grpSp>
        <p:nvGrpSpPr>
          <p:cNvPr id="3076" name="Group 3"/>
          <p:cNvGrpSpPr>
            <a:grpSpLocks/>
          </p:cNvGrpSpPr>
          <p:nvPr/>
        </p:nvGrpSpPr>
        <p:grpSpPr bwMode="auto">
          <a:xfrm>
            <a:off x="501650" y="1630363"/>
            <a:ext cx="3748088" cy="4083050"/>
            <a:chOff x="5833509" y="4642250"/>
            <a:chExt cx="3748641" cy="4082650"/>
          </a:xfrm>
        </p:grpSpPr>
        <p:sp>
          <p:nvSpPr>
            <p:cNvPr id="16" name="Flowchart: Data 15"/>
            <p:cNvSpPr/>
            <p:nvPr/>
          </p:nvSpPr>
          <p:spPr>
            <a:xfrm rot="19957701">
              <a:off x="5833509" y="4642250"/>
              <a:ext cx="3701009" cy="3785816"/>
            </a:xfrm>
            <a:prstGeom prst="flowChartInputOutpu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" name="Flowchart: Process 2"/>
            <p:cNvSpPr/>
            <p:nvPr/>
          </p:nvSpPr>
          <p:spPr>
            <a:xfrm rot="20644728">
              <a:off x="6300303" y="4858129"/>
              <a:ext cx="3281847" cy="3866771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3077" name="Line 14"/>
          <p:cNvSpPr>
            <a:spLocks noChangeShapeType="1"/>
          </p:cNvSpPr>
          <p:nvPr/>
        </p:nvSpPr>
        <p:spPr bwMode="auto">
          <a:xfrm flipH="1">
            <a:off x="3494088" y="3181350"/>
            <a:ext cx="2543175" cy="95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836863" y="-1816100"/>
            <a:ext cx="7886701" cy="4351338"/>
          </a:xfrm>
        </p:spPr>
        <p:txBody>
          <a:bodyPr/>
          <a:lstStyle/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4099" name="Rectangle 1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>
              <a:latin typeface="Calibri" panose="020F0502020204030204" pitchFamily="34" charset="0"/>
            </a:endParaRPr>
          </a:p>
        </p:txBody>
      </p:sp>
      <p:grpSp>
        <p:nvGrpSpPr>
          <p:cNvPr id="4100" name="Group 3"/>
          <p:cNvGrpSpPr>
            <a:grpSpLocks/>
          </p:cNvGrpSpPr>
          <p:nvPr/>
        </p:nvGrpSpPr>
        <p:grpSpPr bwMode="auto">
          <a:xfrm>
            <a:off x="501650" y="1630363"/>
            <a:ext cx="3748088" cy="4083050"/>
            <a:chOff x="5833509" y="4642250"/>
            <a:chExt cx="3748641" cy="4082650"/>
          </a:xfrm>
        </p:grpSpPr>
        <p:sp>
          <p:nvSpPr>
            <p:cNvPr id="16" name="Flowchart: Data 15"/>
            <p:cNvSpPr/>
            <p:nvPr/>
          </p:nvSpPr>
          <p:spPr>
            <a:xfrm rot="19957701">
              <a:off x="5833509" y="4642250"/>
              <a:ext cx="3701009" cy="3785816"/>
            </a:xfrm>
            <a:prstGeom prst="flowChartInputOutpu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" name="Flowchart: Process 2"/>
            <p:cNvSpPr/>
            <p:nvPr/>
          </p:nvSpPr>
          <p:spPr>
            <a:xfrm rot="20644728">
              <a:off x="6300303" y="4858129"/>
              <a:ext cx="3281847" cy="3866771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4101" name="Line 14"/>
          <p:cNvSpPr>
            <a:spLocks noChangeShapeType="1"/>
          </p:cNvSpPr>
          <p:nvPr/>
        </p:nvSpPr>
        <p:spPr bwMode="auto">
          <a:xfrm flipH="1">
            <a:off x="2668588" y="992188"/>
            <a:ext cx="2698750" cy="482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5751513" y="361950"/>
            <a:ext cx="3024187" cy="356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2400">
                <a:solidFill>
                  <a:srgbClr val="0066FF"/>
                </a:solidFill>
              </a:rPr>
              <a:t>Qui</a:t>
            </a:r>
            <a:endParaRPr lang="en-GB" altLang="en-US" sz="240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2400"/>
              <a:t>Papa/Jean/</a:t>
            </a:r>
            <a:r>
              <a:rPr lang="en-US" altLang="en-US" sz="2400"/>
              <a:t>grand - père</a:t>
            </a:r>
          </a:p>
          <a:p>
            <a:pPr eaLnBrk="1" hangingPunct="1"/>
            <a:r>
              <a:rPr lang="en-GB" altLang="en-US" sz="2400"/>
              <a:t>Papa et Jean</a:t>
            </a:r>
            <a:br>
              <a:rPr lang="en-GB" altLang="en-US" sz="2400"/>
            </a:br>
            <a:r>
              <a:rPr lang="en-GB" altLang="en-US" sz="2400"/>
              <a:t>Maman et  Papa</a:t>
            </a:r>
          </a:p>
          <a:p>
            <a:pPr eaLnBrk="1" hangingPunct="1"/>
            <a:r>
              <a:rPr lang="en-GB" altLang="en-US" sz="2400"/>
              <a:t>Maman, Marie et grand-mère</a:t>
            </a:r>
          </a:p>
          <a:p>
            <a:pPr eaLnBrk="1" hangingPunct="1"/>
            <a:endParaRPr lang="en-GB" altLang="en-US" sz="2400"/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836863" y="-1816100"/>
            <a:ext cx="7886701" cy="4351338"/>
          </a:xfrm>
        </p:spPr>
        <p:txBody>
          <a:bodyPr/>
          <a:lstStyle/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5123" name="Rectangle 1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>
              <a:latin typeface="Calibri" panose="020F0502020204030204" pitchFamily="34" charset="0"/>
            </a:endParaRPr>
          </a:p>
        </p:txBody>
      </p:sp>
      <p:grpSp>
        <p:nvGrpSpPr>
          <p:cNvPr id="5124" name="Group 3"/>
          <p:cNvGrpSpPr>
            <a:grpSpLocks/>
          </p:cNvGrpSpPr>
          <p:nvPr/>
        </p:nvGrpSpPr>
        <p:grpSpPr bwMode="auto">
          <a:xfrm>
            <a:off x="585788" y="2178050"/>
            <a:ext cx="3748087" cy="4083050"/>
            <a:chOff x="5833509" y="4642250"/>
            <a:chExt cx="3748641" cy="4082650"/>
          </a:xfrm>
        </p:grpSpPr>
        <p:sp>
          <p:nvSpPr>
            <p:cNvPr id="16" name="Flowchart: Data 15"/>
            <p:cNvSpPr/>
            <p:nvPr/>
          </p:nvSpPr>
          <p:spPr>
            <a:xfrm rot="19957701">
              <a:off x="5833509" y="4642250"/>
              <a:ext cx="3701009" cy="3785817"/>
            </a:xfrm>
            <a:prstGeom prst="flowChartInputOutpu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" name="Flowchart: Process 2"/>
            <p:cNvSpPr/>
            <p:nvPr/>
          </p:nvSpPr>
          <p:spPr>
            <a:xfrm rot="20644728">
              <a:off x="6300303" y="4858129"/>
              <a:ext cx="3281847" cy="3866771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5125" name="Line 14"/>
          <p:cNvSpPr>
            <a:spLocks noChangeShapeType="1"/>
          </p:cNvSpPr>
          <p:nvPr/>
        </p:nvSpPr>
        <p:spPr bwMode="auto">
          <a:xfrm>
            <a:off x="3067050" y="1016000"/>
            <a:ext cx="1588" cy="10953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6" name="WordArt 18"/>
          <p:cNvSpPr>
            <a:spLocks noChangeArrowheads="1" noChangeShapeType="1" noTextEdit="1"/>
          </p:cNvSpPr>
          <p:nvPr/>
        </p:nvSpPr>
        <p:spPr bwMode="auto">
          <a:xfrm>
            <a:off x="4076700" y="1579563"/>
            <a:ext cx="4933950" cy="955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Bonne Année!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836863" y="-1816100"/>
            <a:ext cx="7886701" cy="4351338"/>
          </a:xfrm>
        </p:spPr>
        <p:txBody>
          <a:bodyPr/>
          <a:lstStyle/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6147" name="Rectangle 1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>
              <a:latin typeface="Calibri" panose="020F0502020204030204" pitchFamily="34" charset="0"/>
            </a:endParaRPr>
          </a:p>
        </p:txBody>
      </p:sp>
      <p:grpSp>
        <p:nvGrpSpPr>
          <p:cNvPr id="6148" name="Group 3"/>
          <p:cNvGrpSpPr>
            <a:grpSpLocks/>
          </p:cNvGrpSpPr>
          <p:nvPr/>
        </p:nvGrpSpPr>
        <p:grpSpPr bwMode="auto">
          <a:xfrm>
            <a:off x="585788" y="2178050"/>
            <a:ext cx="3748087" cy="4083050"/>
            <a:chOff x="5833509" y="4642250"/>
            <a:chExt cx="3748641" cy="4082650"/>
          </a:xfrm>
        </p:grpSpPr>
        <p:sp>
          <p:nvSpPr>
            <p:cNvPr id="16" name="Flowchart: Data 15"/>
            <p:cNvSpPr/>
            <p:nvPr/>
          </p:nvSpPr>
          <p:spPr>
            <a:xfrm rot="19957701">
              <a:off x="5833509" y="4642250"/>
              <a:ext cx="3701009" cy="3785817"/>
            </a:xfrm>
            <a:prstGeom prst="flowChartInputOutpu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" name="Flowchart: Process 2"/>
            <p:cNvSpPr/>
            <p:nvPr/>
          </p:nvSpPr>
          <p:spPr>
            <a:xfrm rot="20644728">
              <a:off x="6300303" y="4858129"/>
              <a:ext cx="3281847" cy="3866771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6149" name="Line 14"/>
          <p:cNvSpPr>
            <a:spLocks noChangeShapeType="1"/>
          </p:cNvSpPr>
          <p:nvPr/>
        </p:nvSpPr>
        <p:spPr bwMode="auto">
          <a:xfrm>
            <a:off x="3067050" y="1016000"/>
            <a:ext cx="1588" cy="10953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0" name="WordArt 18"/>
          <p:cNvSpPr>
            <a:spLocks noChangeArrowheads="1" noChangeShapeType="1" noTextEdit="1"/>
          </p:cNvSpPr>
          <p:nvPr/>
        </p:nvSpPr>
        <p:spPr bwMode="auto">
          <a:xfrm>
            <a:off x="4505325" y="342900"/>
            <a:ext cx="4143375" cy="4949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fr-F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Bisou</a:t>
            </a:r>
            <a:br>
              <a:rPr lang="fr-F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fr-F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Grosses bises </a:t>
            </a:r>
            <a:br>
              <a:rPr lang="fr-F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fr-F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Meilleurs voeux</a:t>
            </a:r>
            <a:br>
              <a:rPr lang="fr-F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fr-F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endParaRPr lang="en-GB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151" name="TextBox 1"/>
          <p:cNvSpPr txBox="1">
            <a:spLocks noChangeArrowheads="1"/>
          </p:cNvSpPr>
          <p:nvPr/>
        </p:nvSpPr>
        <p:spPr bwMode="auto">
          <a:xfrm rot="-585245">
            <a:off x="4343400" y="5338763"/>
            <a:ext cx="6727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 b="1">
                <a:latin typeface="Segoe Script" panose="030B0504020000000003" pitchFamily="66" charset="0"/>
              </a:rPr>
              <a:t>Ecris ton nom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empla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25" y="971550"/>
            <a:ext cx="4222750" cy="573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3"/>
          <p:cNvSpPr txBox="1">
            <a:spLocks noChangeArrowheads="1"/>
          </p:cNvSpPr>
          <p:nvPr/>
        </p:nvSpPr>
        <p:spPr bwMode="auto">
          <a:xfrm>
            <a:off x="4152900" y="-117475"/>
            <a:ext cx="49911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6600">
                <a:latin typeface="LilyUPC"/>
                <a:ea typeface="LilyUPC"/>
                <a:cs typeface="LilyUPC"/>
              </a:rPr>
              <a:t>Joyeux Noel!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838" y="908050"/>
            <a:ext cx="4348162" cy="579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4443413" y="57150"/>
            <a:ext cx="49911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6600">
                <a:latin typeface="LilyUPC"/>
                <a:ea typeface="LilyUPC"/>
                <a:cs typeface="LilyUPC"/>
              </a:rPr>
              <a:t>Joyeux Noel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088" y="554038"/>
            <a:ext cx="4633912" cy="617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3848100" y="0"/>
            <a:ext cx="54737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6600">
                <a:latin typeface="LilyUPC"/>
                <a:ea typeface="LilyUPC"/>
                <a:cs typeface="LilyUPC"/>
              </a:rPr>
              <a:t>Joyeux Noel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117</Words>
  <Application>Microsoft Office PowerPoint</Application>
  <PresentationFormat>On-screen Show (4:3)</PresentationFormat>
  <Paragraphs>26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 Light</vt:lpstr>
      <vt:lpstr>Calibri</vt:lpstr>
      <vt:lpstr>Segoe Script</vt:lpstr>
      <vt:lpstr>LilyUPC</vt:lpstr>
      <vt:lpstr>Office Theme</vt:lpstr>
      <vt:lpstr>Une carte de Noel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55WD</dc:creator>
  <cp:lastModifiedBy>Study</cp:lastModifiedBy>
  <cp:revision>9</cp:revision>
  <dcterms:created xsi:type="dcterms:W3CDTF">2014-08-09T14:35:55Z</dcterms:created>
  <dcterms:modified xsi:type="dcterms:W3CDTF">2018-05-07T16:21:39Z</dcterms:modified>
</cp:coreProperties>
</file>