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3" r:id="rId2"/>
    <p:sldId id="442" r:id="rId3"/>
    <p:sldId id="461" r:id="rId4"/>
    <p:sldId id="502" r:id="rId5"/>
    <p:sldId id="529" r:id="rId6"/>
    <p:sldId id="507" r:id="rId7"/>
    <p:sldId id="527" r:id="rId8"/>
    <p:sldId id="533" r:id="rId9"/>
    <p:sldId id="530" r:id="rId10"/>
    <p:sldId id="531" r:id="rId11"/>
    <p:sldId id="532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D5C8"/>
    <a:srgbClr val="85CFE1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139A5-8348-4A8A-B2A2-BDE0D3DD3C85}" v="2" dt="2022-08-31T16:06:30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72150" autoAdjust="0"/>
  </p:normalViewPr>
  <p:slideViewPr>
    <p:cSldViewPr snapToGrid="0">
      <p:cViewPr varScale="1">
        <p:scale>
          <a:sx n="52" d="100"/>
          <a:sy n="52" d="100"/>
        </p:scale>
        <p:origin x="16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9F6139A5-8348-4A8A-B2A2-BDE0D3DD3C85}"/>
    <pc:docChg chg="addSld delSld modSld">
      <pc:chgData name="Tom Dawes" userId="fe899cd594ff6f3a" providerId="LiveId" clId="{9F6139A5-8348-4A8A-B2A2-BDE0D3DD3C85}" dt="2022-08-31T16:06:30.549" v="3"/>
      <pc:docMkLst>
        <pc:docMk/>
      </pc:docMkLst>
      <pc:sldChg chg="add del">
        <pc:chgData name="Tom Dawes" userId="fe899cd594ff6f3a" providerId="LiveId" clId="{9F6139A5-8348-4A8A-B2A2-BDE0D3DD3C85}" dt="2022-08-31T16:06:21.863" v="1"/>
        <pc:sldMkLst>
          <pc:docMk/>
          <pc:sldMk cId="3884379832" sldId="526"/>
        </pc:sldMkLst>
      </pc:sldChg>
      <pc:sldChg chg="add del">
        <pc:chgData name="Tom Dawes" userId="fe899cd594ff6f3a" providerId="LiveId" clId="{9F6139A5-8348-4A8A-B2A2-BDE0D3DD3C85}" dt="2022-08-31T16:06:30.549" v="3"/>
        <pc:sldMkLst>
          <pc:docMk/>
          <pc:sldMk cId="1404151434" sldId="5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A64C9-2652-4749-88A0-2EBF72496F7C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50FE-3F3B-41E8-AA08-D423C28F2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6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0" i="0" u="none" strike="noStrike" dirty="0">
              <a:solidFill>
                <a:srgbClr val="1F3864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u="none" strike="noStrike" dirty="0" err="1">
                <a:solidFill>
                  <a:srgbClr val="1F3864"/>
                </a:solidFill>
                <a:effectLst/>
                <a:latin typeface="docs-Century Gothic"/>
                <a:ea typeface="+mn-ea"/>
              </a:rPr>
              <a:t>Phonics</a:t>
            </a:r>
            <a:r>
              <a:rPr lang="en-GB" sz="1000" b="0" i="0" u="none" strike="noStrike" dirty="0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: </a:t>
            </a:r>
            <a:r>
              <a:rPr lang="en-GB" sz="1200" b="1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ca</a:t>
            </a:r>
            <a:r>
              <a:rPr lang="en-GB" sz="1200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ma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[609] </a:t>
            </a:r>
            <a:r>
              <a:rPr lang="en-GB" sz="1200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contar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[172] </a:t>
            </a:r>
            <a:r>
              <a:rPr lang="en-GB" sz="1200" b="1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cu</a:t>
            </a:r>
            <a:r>
              <a:rPr lang="en-GB" sz="1200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caracha [&gt;5000]</a:t>
            </a:r>
            <a:endParaRPr lang="en-GB" sz="1000" b="0" i="0" u="none" strike="noStrike" dirty="0">
              <a:solidFill>
                <a:srgbClr val="1F3864"/>
              </a:solidFill>
              <a:effectLst/>
              <a:latin typeface="docs-Century Gothic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200" b="1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Vocabulary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: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tienes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tener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19]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tiene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tener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19] </a:t>
            </a:r>
            <a:r>
              <a:rPr lang="en-GB" b="1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árbol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[748] </a:t>
            </a:r>
            <a:r>
              <a:rPr lang="en-GB" b="1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calle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[269] </a:t>
            </a:r>
            <a:r>
              <a:rPr lang="en-GB" b="1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mentira</a:t>
            </a:r>
            <a:r>
              <a:rPr lang="en-GB" b="1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[1673] </a:t>
            </a:r>
            <a:r>
              <a:rPr lang="en-GB" b="1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universidad</a:t>
            </a:r>
            <a:r>
              <a:rPr lang="en-GB" b="1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[387] </a:t>
            </a:r>
            <a:r>
              <a:rPr lang="en-GB" b="1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verdad</a:t>
            </a:r>
            <a:r>
              <a:rPr lang="en-GB" b="1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[176]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cada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[107]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unos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, </a:t>
            </a:r>
            <a:r>
              <a:rPr lang="en-GB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unas</a:t>
            </a:r>
            <a:r>
              <a:rPr lang="en-GB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[&gt;5000] re-use noun: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estadio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[2581]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iglesia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[437]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museo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[1114]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parque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docs-Century Gothic"/>
              </a:rPr>
              <a:t> [1354] plaza [806] and adjectives: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azul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[811] bonito [891]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divertido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[2465]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diferente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[293]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fuerte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[435]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grande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[66]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importante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[171]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independiente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[1177]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inteligente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[2167]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inútil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[1753] lento [1569] normal [1000]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pequeño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[202] perfecto [1115]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pesado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[2166] serio [856] rojo [534] útil [3951] </a:t>
            </a:r>
            <a:r>
              <a:rPr lang="en-GB" b="0" i="1" u="none" strike="noStrike" dirty="0" err="1">
                <a:solidFill>
                  <a:srgbClr val="002060"/>
                </a:solidFill>
                <a:effectLst/>
                <a:latin typeface="docs-Century Gothic"/>
              </a:rPr>
              <a:t>verde</a:t>
            </a:r>
            <a:r>
              <a:rPr lang="en-GB" b="0" i="1" u="none" strike="noStrike" dirty="0">
                <a:solidFill>
                  <a:srgbClr val="002060"/>
                </a:solidFill>
                <a:effectLst/>
                <a:latin typeface="docs-Century Gothic"/>
              </a:rPr>
              <a:t> [812] </a:t>
            </a:r>
            <a:endParaRPr lang="es-ES" sz="1200" b="0" i="0" u="none" strike="noStrike" dirty="0">
              <a:solidFill>
                <a:srgbClr val="1F3864"/>
              </a:solidFill>
              <a:effectLst/>
              <a:latin typeface="docs-Century Gothic"/>
              <a:ea typeface="+mn-e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200" b="1" i="0" u="none" strike="noStrike" dirty="0" err="1">
                <a:solidFill>
                  <a:srgbClr val="1F3864"/>
                </a:solidFill>
                <a:effectLst/>
                <a:latin typeface="docs-Century Gothic"/>
                <a:ea typeface="+mn-ea"/>
              </a:rPr>
              <a:t>Revisit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  <a:ea typeface="+mn-ea"/>
              </a:rPr>
              <a:t>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están [21] son [7] cómodo [2237] importante [171] hoy [167] siempre [96]  también [49] y [4] </a:t>
            </a:r>
            <a:endParaRPr lang="es-ES" sz="1200" b="1" i="0" u="none" strike="noStrike" dirty="0">
              <a:solidFill>
                <a:srgbClr val="1F3864"/>
              </a:solidFill>
              <a:effectLst/>
              <a:latin typeface="docs-Century Gothic"/>
              <a:ea typeface="+mn-e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200" b="1" i="0" u="none" strike="noStrike" dirty="0" err="1">
                <a:solidFill>
                  <a:srgbClr val="1F3864"/>
                </a:solidFill>
                <a:effectLst/>
                <a:latin typeface="docs-Century Gothic"/>
                <a:ea typeface="+mn-ea"/>
              </a:rPr>
              <a:t>Revisit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  <a:ea typeface="+mn-ea"/>
              </a:rPr>
              <a:t> 2: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estar [21] estoy [21] estás [21] ser [7] soy [7] eres [7]  quién [289] amigo(a) [210] profesor(a) [501] contento [1949] divertido [2465] elegante [2742] enfermo [1092] increíble [1642] inteligente [2167] lento [1569] perfecto [1115] pesado [2166] preparado [2092] rápido [870] serio [856] triste [1370] ¡Buenos días! [103/65] ¡Buenas tardes! [103/392] hola [1245] </a:t>
            </a:r>
            <a:endParaRPr lang="es-ES" sz="1200" b="1" i="0" u="none" strike="noStrike" dirty="0">
              <a:solidFill>
                <a:srgbClr val="1F3864"/>
              </a:solidFill>
              <a:effectLst/>
              <a:latin typeface="docs-Century Gothic"/>
              <a:ea typeface="+mn-e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200" b="1" i="0" u="none" strike="noStrike" dirty="0">
              <a:solidFill>
                <a:srgbClr val="1F3864"/>
              </a:solidFill>
              <a:effectLst/>
              <a:latin typeface="docs-Century Gothic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u="none" strike="noStrike" dirty="0" err="1">
                <a:solidFill>
                  <a:srgbClr val="1F3864"/>
                </a:solidFill>
                <a:effectLst/>
                <a:latin typeface="docs-Century Gothic"/>
                <a:ea typeface="+mn-ea"/>
              </a:rPr>
              <a:t>Glossed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  <a:ea typeface="+mn-ea"/>
              </a:rPr>
              <a:t>: </a:t>
            </a:r>
            <a:r>
              <a:rPr lang="en-GB" b="1" dirty="0" err="1"/>
              <a:t>clasificar</a:t>
            </a:r>
            <a:r>
              <a:rPr lang="en-GB" dirty="0"/>
              <a:t> [2729]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ES" sz="1200" b="1" i="0" u="none" strike="noStrike" dirty="0">
              <a:solidFill>
                <a:srgbClr val="1F3864"/>
              </a:solidFill>
              <a:effectLst/>
              <a:latin typeface="docs-Century Gothic"/>
              <a:ea typeface="+mn-e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 sz="10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endParaRPr lang="en-GB" sz="1000" b="0" dirty="0"/>
          </a:p>
          <a:p>
            <a:r>
              <a:rPr lang="en-GB" sz="1000" b="1" dirty="0" err="1"/>
              <a:t>lugar</a:t>
            </a:r>
            <a:r>
              <a:rPr lang="en-GB" sz="1000" dirty="0"/>
              <a:t> [144]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r>
              <a:rPr lang="en-GB" b="1" dirty="0"/>
              <a:t>Aim: </a:t>
            </a:r>
            <a:r>
              <a:rPr lang="en-GB" b="0" dirty="0"/>
              <a:t>to practise oral production of indefinite articles and their connection to matching noun forms.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Do the example with the class. Elicit ‘</a:t>
            </a:r>
            <a:r>
              <a:rPr lang="en-GB" dirty="0" err="1"/>
              <a:t>Tienes</a:t>
            </a:r>
            <a:r>
              <a:rPr lang="en-GB" dirty="0"/>
              <a:t>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parques</a:t>
            </a:r>
            <a:r>
              <a:rPr lang="en-GB" dirty="0"/>
              <a:t>.’ and click twice for the noun to appear under the correct article.</a:t>
            </a:r>
          </a:p>
          <a:p>
            <a:pPr marL="228600" indent="-228600">
              <a:buAutoNum type="arabicPeriod"/>
            </a:pPr>
            <a:r>
              <a:rPr lang="en-GB" dirty="0"/>
              <a:t>Continue with items 1 – 5.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5CB3E-F697-4EF5-82C2-431E736C45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895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dirty="0"/>
              <a:t>to revisit SSC </a:t>
            </a:r>
            <a:r>
              <a:rPr lang="en-GB" b="1" dirty="0"/>
              <a:t>[a] [o] [u] </a:t>
            </a:r>
            <a:r>
              <a:rPr lang="en-GB" b="0" dirty="0"/>
              <a:t>in combination with </a:t>
            </a:r>
            <a:r>
              <a:rPr lang="en-GB" b="1" dirty="0"/>
              <a:t>[c]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dirty="0"/>
              <a:t>Click to trigger [ca] and get students to repeat. Click to bring up the image. Say the word again together.</a:t>
            </a:r>
            <a:endParaRPr lang="en-GB"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 b="0" dirty="0"/>
              <a:t>Bring up [co] and [cu] and elicit the </a:t>
            </a:r>
            <a:r>
              <a:rPr lang="en-GB" b="0" dirty="0" err="1"/>
              <a:t>the</a:t>
            </a:r>
            <a:r>
              <a:rPr lang="en-GB" b="0" dirty="0"/>
              <a:t> SSC, and the source words.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45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5 minutes (2 slides)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introduce </a:t>
            </a:r>
            <a:r>
              <a:rPr lang="en-GB" b="0" dirty="0" err="1"/>
              <a:t>Krina</a:t>
            </a:r>
            <a:r>
              <a:rPr lang="en-GB" b="0" dirty="0"/>
              <a:t>, a new character &amp; 3 new items of vocabulary.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Click x2 to bring up text in English and clarify who </a:t>
            </a:r>
            <a:r>
              <a:rPr lang="en-GB" b="0" dirty="0" err="1"/>
              <a:t>Krina</a:t>
            </a:r>
            <a:r>
              <a:rPr lang="en-GB" b="0" dirty="0"/>
              <a:t> is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Click to bring up speech bubble – explain to pupils that Sofía is telling </a:t>
            </a:r>
            <a:r>
              <a:rPr lang="en-GB" b="0" dirty="0" err="1"/>
              <a:t>Krina</a:t>
            </a:r>
            <a:r>
              <a:rPr lang="en-GB" b="0" dirty="0"/>
              <a:t> what Lugo has.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Introduce x3 new items of vocabulary (árbol, </a:t>
            </a:r>
            <a:r>
              <a:rPr lang="en-GB" b="0" dirty="0" err="1"/>
              <a:t>calle</a:t>
            </a:r>
            <a:r>
              <a:rPr lang="en-GB" b="0" dirty="0"/>
              <a:t>, Universidad).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1) get students to repeat the word 2) bring up the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63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/>
              <a:t>Click bring up picture and two possible answers. Elicit correct Spanish words from pupils.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07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Timing</a:t>
            </a:r>
            <a:r>
              <a:rPr lang="en-US" b="0" dirty="0"/>
              <a:t>: 2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</a:t>
            </a:r>
            <a:r>
              <a:rPr lang="en-US" b="0" baseline="0" dirty="0"/>
              <a:t> introduce the new grammar features (plural ‘s’ on nouns and plural indefinite articles)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Click to</a:t>
            </a:r>
            <a:r>
              <a:rPr lang="en-US" b="0" baseline="0" dirty="0"/>
              <a:t> bring up each new part of the explanation</a:t>
            </a:r>
            <a:endParaRPr lang="en-US" b="0" dirty="0"/>
          </a:p>
          <a:p>
            <a:r>
              <a:rPr lang="en-US" b="0" dirty="0"/>
              <a:t>2.</a:t>
            </a:r>
            <a:r>
              <a:rPr lang="en-GB" dirty="0"/>
              <a:t> Interactive elicitation: Try</a:t>
            </a:r>
            <a:r>
              <a:rPr lang="en-GB" baseline="0" dirty="0"/>
              <a:t> to elicit the English meaning in each of the example sentences. </a:t>
            </a:r>
          </a:p>
          <a:p>
            <a:r>
              <a:rPr lang="en-GB" baseline="0" dirty="0"/>
              <a:t>After showing the examples (and before showing the final line of text), ask students why it’s ‘</a:t>
            </a:r>
            <a:r>
              <a:rPr lang="en-GB" u="sng" baseline="0" dirty="0" err="1"/>
              <a:t>unos</a:t>
            </a:r>
            <a:r>
              <a:rPr lang="en-GB" baseline="0" dirty="0"/>
              <a:t> amigos’ but ‘</a:t>
            </a:r>
            <a:r>
              <a:rPr lang="en-GB" u="sng" baseline="0" dirty="0" err="1"/>
              <a:t>unas</a:t>
            </a:r>
            <a:r>
              <a:rPr lang="en-GB" u="none" baseline="0" dirty="0"/>
              <a:t> </a:t>
            </a:r>
            <a:r>
              <a:rPr lang="en-GB" baseline="0" dirty="0"/>
              <a:t>amigas’ to elicit 1) nouns have gender 2) </a:t>
            </a:r>
            <a:r>
              <a:rPr lang="en-GB" baseline="0" dirty="0" err="1"/>
              <a:t>libro</a:t>
            </a:r>
            <a:r>
              <a:rPr lang="en-GB" baseline="0" dirty="0"/>
              <a:t> is masculine and </a:t>
            </a:r>
            <a:r>
              <a:rPr lang="en-GB" baseline="0" dirty="0" err="1"/>
              <a:t>moneda</a:t>
            </a:r>
            <a:r>
              <a:rPr lang="en-GB" baseline="0" dirty="0"/>
              <a:t> is feminine.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3. </a:t>
            </a:r>
            <a:r>
              <a:rPr lang="en-GB" baseline="0" dirty="0"/>
              <a:t>After showing the examples (and before showing the final line of text), ask students why it’s ‘</a:t>
            </a:r>
            <a:r>
              <a:rPr lang="en-GB" u="sng" baseline="0" dirty="0" err="1"/>
              <a:t>unos</a:t>
            </a:r>
            <a:r>
              <a:rPr lang="en-GB" baseline="0" dirty="0"/>
              <a:t> </a:t>
            </a:r>
            <a:r>
              <a:rPr lang="en-GB" baseline="0" dirty="0" err="1"/>
              <a:t>libros</a:t>
            </a:r>
            <a:r>
              <a:rPr lang="en-GB" baseline="0" dirty="0"/>
              <a:t>’ but ‘</a:t>
            </a:r>
            <a:r>
              <a:rPr lang="en-GB" u="sng" baseline="0" dirty="0" err="1"/>
              <a:t>unas</a:t>
            </a:r>
            <a:r>
              <a:rPr lang="en-GB" u="none" baseline="0" dirty="0"/>
              <a:t> </a:t>
            </a:r>
            <a:r>
              <a:rPr lang="en-GB" baseline="0" dirty="0" err="1"/>
              <a:t>monedas</a:t>
            </a:r>
            <a:r>
              <a:rPr lang="en-GB" baseline="0" dirty="0"/>
              <a:t>’ to elicit 1) nouns have gender 2) amigo is masculine and </a:t>
            </a:r>
            <a:r>
              <a:rPr lang="en-GB" baseline="0" dirty="0" err="1"/>
              <a:t>cama</a:t>
            </a:r>
            <a:r>
              <a:rPr lang="en-GB" baseline="0" dirty="0"/>
              <a:t> is feminine.</a:t>
            </a:r>
          </a:p>
          <a:p>
            <a:r>
              <a:rPr lang="en-US" b="0" dirty="0"/>
              <a:t>4. </a:t>
            </a:r>
            <a:r>
              <a:rPr lang="en-GB" dirty="0"/>
              <a:t>Ask students if they can think of any other words that could take ‘</a:t>
            </a:r>
            <a:r>
              <a:rPr lang="en-GB" dirty="0" err="1"/>
              <a:t>unos</a:t>
            </a:r>
            <a:r>
              <a:rPr lang="en-GB" dirty="0"/>
              <a:t>’ or ‘</a:t>
            </a:r>
            <a:r>
              <a:rPr lang="en-GB" dirty="0" err="1"/>
              <a:t>unas</a:t>
            </a:r>
            <a:endParaRPr lang="en-GB" dirty="0"/>
          </a:p>
          <a:p>
            <a:endParaRPr lang="en-GB" dirty="0"/>
          </a:p>
          <a:p>
            <a:r>
              <a:rPr lang="en-GB" dirty="0"/>
              <a:t>Last week’s vocabulary: </a:t>
            </a:r>
            <a:r>
              <a:rPr lang="en-GB" dirty="0" err="1"/>
              <a:t>unos</a:t>
            </a:r>
            <a:r>
              <a:rPr lang="en-GB" dirty="0"/>
              <a:t> (</a:t>
            </a:r>
            <a:r>
              <a:rPr lang="en-GB" dirty="0" err="1"/>
              <a:t>libros</a:t>
            </a:r>
            <a:r>
              <a:rPr lang="en-GB" dirty="0"/>
              <a:t>, padres, animals, </a:t>
            </a:r>
            <a:r>
              <a:rPr lang="en-GB" dirty="0" err="1"/>
              <a:t>profesores</a:t>
            </a:r>
            <a:r>
              <a:rPr lang="en-GB" dirty="0"/>
              <a:t>, </a:t>
            </a:r>
            <a:r>
              <a:rPr lang="en-GB" dirty="0" err="1"/>
              <a:t>jardines</a:t>
            </a:r>
            <a:r>
              <a:rPr lang="en-GB" dirty="0"/>
              <a:t>)</a:t>
            </a:r>
            <a:r>
              <a:rPr lang="en-GB" baseline="0" dirty="0"/>
              <a:t>; </a:t>
            </a:r>
            <a:r>
              <a:rPr lang="en-GB" baseline="0" dirty="0" err="1"/>
              <a:t>unas</a:t>
            </a:r>
            <a:r>
              <a:rPr lang="en-GB" baseline="0" dirty="0"/>
              <a:t> (camas, casas, </a:t>
            </a:r>
            <a:r>
              <a:rPr lang="en-GB" baseline="0" dirty="0" err="1"/>
              <a:t>sillas</a:t>
            </a:r>
            <a:r>
              <a:rPr lang="en-GB" baseline="0" dirty="0"/>
              <a:t>, </a:t>
            </a:r>
            <a:r>
              <a:rPr lang="en-GB" baseline="0" dirty="0" err="1"/>
              <a:t>madres</a:t>
            </a:r>
            <a:r>
              <a:rPr lang="en-GB" baseline="0" dirty="0"/>
              <a:t>, </a:t>
            </a:r>
            <a:r>
              <a:rPr lang="en-GB" baseline="0" dirty="0" err="1"/>
              <a:t>profesoras</a:t>
            </a:r>
            <a:r>
              <a:rPr lang="en-GB" baseline="0" dirty="0"/>
              <a:t>)</a:t>
            </a:r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09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of singular and plural nouns based on the connection to the singular or plural indefinite articles.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title – ‘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¿Es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verdad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o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mentira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?’ 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Ensure that pupils understand the title. These two words are new for this week.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this is a list of what KRINA says she has in her town, but is she telling the truth or has she forgotten what she has, and it’s a lie? Tell them they need to pay attention to whether there is one or more than one of the item to decide.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[1] with them to model the task.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Paying attention to the indefinite article and comparing it to what they can see is on the presentation slide, pupils write [V] or [M].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</a:t>
            </a:r>
            <a:r>
              <a:rPr lang="en-GB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the end of the nouns is obscured to focus all of pupils’ attention on the indefinite article.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63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singular and plural nouns.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write 1-6 in their books and I (singular) and II+ (plural).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to the example. Pupils decide whether the noun is ‘one’ or ‘more than one’.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again. Pupils transcribe the word in Spanish. (Note: a comprehension activity for the same nouns is on slide 10).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Complete the task with items 1-6, listening once for number.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correct for number.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Listen again to transcribe.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reveal answers to the transcriptions.</a:t>
            </a:r>
            <a:br>
              <a:rPr lang="en-GB" b="0" dirty="0"/>
            </a:br>
            <a:endParaRPr lang="en-GB" b="0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r>
              <a:rPr lang="en-GB" dirty="0" err="1"/>
              <a:t>Ej</a:t>
            </a:r>
            <a:r>
              <a:rPr lang="en-GB" dirty="0"/>
              <a:t>. Tengo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museos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1.  Tengo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universidad</a:t>
            </a:r>
            <a:endParaRPr lang="en-GB" dirty="0"/>
          </a:p>
          <a:p>
            <a:pPr marL="228600" indent="-228600">
              <a:buAutoNum type="arabicPeriod" startAt="2"/>
            </a:pPr>
            <a:r>
              <a:rPr lang="en-GB" dirty="0"/>
              <a:t>Tengo un </a:t>
            </a:r>
            <a:r>
              <a:rPr lang="en-GB" dirty="0" err="1"/>
              <a:t>estadio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3.  Tengo </a:t>
            </a:r>
            <a:r>
              <a:rPr lang="en-GB" dirty="0" err="1"/>
              <a:t>unas</a:t>
            </a:r>
            <a:r>
              <a:rPr lang="en-GB" dirty="0"/>
              <a:t> </a:t>
            </a:r>
            <a:r>
              <a:rPr lang="en-GB" dirty="0" err="1"/>
              <a:t>calles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4.  Tengo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árboles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5.  Tengo </a:t>
            </a:r>
            <a:r>
              <a:rPr lang="en-GB" dirty="0" err="1"/>
              <a:t>unas</a:t>
            </a:r>
            <a:r>
              <a:rPr lang="en-GB" dirty="0"/>
              <a:t> </a:t>
            </a:r>
            <a:r>
              <a:rPr lang="en-GB" dirty="0" err="1"/>
              <a:t>iglesias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551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Timing</a:t>
            </a:r>
            <a:r>
              <a:rPr lang="en-US" b="0" dirty="0"/>
              <a:t>: </a:t>
            </a:r>
            <a:r>
              <a:rPr lang="en-US" b="1" dirty="0"/>
              <a:t>2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</a:t>
            </a:r>
            <a:r>
              <a:rPr lang="en-US" b="0" baseline="0" dirty="0"/>
              <a:t> recap</a:t>
            </a:r>
            <a:r>
              <a:rPr lang="en-US" b="0" i="1" baseline="0" dirty="0"/>
              <a:t> </a:t>
            </a:r>
            <a:r>
              <a:rPr lang="en-US" b="0" i="1" baseline="0" dirty="0" err="1"/>
              <a:t>tienes</a:t>
            </a:r>
            <a:r>
              <a:rPr lang="en-US" b="0" i="1" baseline="0" dirty="0"/>
              <a:t> </a:t>
            </a:r>
            <a:r>
              <a:rPr lang="en-US" b="0" baseline="0" dirty="0"/>
              <a:t>and raised intonation questions.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Click to</a:t>
            </a:r>
            <a:r>
              <a:rPr lang="en-US" b="0" baseline="0" dirty="0"/>
              <a:t> bring up each new part of the explanation.</a:t>
            </a:r>
            <a:endParaRPr lang="en-US" b="0" dirty="0"/>
          </a:p>
          <a:p>
            <a:r>
              <a:rPr lang="en-US" b="0" dirty="0"/>
              <a:t>2.</a:t>
            </a:r>
            <a:r>
              <a:rPr lang="en-GB" dirty="0"/>
              <a:t> Elicit the English for the Spanish examples.</a:t>
            </a:r>
            <a:endParaRPr lang="en-GB" baseline="0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74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singular and plural nouns and differentiate between </a:t>
            </a:r>
            <a:r>
              <a:rPr lang="en-GB" b="0" i="1" dirty="0" err="1"/>
              <a:t>tengo</a:t>
            </a:r>
            <a:r>
              <a:rPr lang="en-GB" b="0" dirty="0"/>
              <a:t> and </a:t>
            </a:r>
            <a:r>
              <a:rPr lang="en-GB" b="0" i="1" dirty="0" err="1"/>
              <a:t>tienes</a:t>
            </a:r>
            <a:r>
              <a:rPr lang="en-GB" b="0" dirty="0"/>
              <a:t>, connecting these with their meanings in yes/no questions.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write 1-6 in their books and I and you.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to the example. Pupils decide whether question means do I have or do you have.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listen again. Pupils write the meaning of the noun in English, paying careful attention to whether it is singular or plural.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Complete the task with items 1-6, listening once for the verb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correct.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Listen again to understand the nouns.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reveal noun answers.</a:t>
            </a:r>
            <a:br>
              <a:rPr lang="en-GB" b="0" dirty="0"/>
            </a:br>
            <a:endParaRPr lang="en-GB" b="0" dirty="0"/>
          </a:p>
          <a:p>
            <a:r>
              <a:rPr lang="en-GB" b="1" dirty="0"/>
              <a:t>Transcript</a:t>
            </a:r>
            <a:r>
              <a:rPr lang="en-GB" dirty="0"/>
              <a:t>:</a:t>
            </a:r>
          </a:p>
          <a:p>
            <a:r>
              <a:rPr lang="en-GB" dirty="0" err="1"/>
              <a:t>Ej</a:t>
            </a:r>
            <a:r>
              <a:rPr lang="en-GB" dirty="0"/>
              <a:t>. ¿Tengo </a:t>
            </a:r>
            <a:r>
              <a:rPr lang="en-GB" dirty="0" err="1"/>
              <a:t>unas</a:t>
            </a:r>
            <a:r>
              <a:rPr lang="en-GB" dirty="0"/>
              <a:t> </a:t>
            </a:r>
            <a:r>
              <a:rPr lang="en-GB" dirty="0" err="1"/>
              <a:t>calles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/>
              <a:t>1.  ¿Tengo un </a:t>
            </a:r>
            <a:r>
              <a:rPr lang="en-GB" dirty="0" err="1"/>
              <a:t>estadio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 ¿</a:t>
            </a:r>
            <a:r>
              <a:rPr lang="en-GB" dirty="0" err="1"/>
              <a:t>Tienes</a:t>
            </a:r>
            <a:r>
              <a:rPr lang="en-GB" dirty="0"/>
              <a:t> </a:t>
            </a:r>
            <a:r>
              <a:rPr lang="en-GB" dirty="0" err="1"/>
              <a:t>unas</a:t>
            </a:r>
            <a:r>
              <a:rPr lang="en-GB" dirty="0"/>
              <a:t> </a:t>
            </a:r>
            <a:r>
              <a:rPr lang="en-GB" dirty="0" err="1"/>
              <a:t>iglesias</a:t>
            </a:r>
            <a:r>
              <a:rPr lang="en-GB" dirty="0"/>
              <a:t> </a:t>
            </a:r>
            <a:r>
              <a:rPr lang="en-GB" dirty="0" err="1"/>
              <a:t>allí</a:t>
            </a:r>
            <a:r>
              <a:rPr lang="en-GB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¿</a:t>
            </a:r>
            <a:r>
              <a:rPr lang="en-GB" dirty="0" err="1"/>
              <a:t>Tienes</a:t>
            </a:r>
            <a:r>
              <a:rPr lang="en-GB" dirty="0"/>
              <a:t>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árboles</a:t>
            </a:r>
            <a:r>
              <a:rPr lang="en-GB" dirty="0"/>
              <a:t> </a:t>
            </a:r>
            <a:r>
              <a:rPr lang="en-GB" dirty="0" err="1"/>
              <a:t>allí</a:t>
            </a:r>
            <a:r>
              <a:rPr lang="en-GB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4. ¿Tengo una </a:t>
            </a:r>
            <a:r>
              <a:rPr lang="en-GB" dirty="0" err="1"/>
              <a:t>universidad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¿</a:t>
            </a:r>
            <a:r>
              <a:rPr lang="en-GB" dirty="0" err="1"/>
              <a:t>Tienes</a:t>
            </a:r>
            <a:r>
              <a:rPr lang="en-GB" dirty="0"/>
              <a:t> </a:t>
            </a:r>
            <a:r>
              <a:rPr lang="en-GB" dirty="0" err="1"/>
              <a:t>unos</a:t>
            </a:r>
            <a:r>
              <a:rPr lang="en-GB" dirty="0"/>
              <a:t> </a:t>
            </a:r>
            <a:r>
              <a:rPr lang="en-GB" dirty="0" err="1"/>
              <a:t>hoteles</a:t>
            </a:r>
            <a:r>
              <a:rPr lang="en-GB" dirty="0"/>
              <a:t> </a:t>
            </a:r>
            <a:r>
              <a:rPr lang="en-GB" dirty="0" err="1"/>
              <a:t>allí</a:t>
            </a:r>
            <a:r>
              <a:rPr lang="en-GB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6. ¿</a:t>
            </a:r>
            <a:r>
              <a:rPr lang="en-GB" dirty="0" err="1"/>
              <a:t>Tienes</a:t>
            </a:r>
            <a:r>
              <a:rPr lang="en-GB" dirty="0"/>
              <a:t> </a:t>
            </a:r>
            <a:r>
              <a:rPr lang="en-GB" dirty="0" err="1"/>
              <a:t>unas</a:t>
            </a:r>
            <a:r>
              <a:rPr lang="en-GB" dirty="0"/>
              <a:t> </a:t>
            </a:r>
            <a:r>
              <a:rPr lang="en-GB" dirty="0" err="1"/>
              <a:t>escuelas</a:t>
            </a:r>
            <a:r>
              <a:rPr lang="en-GB" dirty="0"/>
              <a:t> </a:t>
            </a:r>
            <a:r>
              <a:rPr lang="en-GB" dirty="0" err="1"/>
              <a:t>allí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76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088C-E004-4179-A082-A21183000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2C450-C0B6-4174-AC8C-D2AD1C646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0D0B-A9EE-4324-ACDD-2D1F119B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4D28-ED70-48F0-992B-D9D8DADD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6953-2DE5-4161-924E-0FF85A75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1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8FB7-84DB-49AA-8E07-3270188A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8912E-1D2E-4A85-9DE4-BC00895EA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D3A7F-4EB4-4E19-B03D-88F880F2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FC4B-96A7-415A-A13A-8DEDDA58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04869-C652-418F-8926-4E6A0282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2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4F259-53A0-4F9B-AD93-2DE194A27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6752E-3376-4EF1-A190-60C5D8570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53CE4-C3C8-499B-81AD-763CD720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93E6C-1EA9-4592-A293-1BA647CF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68B-899D-4E94-84D4-AB69A5ED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27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9506-D1D4-433C-9C53-2856D301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A255-A558-4486-851B-B9A0BF649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3B497-3539-46E1-ABA4-37910F15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30235-F187-43B4-9AC1-D298D9E4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55B46-4DF6-41A7-8A54-4539D5AB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4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6CEE-68B8-44C9-8D03-82CA881D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BDF6F-5AB3-4331-A7CA-4AB2BE90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0F7C-B9D6-4663-A275-19E0D9FA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0FB67-5321-4E14-A8BE-E1C57CD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68BC-6B32-4207-A91C-756B2E3D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8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3551-7923-4D4D-9B83-1428C6C9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AB43-AF2E-4A1B-861A-CD16DB409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7DF81-9B14-47B7-BD88-23C431600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817C5-5542-4EFD-9301-C8D2CE2D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5A7BD-D025-4858-B4C7-C1ECD4FA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40DBC-DAFC-483D-B643-9BBB5D5B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28D0-E69B-4E16-9D88-93B02A2B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0F40B-F911-449F-96EF-AA37C702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3AC5A-2100-49B4-A278-DE4EE9C7D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51628-C1A5-4BA5-B5D0-0DF25544B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C7C92-AB7C-4C28-BBE1-AF84FC5AD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B4C32-48B7-44FF-B579-120EF80D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3CC62-85C5-45A7-833E-6BF063A0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5B98B-A1E8-46EE-9FC4-1FD8625A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EC7B-E686-4119-A1B6-7C04D91D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55D2DD-7EA8-4859-8DAC-7E537F70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F1B94-70C1-4A13-A09D-DAEA707B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EA3E1-2167-43E1-86DD-63624424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B09161-532B-4B68-AD25-87714F80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C11072-131B-4C78-B36A-E1122D25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CFD8E-0DBC-4576-BE6C-CAC9166E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E69A-BB0C-403D-8895-F2CB59D4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D21DD-F6E4-4114-9DBE-BFEE79505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044D6-D500-4FBB-A4E0-9FA562444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DBE67-7F13-4D1E-B814-A6E65056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66663-CFAA-4372-AF8F-6ECEC6F7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AE23-F614-4192-A6AF-0BF94FB6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4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05DD-C5DB-4A4D-A2B7-97A388C1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6A7FD-949C-44CC-9FFB-8955BD7C6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FE008-8BF6-4C48-BE5D-0AA3B57E1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205FD-DD1A-43FF-B85A-4F69F0B3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AACD-3B9B-4796-92E1-04B5F52E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B4823-F2D2-4DF4-B0B3-D10318D2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8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4140A-1D76-4AE6-A559-8874F853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FF2E6-D86E-456D-B89A-EBC65B233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654C3-9D07-489E-A70A-9EA088F55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3E44-F564-44CB-AD14-38C3D44EA116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6E3A-D340-46B4-939B-8E74287C4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43B76-1668-4406-B083-913C5B342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40CC-9730-481F-89BC-40B05A7A2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image" Target="../media/image26.png"/><Relationship Id="rId3" Type="http://schemas.openxmlformats.org/officeDocument/2006/relationships/audio" Target="../media/audio12.wav"/><Relationship Id="rId7" Type="http://schemas.openxmlformats.org/officeDocument/2006/relationships/audio" Target="../media/audio15.wav"/><Relationship Id="rId12" Type="http://schemas.openxmlformats.org/officeDocument/2006/relationships/audio" Target="../media/audio20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.wav"/><Relationship Id="rId11" Type="http://schemas.openxmlformats.org/officeDocument/2006/relationships/audio" Target="../media/audio19.wav"/><Relationship Id="rId5" Type="http://schemas.openxmlformats.org/officeDocument/2006/relationships/audio" Target="../media/audio13.wav"/><Relationship Id="rId15" Type="http://schemas.openxmlformats.org/officeDocument/2006/relationships/image" Target="../media/image38.png"/><Relationship Id="rId10" Type="http://schemas.openxmlformats.org/officeDocument/2006/relationships/audio" Target="../media/audio18.wav"/><Relationship Id="rId4" Type="http://schemas.openxmlformats.org/officeDocument/2006/relationships/image" Target="../media/image34.png"/><Relationship Id="rId9" Type="http://schemas.openxmlformats.org/officeDocument/2006/relationships/audio" Target="../media/audio17.wav"/><Relationship Id="rId14" Type="http://schemas.openxmlformats.org/officeDocument/2006/relationships/audio" Target="../media/audio2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9.gif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gif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openxmlformats.org/officeDocument/2006/relationships/image" Target="../media/image25.png"/><Relationship Id="rId1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29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audio" Target="../media/audio8.wav"/><Relationship Id="rId1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audio" Target="../media/audio7.wav"/><Relationship Id="rId1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5" Type="http://schemas.openxmlformats.org/officeDocument/2006/relationships/audio" Target="../media/audio10.wav"/><Relationship Id="rId10" Type="http://schemas.openxmlformats.org/officeDocument/2006/relationships/audio" Target="../media/audio5.wav"/><Relationship Id="rId19" Type="http://schemas.openxmlformats.org/officeDocument/2006/relationships/image" Target="../media/image35.png"/><Relationship Id="rId4" Type="http://schemas.openxmlformats.org/officeDocument/2006/relationships/audio" Target="../media/audio2.wav"/><Relationship Id="rId9" Type="http://schemas.openxmlformats.org/officeDocument/2006/relationships/image" Target="../media/image34.png"/><Relationship Id="rId14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99580FF-A961-4BA5-8243-21EF4FB0D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1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21;p10">
            <a:extLst>
              <a:ext uri="{FF2B5EF4-FFF2-40B4-BE49-F238E27FC236}">
                <a16:creationId xmlns:a16="http://schemas.microsoft.com/office/drawing/2014/main" id="{B70FA04C-33A6-4C2B-B0D8-3504A08821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17988"/>
          </a:xfrm>
          <a:solidFill>
            <a:srgbClr val="91EAD2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ction Button: Blank 5">
            <a:hlinkClick r:id="" action="ppaction://noaction" highlightClick="1">
              <a:snd r:embed="rId5" name="10_4.wav"/>
            </a:hlinkClick>
            <a:extLst>
              <a:ext uri="{FF2B5EF4-FFF2-40B4-BE49-F238E27FC236}">
                <a16:creationId xmlns:a16="http://schemas.microsoft.com/office/drawing/2014/main" id="{6877F4FC-8EEF-4DDE-AB93-50785126D598}"/>
              </a:ext>
            </a:extLst>
          </p:cNvPr>
          <p:cNvSpPr/>
          <p:nvPr/>
        </p:nvSpPr>
        <p:spPr>
          <a:xfrm>
            <a:off x="364366" y="231831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7" name="Action Button: Blank 6">
            <a:hlinkClick r:id="" action="ppaction://noaction" highlightClick="1">
              <a:snd r:embed="rId6" name="10_5.wav"/>
            </a:hlinkClick>
            <a:extLst>
              <a:ext uri="{FF2B5EF4-FFF2-40B4-BE49-F238E27FC236}">
                <a16:creationId xmlns:a16="http://schemas.microsoft.com/office/drawing/2014/main" id="{6E70F2AC-4D78-4438-AF49-070A4555F2B8}"/>
              </a:ext>
            </a:extLst>
          </p:cNvPr>
          <p:cNvSpPr/>
          <p:nvPr/>
        </p:nvSpPr>
        <p:spPr>
          <a:xfrm>
            <a:off x="364365" y="2933045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Action Button: Blank 7">
            <a:hlinkClick r:id="" action="ppaction://noaction" highlightClick="1">
              <a:snd r:embed="rId7" name="10_6.wav"/>
            </a:hlinkClick>
            <a:extLst>
              <a:ext uri="{FF2B5EF4-FFF2-40B4-BE49-F238E27FC236}">
                <a16:creationId xmlns:a16="http://schemas.microsoft.com/office/drawing/2014/main" id="{78FFBEDB-C561-43BE-B0E3-601284BCCDA5}"/>
              </a:ext>
            </a:extLst>
          </p:cNvPr>
          <p:cNvSpPr/>
          <p:nvPr/>
        </p:nvSpPr>
        <p:spPr>
          <a:xfrm>
            <a:off x="364364" y="3496102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Action Button: Blank 8">
            <a:hlinkClick r:id="" action="ppaction://noaction" highlightClick="1">
              <a:snd r:embed="rId8" name="10_7.wav"/>
            </a:hlinkClick>
            <a:extLst>
              <a:ext uri="{FF2B5EF4-FFF2-40B4-BE49-F238E27FC236}">
                <a16:creationId xmlns:a16="http://schemas.microsoft.com/office/drawing/2014/main" id="{A43C0234-14D4-4180-AC58-1E71761C5D85}"/>
              </a:ext>
            </a:extLst>
          </p:cNvPr>
          <p:cNvSpPr/>
          <p:nvPr/>
        </p:nvSpPr>
        <p:spPr>
          <a:xfrm>
            <a:off x="364364" y="4041485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Action Button: Blank 9">
            <a:hlinkClick r:id="" action="ppaction://noaction" highlightClick="1">
              <a:snd r:embed="rId9" name="10_8.wav"/>
            </a:hlinkClick>
            <a:extLst>
              <a:ext uri="{FF2B5EF4-FFF2-40B4-BE49-F238E27FC236}">
                <a16:creationId xmlns:a16="http://schemas.microsoft.com/office/drawing/2014/main" id="{3FB3C37A-762A-48BB-845C-A941B7B5D3C4}"/>
              </a:ext>
            </a:extLst>
          </p:cNvPr>
          <p:cNvSpPr/>
          <p:nvPr/>
        </p:nvSpPr>
        <p:spPr>
          <a:xfrm>
            <a:off x="364364" y="4586868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Action Button: Blank 10">
            <a:hlinkClick r:id="" action="ppaction://noaction" highlightClick="1">
              <a:snd r:embed="rId10" name="10_9.wav"/>
            </a:hlinkClick>
            <a:extLst>
              <a:ext uri="{FF2B5EF4-FFF2-40B4-BE49-F238E27FC236}">
                <a16:creationId xmlns:a16="http://schemas.microsoft.com/office/drawing/2014/main" id="{DD857C8F-2098-4948-AD52-F0159D8E9D98}"/>
              </a:ext>
            </a:extLst>
          </p:cNvPr>
          <p:cNvSpPr/>
          <p:nvPr/>
        </p:nvSpPr>
        <p:spPr>
          <a:xfrm>
            <a:off x="364363" y="513225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14" name="Google Shape;258;p34">
            <a:extLst>
              <a:ext uri="{FF2B5EF4-FFF2-40B4-BE49-F238E27FC236}">
                <a16:creationId xmlns:a16="http://schemas.microsoft.com/office/drawing/2014/main" id="{55A1425B-5651-414E-9563-FF2590544DFA}"/>
              </a:ext>
            </a:extLst>
          </p:cNvPr>
          <p:cNvGraphicFramePr/>
          <p:nvPr/>
        </p:nvGraphicFramePr>
        <p:xfrm>
          <a:off x="982900" y="1430136"/>
          <a:ext cx="10226199" cy="47191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2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5516">
                  <a:extLst>
                    <a:ext uri="{9D8B030D-6E8A-4147-A177-3AD203B41FA5}">
                      <a16:colId xmlns:a16="http://schemas.microsoft.com/office/drawing/2014/main" val="3331457011"/>
                    </a:ext>
                  </a:extLst>
                </a:gridCol>
              </a:tblGrid>
              <a:tr h="859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 I have… here?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 you have… there?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inglés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712555"/>
                  </a:ext>
                </a:extLst>
              </a:tr>
            </a:tbl>
          </a:graphicData>
        </a:graphic>
      </p:graphicFrame>
      <p:sp>
        <p:nvSpPr>
          <p:cNvPr id="15" name="TextBox 14">
            <a:hlinkClick r:id="" action="ppaction://noaction">
              <a:snd r:embed="rId11" name="10_1.wav"/>
            </a:hlinkClick>
            <a:extLst>
              <a:ext uri="{FF2B5EF4-FFF2-40B4-BE49-F238E27FC236}">
                <a16:creationId xmlns:a16="http://schemas.microsoft.com/office/drawing/2014/main" id="{035299A0-022E-433E-BDB2-E8DFD6B99491}"/>
              </a:ext>
            </a:extLst>
          </p:cNvPr>
          <p:cNvSpPr txBox="1"/>
          <p:nvPr/>
        </p:nvSpPr>
        <p:spPr>
          <a:xfrm>
            <a:off x="115039" y="35554"/>
            <a:ext cx="19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Escucha. </a:t>
            </a:r>
          </a:p>
        </p:txBody>
      </p:sp>
      <p:sp>
        <p:nvSpPr>
          <p:cNvPr id="16" name="TextBox 15">
            <a:hlinkClick r:id="" action="ppaction://noaction">
              <a:snd r:embed="rId12" name="10_2.wav"/>
            </a:hlinkClick>
            <a:extLst>
              <a:ext uri="{FF2B5EF4-FFF2-40B4-BE49-F238E27FC236}">
                <a16:creationId xmlns:a16="http://schemas.microsoft.com/office/drawing/2014/main" id="{95D9224D-A72E-4B08-886D-F322D4E55625}"/>
              </a:ext>
            </a:extLst>
          </p:cNvPr>
          <p:cNvSpPr txBox="1"/>
          <p:nvPr/>
        </p:nvSpPr>
        <p:spPr>
          <a:xfrm>
            <a:off x="1815925" y="63290"/>
            <a:ext cx="289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habla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6D75D-D7C9-4AD1-BFD8-9F4BB24AA3BC}"/>
              </a:ext>
            </a:extLst>
          </p:cNvPr>
          <p:cNvSpPr txBox="1"/>
          <p:nvPr/>
        </p:nvSpPr>
        <p:spPr>
          <a:xfrm>
            <a:off x="364367" y="708757"/>
            <a:ext cx="199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C6D1A1-D860-46B1-84BE-2F4AE02BE8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13" y="603255"/>
            <a:ext cx="527765" cy="54975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9F476FD-8319-4652-AA5B-4BDDC10A321B}"/>
              </a:ext>
            </a:extLst>
          </p:cNvPr>
          <p:cNvSpPr txBox="1"/>
          <p:nvPr/>
        </p:nvSpPr>
        <p:spPr>
          <a:xfrm>
            <a:off x="2117765" y="685589"/>
            <a:ext cx="276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2" name="Action Button: Blank 61">
            <a:hlinkClick r:id="" action="ppaction://noaction" highlightClick="1">
              <a:snd r:embed="rId14" name="10_10.wav"/>
            </a:hlinkClick>
            <a:extLst>
              <a:ext uri="{FF2B5EF4-FFF2-40B4-BE49-F238E27FC236}">
                <a16:creationId xmlns:a16="http://schemas.microsoft.com/office/drawing/2014/main" id="{EDBB779C-9ECB-4B9B-8BAE-F94DC53ED8F4}"/>
              </a:ext>
            </a:extLst>
          </p:cNvPr>
          <p:cNvSpPr/>
          <p:nvPr/>
        </p:nvSpPr>
        <p:spPr>
          <a:xfrm>
            <a:off x="364362" y="567599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1487964-E645-44D3-8D12-69E4E5E979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82" y="2170970"/>
            <a:ext cx="527765" cy="54975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248E49C-B4B7-4E54-BA33-8ECBA05BA8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83" y="2767140"/>
            <a:ext cx="527765" cy="54975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C0E894C-BE7F-4F82-8C10-9EB46FABF62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37" y="3316785"/>
            <a:ext cx="527765" cy="54975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B443DCA-64C2-4C5B-97BA-167A9BA551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36" y="3903700"/>
            <a:ext cx="527765" cy="54975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4D3F678-BD72-41CE-AE38-F8205070EC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87" y="4331293"/>
            <a:ext cx="527765" cy="5497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F60F475-0174-4D58-BA3F-146258DDFC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79" y="4928556"/>
            <a:ext cx="527765" cy="54975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3167708-ACCF-4B87-BD87-2E2FB4828C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79" y="5478311"/>
            <a:ext cx="527765" cy="549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1FB96F-187A-4348-AB83-3E75110AEF09}"/>
              </a:ext>
            </a:extLst>
          </p:cNvPr>
          <p:cNvSpPr txBox="1"/>
          <p:nvPr/>
        </p:nvSpPr>
        <p:spPr>
          <a:xfrm>
            <a:off x="7023370" y="2318311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streets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2D85C9-1043-4F6E-8718-65E4CCA3B922}"/>
              </a:ext>
            </a:extLst>
          </p:cNvPr>
          <p:cNvSpPr txBox="1"/>
          <p:nvPr/>
        </p:nvSpPr>
        <p:spPr>
          <a:xfrm>
            <a:off x="7023370" y="2921993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stadium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4D4844-6EDD-4851-ACB6-124BEA6D9C01}"/>
              </a:ext>
            </a:extLst>
          </p:cNvPr>
          <p:cNvSpPr txBox="1"/>
          <p:nvPr/>
        </p:nvSpPr>
        <p:spPr>
          <a:xfrm>
            <a:off x="7023369" y="3442035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churches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E00EBF2-950F-47CF-BC7B-BC29E3DABF8A}"/>
              </a:ext>
            </a:extLst>
          </p:cNvPr>
          <p:cNvSpPr txBox="1"/>
          <p:nvPr/>
        </p:nvSpPr>
        <p:spPr>
          <a:xfrm>
            <a:off x="6998957" y="4016506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trees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E9CC48-1625-494C-ABA5-17AF3C672A8E}"/>
              </a:ext>
            </a:extLst>
          </p:cNvPr>
          <p:cNvSpPr txBox="1"/>
          <p:nvPr/>
        </p:nvSpPr>
        <p:spPr>
          <a:xfrm>
            <a:off x="7032013" y="4608531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university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29B1D7E-AFC3-4375-A79C-074D3B78C15A}"/>
              </a:ext>
            </a:extLst>
          </p:cNvPr>
          <p:cNvSpPr txBox="1"/>
          <p:nvPr/>
        </p:nvSpPr>
        <p:spPr>
          <a:xfrm>
            <a:off x="7023368" y="5116841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hotels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4549665-B598-4F85-9A22-82846C2E393F}"/>
              </a:ext>
            </a:extLst>
          </p:cNvPr>
          <p:cNvSpPr txBox="1"/>
          <p:nvPr/>
        </p:nvSpPr>
        <p:spPr>
          <a:xfrm>
            <a:off x="6998957" y="5664388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schools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4DF8CC-10F8-4FF1-A9F3-C13A0C9B4057}"/>
              </a:ext>
            </a:extLst>
          </p:cNvPr>
          <p:cNvSpPr txBox="1"/>
          <p:nvPr/>
        </p:nvSpPr>
        <p:spPr>
          <a:xfrm>
            <a:off x="4482913" y="63290"/>
            <a:ext cx="547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she asking herself or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Krina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2352D83-B4E1-4DB1-B9C1-ECA6843E74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6463" y="4151141"/>
            <a:ext cx="2133785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7" grpId="0"/>
      <p:bldP spid="18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0F6BE07D-4193-4700-A6D1-6FB447E1FF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EFF224-AD65-44F5-A502-B8F97FCEFA68}"/>
              </a:ext>
            </a:extLst>
          </p:cNvPr>
          <p:cNvSpPr txBox="1"/>
          <p:nvPr/>
        </p:nvSpPr>
        <p:spPr>
          <a:xfrm>
            <a:off x="1775202" y="3317482"/>
            <a:ext cx="4320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__________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parques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7A872130-2A43-42EC-8F4B-81D7C8505AE8}"/>
              </a:ext>
            </a:extLst>
          </p:cNvPr>
          <p:cNvSpPr/>
          <p:nvPr/>
        </p:nvSpPr>
        <p:spPr>
          <a:xfrm>
            <a:off x="1826787" y="1281558"/>
            <a:ext cx="3613347" cy="1952923"/>
          </a:xfrm>
          <a:prstGeom prst="wedgeEllipseCallout">
            <a:avLst>
              <a:gd name="adj1" fmla="val -53624"/>
              <a:gd name="adj2" fmla="val 46873"/>
            </a:avLst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8C64A6-E412-4F26-AF01-F8CF32DFC31A}"/>
              </a:ext>
            </a:extLst>
          </p:cNvPr>
          <p:cNvSpPr txBox="1"/>
          <p:nvPr/>
        </p:nvSpPr>
        <p:spPr>
          <a:xfrm>
            <a:off x="1516617" y="1724544"/>
            <a:ext cx="42394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Lugo?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Muchas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cosas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mm…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8A5A8D-C7DB-4525-9B19-F8A98D0518D5}"/>
              </a:ext>
            </a:extLst>
          </p:cNvPr>
          <p:cNvSpPr txBox="1"/>
          <p:nvPr/>
        </p:nvSpPr>
        <p:spPr>
          <a:xfrm>
            <a:off x="6527183" y="879683"/>
            <a:ext cx="659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__________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árboles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4F7CFC-7484-4581-926E-380CC16BB8BD}"/>
              </a:ext>
            </a:extLst>
          </p:cNvPr>
          <p:cNvSpPr txBox="1"/>
          <p:nvPr/>
        </p:nvSpPr>
        <p:spPr>
          <a:xfrm>
            <a:off x="6527183" y="1526407"/>
            <a:ext cx="659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__________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iglesias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1BF7EB-9604-43DE-967D-BBD6B0C28910}"/>
              </a:ext>
            </a:extLst>
          </p:cNvPr>
          <p:cNvSpPr txBox="1"/>
          <p:nvPr/>
        </p:nvSpPr>
        <p:spPr>
          <a:xfrm>
            <a:off x="6527183" y="2155432"/>
            <a:ext cx="659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__________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calles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1A9ABDD-15C6-4413-9332-E00993E98FDC}"/>
              </a:ext>
            </a:extLst>
          </p:cNvPr>
          <p:cNvSpPr txBox="1"/>
          <p:nvPr/>
        </p:nvSpPr>
        <p:spPr>
          <a:xfrm>
            <a:off x="6527183" y="3326235"/>
            <a:ext cx="659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 __________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museo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3959055-101A-48A8-B9E7-32FDAF7A3FF8}"/>
              </a:ext>
            </a:extLst>
          </p:cNvPr>
          <p:cNvSpPr txBox="1"/>
          <p:nvPr/>
        </p:nvSpPr>
        <p:spPr>
          <a:xfrm>
            <a:off x="6527183" y="2756603"/>
            <a:ext cx="659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__________ plaza.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37A2FAF-CACC-463E-9009-84F0AFBC9265}"/>
              </a:ext>
            </a:extLst>
          </p:cNvPr>
          <p:cNvSpPr txBox="1"/>
          <p:nvPr/>
        </p:nvSpPr>
        <p:spPr>
          <a:xfrm>
            <a:off x="6331760" y="5193864"/>
            <a:ext cx="2718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parques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A214DC0-5DCC-459F-B2BA-0573EAAF54C0}"/>
              </a:ext>
            </a:extLst>
          </p:cNvPr>
          <p:cNvSpPr txBox="1"/>
          <p:nvPr/>
        </p:nvSpPr>
        <p:spPr>
          <a:xfrm>
            <a:off x="6331760" y="5738666"/>
            <a:ext cx="659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árboles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03A6A9-D634-4EF5-812E-6123CD2FE9C6}"/>
              </a:ext>
            </a:extLst>
          </p:cNvPr>
          <p:cNvSpPr txBox="1"/>
          <p:nvPr/>
        </p:nvSpPr>
        <p:spPr>
          <a:xfrm>
            <a:off x="9806822" y="5260564"/>
            <a:ext cx="2718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iglesias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EF8BD5-321B-4EB9-9EBB-C9B4D0E23F90}"/>
              </a:ext>
            </a:extLst>
          </p:cNvPr>
          <p:cNvSpPr txBox="1"/>
          <p:nvPr/>
        </p:nvSpPr>
        <p:spPr>
          <a:xfrm>
            <a:off x="9863706" y="5773233"/>
            <a:ext cx="2718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calles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92A3AB-959E-4E2F-9D82-3E2873A2E50B}"/>
              </a:ext>
            </a:extLst>
          </p:cNvPr>
          <p:cNvSpPr txBox="1"/>
          <p:nvPr/>
        </p:nvSpPr>
        <p:spPr>
          <a:xfrm>
            <a:off x="636774" y="5218345"/>
            <a:ext cx="2197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museo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C4B62F-36F6-4514-80CF-0E2B69730CA1}"/>
              </a:ext>
            </a:extLst>
          </p:cNvPr>
          <p:cNvSpPr txBox="1"/>
          <p:nvPr/>
        </p:nvSpPr>
        <p:spPr>
          <a:xfrm>
            <a:off x="3920109" y="5220391"/>
            <a:ext cx="2389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 plaza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D698D-CC53-4E7B-AECD-42B486C8FDDE}"/>
              </a:ext>
            </a:extLst>
          </p:cNvPr>
          <p:cNvSpPr txBox="1"/>
          <p:nvPr/>
        </p:nvSpPr>
        <p:spPr>
          <a:xfrm>
            <a:off x="32065" y="65315"/>
            <a:ext cx="358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describe Lugo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DA0ED8-0664-4F6F-8E37-55B1D8A1425D}"/>
              </a:ext>
            </a:extLst>
          </p:cNvPr>
          <p:cNvSpPr txBox="1"/>
          <p:nvPr/>
        </p:nvSpPr>
        <p:spPr>
          <a:xfrm>
            <a:off x="56896" y="537138"/>
            <a:ext cx="874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Remind her what she has in her home town. ‘You have…’</a:t>
            </a:r>
          </a:p>
        </p:txBody>
      </p:sp>
      <p:pic>
        <p:nvPicPr>
          <p:cNvPr id="26" name="Picture 2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7AD26E5-0102-47FA-A057-3B10B68FD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800" y="1483366"/>
            <a:ext cx="1401286" cy="2661844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728F6173-FF33-4C2D-A235-76DFF16A2EB4}"/>
              </a:ext>
            </a:extLst>
          </p:cNvPr>
          <p:cNvSpPr/>
          <p:nvPr/>
        </p:nvSpPr>
        <p:spPr>
          <a:xfrm>
            <a:off x="1466269" y="1080160"/>
            <a:ext cx="4518299" cy="2190182"/>
          </a:xfrm>
          <a:prstGeom prst="wedgeRoundRectCallout">
            <a:avLst>
              <a:gd name="adj1" fmla="val -22631"/>
              <a:gd name="adj2" fmla="val 65798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when a noun ends in –e, it could be masculine or feminine. Watch out for the gender of ‘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and ‘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parque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’!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4F8AEB-6FA3-4D26-80D9-4168C9427D5E}"/>
              </a:ext>
            </a:extLst>
          </p:cNvPr>
          <p:cNvSpPr/>
          <p:nvPr/>
        </p:nvSpPr>
        <p:spPr>
          <a:xfrm>
            <a:off x="699333" y="4226165"/>
            <a:ext cx="1346443" cy="911225"/>
          </a:xfrm>
          <a:prstGeom prst="roundRect">
            <a:avLst/>
          </a:prstGeom>
          <a:solidFill>
            <a:srgbClr val="85CFE1"/>
          </a:solidFill>
          <a:ln>
            <a:solidFill>
              <a:srgbClr val="85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(m)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9332DE-3A28-4BD2-A5B3-7F087CFC94F8}"/>
              </a:ext>
            </a:extLst>
          </p:cNvPr>
          <p:cNvSpPr/>
          <p:nvPr/>
        </p:nvSpPr>
        <p:spPr>
          <a:xfrm>
            <a:off x="3860030" y="4226165"/>
            <a:ext cx="1108453" cy="911225"/>
          </a:xfrm>
          <a:prstGeom prst="roundRect">
            <a:avLst/>
          </a:prstGeom>
          <a:solidFill>
            <a:srgbClr val="85CFE1"/>
          </a:solidFill>
          <a:ln>
            <a:solidFill>
              <a:srgbClr val="85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(f)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1216C31-5CCA-46CC-83A7-4B0218A9CC69}"/>
              </a:ext>
            </a:extLst>
          </p:cNvPr>
          <p:cNvSpPr/>
          <p:nvPr/>
        </p:nvSpPr>
        <p:spPr>
          <a:xfrm>
            <a:off x="6261296" y="4145210"/>
            <a:ext cx="1795877" cy="911225"/>
          </a:xfrm>
          <a:prstGeom prst="roundRect">
            <a:avLst/>
          </a:prstGeom>
          <a:solidFill>
            <a:srgbClr val="85CFE1"/>
          </a:solidFill>
          <a:ln>
            <a:solidFill>
              <a:srgbClr val="85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(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mpl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031A922-8EAD-4B14-A449-15CC3772756A}"/>
              </a:ext>
            </a:extLst>
          </p:cNvPr>
          <p:cNvSpPr/>
          <p:nvPr/>
        </p:nvSpPr>
        <p:spPr>
          <a:xfrm>
            <a:off x="9546938" y="4145554"/>
            <a:ext cx="1502379" cy="911225"/>
          </a:xfrm>
          <a:prstGeom prst="roundRect">
            <a:avLst/>
          </a:prstGeom>
          <a:solidFill>
            <a:srgbClr val="85CFE1"/>
          </a:solidFill>
          <a:ln>
            <a:solidFill>
              <a:srgbClr val="85C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(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fpl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57" grpId="0"/>
      <p:bldP spid="58" grpId="0"/>
      <p:bldP spid="59" grpId="0"/>
      <p:bldP spid="60" grpId="0"/>
      <p:bldP spid="65" grpId="0"/>
      <p:bldP spid="66" grpId="0"/>
      <p:bldP spid="67" grpId="0"/>
      <p:bldP spid="68" grpId="0"/>
      <p:bldP spid="69" grpId="0"/>
      <p:bldP spid="70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963A7152-F457-4ACF-9F8B-E2F39C17D71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8;p2" descr="background rectangle">
            <a:extLst>
              <a:ext uri="{FF2B5EF4-FFF2-40B4-BE49-F238E27FC236}">
                <a16:creationId xmlns:a16="http://schemas.microsoft.com/office/drawing/2014/main" id="{15D6C632-F377-48CF-8AA5-422AF4626AFC}"/>
              </a:ext>
            </a:extLst>
          </p:cNvPr>
          <p:cNvSpPr/>
          <p:nvPr/>
        </p:nvSpPr>
        <p:spPr>
          <a:xfrm>
            <a:off x="0" y="127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89291" y="4547744"/>
            <a:ext cx="417279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tener: 1st, 2nd and 3rd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singular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Plural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indefinite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articles</a:t>
            </a:r>
            <a:endParaRPr lang="es-ES" sz="2800" b="1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Char char="-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SSC: [ca] [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endParaRPr lang="es-ES" sz="28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GB" sz="4400" b="1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Saying what I and others have</a:t>
            </a:r>
            <a:endParaRPr lang="en-GB" sz="2400" b="0" i="0" u="none" strike="noStrike" cap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E8D24-E89F-3476-C926-5105EB2C2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610" y="5145740"/>
            <a:ext cx="1129448" cy="1712259"/>
          </a:xfrm>
          <a:prstGeom prst="rect">
            <a:avLst/>
          </a:prstGeom>
        </p:spPr>
      </p:pic>
      <p:pic>
        <p:nvPicPr>
          <p:cNvPr id="12" name="Picture 1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871645D8-5E57-2A8D-3ED8-C43C6FA87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1857" y="4185362"/>
            <a:ext cx="1401286" cy="266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Matrimonial Bed, Bed, Marriage Bed, Marital Bed">
            <a:extLst>
              <a:ext uri="{FF2B5EF4-FFF2-40B4-BE49-F238E27FC236}">
                <a16:creationId xmlns:a16="http://schemas.microsoft.com/office/drawing/2014/main" id="{AF3B4835-5D0E-4D55-9F90-508066DA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13" y="538013"/>
            <a:ext cx="2554806" cy="1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ockroach, Insect, Ugly, Bug">
            <a:extLst>
              <a:ext uri="{FF2B5EF4-FFF2-40B4-BE49-F238E27FC236}">
                <a16:creationId xmlns:a16="http://schemas.microsoft.com/office/drawing/2014/main" id="{32E4C131-50C1-4483-AC10-D2384973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06" y="4019467"/>
            <a:ext cx="1808508" cy="23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38;p6">
            <a:extLst>
              <a:ext uri="{FF2B5EF4-FFF2-40B4-BE49-F238E27FC236}">
                <a16:creationId xmlns:a16="http://schemas.microsoft.com/office/drawing/2014/main" id="{2AD37C22-FD6C-4E40-B6A8-A2CC66B70347}"/>
              </a:ext>
            </a:extLst>
          </p:cNvPr>
          <p:cNvSpPr txBox="1"/>
          <p:nvPr/>
        </p:nvSpPr>
        <p:spPr>
          <a:xfrm>
            <a:off x="498828" y="439432"/>
            <a:ext cx="4572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8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[ca]</a:t>
            </a:r>
            <a:endParaRPr sz="8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9;p6">
            <a:extLst>
              <a:ext uri="{FF2B5EF4-FFF2-40B4-BE49-F238E27FC236}">
                <a16:creationId xmlns:a16="http://schemas.microsoft.com/office/drawing/2014/main" id="{D5603BFA-1CB9-4739-98F4-99287E68BD57}"/>
              </a:ext>
            </a:extLst>
          </p:cNvPr>
          <p:cNvSpPr txBox="1"/>
          <p:nvPr/>
        </p:nvSpPr>
        <p:spPr>
          <a:xfrm>
            <a:off x="3114764" y="455114"/>
            <a:ext cx="400325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88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-GB" sz="8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88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8;p6">
            <a:extLst>
              <a:ext uri="{FF2B5EF4-FFF2-40B4-BE49-F238E27FC236}">
                <a16:creationId xmlns:a16="http://schemas.microsoft.com/office/drawing/2014/main" id="{35AD041F-F6FB-44E8-8ADB-3BBBAC85E9BF}"/>
              </a:ext>
            </a:extLst>
          </p:cNvPr>
          <p:cNvSpPr txBox="1"/>
          <p:nvPr/>
        </p:nvSpPr>
        <p:spPr>
          <a:xfrm>
            <a:off x="461332" y="2442812"/>
            <a:ext cx="4572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8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[co]</a:t>
            </a:r>
            <a:endParaRPr sz="8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39;p6">
            <a:extLst>
              <a:ext uri="{FF2B5EF4-FFF2-40B4-BE49-F238E27FC236}">
                <a16:creationId xmlns:a16="http://schemas.microsoft.com/office/drawing/2014/main" id="{2742C833-647C-4506-95B3-59D5F01FEA53}"/>
              </a:ext>
            </a:extLst>
          </p:cNvPr>
          <p:cNvSpPr txBox="1"/>
          <p:nvPr/>
        </p:nvSpPr>
        <p:spPr>
          <a:xfrm>
            <a:off x="2795563" y="2474176"/>
            <a:ext cx="411622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88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8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ntar</a:t>
            </a:r>
            <a:endParaRPr sz="88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38;p6">
            <a:extLst>
              <a:ext uri="{FF2B5EF4-FFF2-40B4-BE49-F238E27FC236}">
                <a16:creationId xmlns:a16="http://schemas.microsoft.com/office/drawing/2014/main" id="{0E7EFEF1-79B5-4831-8304-A0B7C03594D5}"/>
              </a:ext>
            </a:extLst>
          </p:cNvPr>
          <p:cNvSpPr txBox="1"/>
          <p:nvPr/>
        </p:nvSpPr>
        <p:spPr>
          <a:xfrm>
            <a:off x="461332" y="4442178"/>
            <a:ext cx="4572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8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[cu]</a:t>
            </a:r>
            <a:endParaRPr sz="8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39;p6">
            <a:extLst>
              <a:ext uri="{FF2B5EF4-FFF2-40B4-BE49-F238E27FC236}">
                <a16:creationId xmlns:a16="http://schemas.microsoft.com/office/drawing/2014/main" id="{6CC75EEF-0BCB-4DE4-B292-7B2258E8988C}"/>
              </a:ext>
            </a:extLst>
          </p:cNvPr>
          <p:cNvSpPr txBox="1"/>
          <p:nvPr/>
        </p:nvSpPr>
        <p:spPr>
          <a:xfrm>
            <a:off x="2795563" y="4473542"/>
            <a:ext cx="6778743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88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r>
              <a:rPr lang="en-GB" sz="8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caracha</a:t>
            </a:r>
            <a:endParaRPr sz="88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" descr="Counting, Fingers, First, Hand, One">
            <a:extLst>
              <a:ext uri="{FF2B5EF4-FFF2-40B4-BE49-F238E27FC236}">
                <a16:creationId xmlns:a16="http://schemas.microsoft.com/office/drawing/2014/main" id="{8AA21FB4-7366-40B2-A904-CD3F02BC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117" y="2282620"/>
            <a:ext cx="3135406" cy="15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iudad, La Carretera, Comunidad Local">
            <a:extLst>
              <a:ext uri="{FF2B5EF4-FFF2-40B4-BE49-F238E27FC236}">
                <a16:creationId xmlns:a16="http://schemas.microsoft.com/office/drawing/2014/main" id="{2A05FEA6-D996-4799-998F-DAF79366A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21427" b="30048"/>
          <a:stretch/>
        </p:blipFill>
        <p:spPr bwMode="auto">
          <a:xfrm>
            <a:off x="3523271" y="5037104"/>
            <a:ext cx="2742381" cy="8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318094" y="47670"/>
            <a:ext cx="7706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Krina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una amiga de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Inglaterra</a:t>
            </a:r>
            <a:endParaRPr lang="en-US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E10781-AF16-4E2F-82BE-3BACD141B914}"/>
              </a:ext>
            </a:extLst>
          </p:cNvPr>
          <p:cNvSpPr txBox="1"/>
          <p:nvPr/>
        </p:nvSpPr>
        <p:spPr>
          <a:xfrm>
            <a:off x="318096" y="929715"/>
            <a:ext cx="75977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Krina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 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compañera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de Sofía. Ella es de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Inglaterra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y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aprende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español.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E5E33A-F049-48E1-9B93-A65054766342}"/>
              </a:ext>
            </a:extLst>
          </p:cNvPr>
          <p:cNvSpPr txBox="1"/>
          <p:nvPr/>
        </p:nvSpPr>
        <p:spPr>
          <a:xfrm>
            <a:off x="300821" y="1966581"/>
            <a:ext cx="11531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Krina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and Sofía are learning about their hometowns. 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43CDAB46-6DCB-4D0B-A077-839FA334C5D5}"/>
              </a:ext>
            </a:extLst>
          </p:cNvPr>
          <p:cNvSpPr/>
          <p:nvPr/>
        </p:nvSpPr>
        <p:spPr>
          <a:xfrm>
            <a:off x="1338057" y="3035379"/>
            <a:ext cx="2185214" cy="1551416"/>
          </a:xfrm>
          <a:prstGeom prst="wedgeEllipseCallout">
            <a:avLst>
              <a:gd name="adj1" fmla="val -50601"/>
              <a:gd name="adj2" fmla="val 62080"/>
            </a:avLst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Segoe Print" panose="02000600000000000000" pitchFamily="2" charset="0"/>
              </a:rPr>
              <a:t>Lugo </a:t>
            </a:r>
            <a:r>
              <a:rPr lang="en-GB" sz="2800" dirty="0" err="1">
                <a:latin typeface="Segoe Print" panose="02000600000000000000" pitchFamily="2" charset="0"/>
              </a:rPr>
              <a:t>tiene</a:t>
            </a:r>
            <a:r>
              <a:rPr lang="en-GB" sz="2800" dirty="0">
                <a:latin typeface="Segoe Print" panose="02000600000000000000" pitchFamily="2" charset="0"/>
              </a:rPr>
              <a:t> 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B745D6-9FA2-46BC-B60C-791126AFB85A}"/>
              </a:ext>
            </a:extLst>
          </p:cNvPr>
          <p:cNvSpPr txBox="1"/>
          <p:nvPr/>
        </p:nvSpPr>
        <p:spPr>
          <a:xfrm>
            <a:off x="8783761" y="6261607"/>
            <a:ext cx="3127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universidad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085C03-4491-472D-828D-11BBE9658CF8}"/>
              </a:ext>
            </a:extLst>
          </p:cNvPr>
          <p:cNvSpPr txBox="1"/>
          <p:nvPr/>
        </p:nvSpPr>
        <p:spPr>
          <a:xfrm>
            <a:off x="3801642" y="5019049"/>
            <a:ext cx="218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B30FC2-4444-4D6F-8D29-7F09AA4EE14D}"/>
              </a:ext>
            </a:extLst>
          </p:cNvPr>
          <p:cNvSpPr txBox="1"/>
          <p:nvPr/>
        </p:nvSpPr>
        <p:spPr>
          <a:xfrm>
            <a:off x="6313292" y="4267146"/>
            <a:ext cx="218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árbol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DF6B961-24BB-4772-9695-302C86146F6B}"/>
              </a:ext>
            </a:extLst>
          </p:cNvPr>
          <p:cNvGrpSpPr/>
          <p:nvPr/>
        </p:nvGrpSpPr>
        <p:grpSpPr>
          <a:xfrm>
            <a:off x="6748460" y="73035"/>
            <a:ext cx="404783" cy="651012"/>
            <a:chOff x="10264329" y="1395151"/>
            <a:chExt cx="1171740" cy="178985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2FB90A6-C993-4348-BF3B-48E76C6D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329" y="1395151"/>
              <a:ext cx="1077873" cy="16764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4E4779F-5726-4E3C-B080-B272886AB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59" t="52222"/>
            <a:stretch/>
          </p:blipFill>
          <p:spPr>
            <a:xfrm rot="705979">
              <a:off x="10394549" y="1963582"/>
              <a:ext cx="1041520" cy="1221419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BB7DA21-BF9E-4925-888F-5988DEE45EF1}"/>
              </a:ext>
            </a:extLst>
          </p:cNvPr>
          <p:cNvSpPr txBox="1"/>
          <p:nvPr/>
        </p:nvSpPr>
        <p:spPr>
          <a:xfrm>
            <a:off x="7972019" y="4268227"/>
            <a:ext cx="2566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iglesia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24F8386-2AD8-4168-9F3D-13AF89E547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34" y="4204188"/>
            <a:ext cx="1401286" cy="2661844"/>
          </a:xfrm>
          <a:prstGeom prst="rect">
            <a:avLst/>
          </a:prstGeom>
        </p:spPr>
      </p:pic>
      <p:pic>
        <p:nvPicPr>
          <p:cNvPr id="3074" name="Picture 2" descr="Naturaleza, Planta, Árbol">
            <a:extLst>
              <a:ext uri="{FF2B5EF4-FFF2-40B4-BE49-F238E27FC236}">
                <a16:creationId xmlns:a16="http://schemas.microsoft.com/office/drawing/2014/main" id="{60F1E37E-EF27-47A1-BA1A-A3CF5E96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92" y="2673711"/>
            <a:ext cx="1432951" cy="15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glesia, Capilla, Religión, Cementerio, Campanas">
            <a:extLst>
              <a:ext uri="{FF2B5EF4-FFF2-40B4-BE49-F238E27FC236}">
                <a16:creationId xmlns:a16="http://schemas.microsoft.com/office/drawing/2014/main" id="{D0FE6018-34FE-4B49-A843-FE68B378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2" y="2610479"/>
            <a:ext cx="1050667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523BFB-C39F-401B-A603-9B0F7E5811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9997" y="5037103"/>
            <a:ext cx="2566638" cy="1286164"/>
          </a:xfrm>
          <a:prstGeom prst="rect">
            <a:avLst/>
          </a:prstGeom>
        </p:spPr>
      </p:pic>
      <p:pic>
        <p:nvPicPr>
          <p:cNvPr id="3086" name="Picture 14" descr="Fútbol, Estadio, Deporte, San Mames, Bilbao">
            <a:extLst>
              <a:ext uri="{FF2B5EF4-FFF2-40B4-BE49-F238E27FC236}">
                <a16:creationId xmlns:a16="http://schemas.microsoft.com/office/drawing/2014/main" id="{7AD6ABB3-A953-4C77-986D-B81911BC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01" y="2690915"/>
            <a:ext cx="2074636" cy="14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B437A8A-9EF9-41EB-9821-DAE7DD7F0214}"/>
              </a:ext>
            </a:extLst>
          </p:cNvPr>
          <p:cNvSpPr txBox="1"/>
          <p:nvPr/>
        </p:nvSpPr>
        <p:spPr>
          <a:xfrm>
            <a:off x="4035896" y="4239640"/>
            <a:ext cx="3127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estadio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2A7B55-511B-43E1-822C-9AA536616F43}"/>
              </a:ext>
            </a:extLst>
          </p:cNvPr>
          <p:cNvSpPr txBox="1"/>
          <p:nvPr/>
        </p:nvSpPr>
        <p:spPr>
          <a:xfrm>
            <a:off x="6406343" y="6299517"/>
            <a:ext cx="2185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parque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16" descr="Árboles De Mango, Parque, Jardín, Parque De Árboles">
            <a:extLst>
              <a:ext uri="{FF2B5EF4-FFF2-40B4-BE49-F238E27FC236}">
                <a16:creationId xmlns:a16="http://schemas.microsoft.com/office/drawing/2014/main" id="{4BA19A00-1E49-4AED-844F-645E0B79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60" y="4997169"/>
            <a:ext cx="1806219" cy="12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rte, Audiencia, Personaje, Cómic">
            <a:extLst>
              <a:ext uri="{FF2B5EF4-FFF2-40B4-BE49-F238E27FC236}">
                <a16:creationId xmlns:a16="http://schemas.microsoft.com/office/drawing/2014/main" id="{D9E26416-D6CD-488B-A751-EE056CBE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94" y="2825289"/>
            <a:ext cx="1438275" cy="13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C4F94D-E1F6-46D1-89D8-5B4A92C762C5}"/>
              </a:ext>
            </a:extLst>
          </p:cNvPr>
          <p:cNvSpPr txBox="1"/>
          <p:nvPr/>
        </p:nvSpPr>
        <p:spPr>
          <a:xfrm>
            <a:off x="10305824" y="4313933"/>
            <a:ext cx="2566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320BC-E42E-8CAC-FDC5-89C99F5FA4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99" y="6129234"/>
            <a:ext cx="687886" cy="784635"/>
          </a:xfrm>
          <a:prstGeom prst="rect">
            <a:avLst/>
          </a:prstGeom>
        </p:spPr>
      </p:pic>
      <p:pic>
        <p:nvPicPr>
          <p:cNvPr id="1030" name="Picture 6" descr="Teblet, Ipad, Tecnología, Digital">
            <a:extLst>
              <a:ext uri="{FF2B5EF4-FFF2-40B4-BE49-F238E27FC236}">
                <a16:creationId xmlns:a16="http://schemas.microsoft.com/office/drawing/2014/main" id="{0CAE0535-EF1C-A933-D242-33DC3A07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69101" y="5473269"/>
            <a:ext cx="948327" cy="14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6" grpId="0" animBg="1"/>
      <p:bldP spid="38" grpId="0"/>
      <p:bldP spid="40" grpId="0"/>
      <p:bldP spid="50" grpId="0"/>
      <p:bldP spid="57" grpId="0"/>
      <p:bldP spid="32" grpId="0"/>
      <p:bldP spid="33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2236446-FB68-227D-6251-BDE482F5137B}"/>
              </a:ext>
            </a:extLst>
          </p:cNvPr>
          <p:cNvSpPr txBox="1"/>
          <p:nvPr/>
        </p:nvSpPr>
        <p:spPr>
          <a:xfrm>
            <a:off x="8071512" y="5061927"/>
            <a:ext cx="1946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2C3255-6DA0-48C5-BB28-80488332441C}"/>
              </a:ext>
            </a:extLst>
          </p:cNvPr>
          <p:cNvSpPr txBox="1"/>
          <p:nvPr/>
        </p:nvSpPr>
        <p:spPr>
          <a:xfrm>
            <a:off x="7903677" y="5035532"/>
            <a:ext cx="1718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árbol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14E13F4-FC01-84F3-89F8-3C453AD9D11D}"/>
              </a:ext>
            </a:extLst>
          </p:cNvPr>
          <p:cNvSpPr txBox="1"/>
          <p:nvPr/>
        </p:nvSpPr>
        <p:spPr>
          <a:xfrm>
            <a:off x="5477341" y="5055704"/>
            <a:ext cx="2031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iglesia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2" descr="Naturaleza, Planta, Árbol">
            <a:extLst>
              <a:ext uri="{FF2B5EF4-FFF2-40B4-BE49-F238E27FC236}">
                <a16:creationId xmlns:a16="http://schemas.microsoft.com/office/drawing/2014/main" id="{E21B7FC4-7377-F8D0-EA2B-64C99AE5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31" y="3151610"/>
            <a:ext cx="1432951" cy="15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glesia, Capilla, Religión, Cementerio, Campanas">
            <a:extLst>
              <a:ext uri="{FF2B5EF4-FFF2-40B4-BE49-F238E27FC236}">
                <a16:creationId xmlns:a16="http://schemas.microsoft.com/office/drawing/2014/main" id="{3A75BC94-57A3-BA87-C8F5-874B320A8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09" y="3149520"/>
            <a:ext cx="1050667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CDFAD30-879C-1B52-35EB-669A8D446E92}"/>
              </a:ext>
            </a:extLst>
          </p:cNvPr>
          <p:cNvSpPr txBox="1"/>
          <p:nvPr/>
        </p:nvSpPr>
        <p:spPr>
          <a:xfrm>
            <a:off x="5484753" y="5056515"/>
            <a:ext cx="2023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estadio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4DD546-4E0D-174C-52F2-DAFEE9674EDE}"/>
              </a:ext>
            </a:extLst>
          </p:cNvPr>
          <p:cNvSpPr txBox="1"/>
          <p:nvPr/>
        </p:nvSpPr>
        <p:spPr>
          <a:xfrm>
            <a:off x="5784022" y="5028504"/>
            <a:ext cx="2185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iglesia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1BDA6480-B297-9DE8-4E19-615AA18C8A3F}"/>
              </a:ext>
            </a:extLst>
          </p:cNvPr>
          <p:cNvSpPr/>
          <p:nvPr/>
        </p:nvSpPr>
        <p:spPr>
          <a:xfrm>
            <a:off x="1796933" y="2688224"/>
            <a:ext cx="2185214" cy="1551416"/>
          </a:xfrm>
          <a:prstGeom prst="wedgeEllipseCallout">
            <a:avLst>
              <a:gd name="adj1" fmla="val -50601"/>
              <a:gd name="adj2" fmla="val 62080"/>
            </a:avLst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Segoe Print" panose="02000600000000000000" pitchFamily="2" charset="0"/>
              </a:rPr>
              <a:t>Lugo </a:t>
            </a:r>
            <a:r>
              <a:rPr lang="en-GB" sz="2800" dirty="0" err="1">
                <a:latin typeface="Segoe Print" panose="02000600000000000000" pitchFamily="2" charset="0"/>
              </a:rPr>
              <a:t>tiene</a:t>
            </a:r>
            <a:r>
              <a:rPr lang="en-GB" sz="2800" dirty="0">
                <a:latin typeface="Segoe Print" panose="02000600000000000000" pitchFamily="2" charset="0"/>
              </a:rPr>
              <a:t> …</a:t>
            </a:r>
          </a:p>
        </p:txBody>
      </p:sp>
      <p:pic>
        <p:nvPicPr>
          <p:cNvPr id="44" name="Picture 43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21880659-042B-71EF-D484-F250CC869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144" y="4248002"/>
            <a:ext cx="1401286" cy="266184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5AD5C02-E56B-8093-D859-CF1437E4CEBC}"/>
              </a:ext>
            </a:extLst>
          </p:cNvPr>
          <p:cNvSpPr txBox="1"/>
          <p:nvPr/>
        </p:nvSpPr>
        <p:spPr>
          <a:xfrm>
            <a:off x="7698556" y="5048532"/>
            <a:ext cx="2185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A37839-5F20-6E61-D85F-29EBE3EEA7D8}"/>
              </a:ext>
            </a:extLst>
          </p:cNvPr>
          <p:cNvSpPr txBox="1"/>
          <p:nvPr/>
        </p:nvSpPr>
        <p:spPr>
          <a:xfrm>
            <a:off x="5545362" y="5014151"/>
            <a:ext cx="2031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09E169-6A11-2293-32FC-1FB4C9E5EF91}"/>
              </a:ext>
            </a:extLst>
          </p:cNvPr>
          <p:cNvSpPr txBox="1"/>
          <p:nvPr/>
        </p:nvSpPr>
        <p:spPr>
          <a:xfrm>
            <a:off x="7766578" y="5006979"/>
            <a:ext cx="2031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parque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Picture 16" descr="Árboles De Mango, Parque, Jardín, Parque De Árboles">
            <a:extLst>
              <a:ext uri="{FF2B5EF4-FFF2-40B4-BE49-F238E27FC236}">
                <a16:creationId xmlns:a16="http://schemas.microsoft.com/office/drawing/2014/main" id="{C6BCC7D7-79F8-8751-A555-289DF60AF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59" y="3512283"/>
            <a:ext cx="1806219" cy="12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4BD6800-C302-D37F-53B7-60014F153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2293" y="3488217"/>
            <a:ext cx="2566638" cy="128616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1D1EA3B-045A-8AF0-CB17-2063468988B9}"/>
              </a:ext>
            </a:extLst>
          </p:cNvPr>
          <p:cNvSpPr txBox="1"/>
          <p:nvPr/>
        </p:nvSpPr>
        <p:spPr>
          <a:xfrm>
            <a:off x="8308724" y="5024037"/>
            <a:ext cx="2031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F4300A-6FE4-8FF9-4E43-05B4EE5A4654}"/>
              </a:ext>
            </a:extLst>
          </p:cNvPr>
          <p:cNvSpPr txBox="1"/>
          <p:nvPr/>
        </p:nvSpPr>
        <p:spPr>
          <a:xfrm>
            <a:off x="5078450" y="5041622"/>
            <a:ext cx="2963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universidad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" name="Picture 4" descr="Ciudad, La Carretera, Comunidad Local">
            <a:extLst>
              <a:ext uri="{FF2B5EF4-FFF2-40B4-BE49-F238E27FC236}">
                <a16:creationId xmlns:a16="http://schemas.microsoft.com/office/drawing/2014/main" id="{E2D79BEB-35CF-5E2F-17BD-A150E9084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5" b="30048"/>
          <a:stretch/>
        </p:blipFill>
        <p:spPr bwMode="auto">
          <a:xfrm>
            <a:off x="5496496" y="3680522"/>
            <a:ext cx="4898571" cy="11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8" descr="Arte, Audiencia, Personaje, Cómic">
            <a:extLst>
              <a:ext uri="{FF2B5EF4-FFF2-40B4-BE49-F238E27FC236}">
                <a16:creationId xmlns:a16="http://schemas.microsoft.com/office/drawing/2014/main" id="{C0FC1871-230D-691A-18ED-FC8150DB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81" y="3430533"/>
            <a:ext cx="1438275" cy="13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06342FE-94C5-C423-BB94-E2D8326645DA}"/>
              </a:ext>
            </a:extLst>
          </p:cNvPr>
          <p:cNvSpPr txBox="1"/>
          <p:nvPr/>
        </p:nvSpPr>
        <p:spPr>
          <a:xfrm>
            <a:off x="5884008" y="5021317"/>
            <a:ext cx="1868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744055C-C07F-0C37-CC9D-E178DEA0A3BA}"/>
              </a:ext>
            </a:extLst>
          </p:cNvPr>
          <p:cNvSpPr txBox="1"/>
          <p:nvPr/>
        </p:nvSpPr>
        <p:spPr>
          <a:xfrm>
            <a:off x="7975298" y="5020639"/>
            <a:ext cx="17914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árbol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14" descr="Fútbol, Estadio, Deporte, San Mames, Bilbao">
            <a:extLst>
              <a:ext uri="{FF2B5EF4-FFF2-40B4-BE49-F238E27FC236}">
                <a16:creationId xmlns:a16="http://schemas.microsoft.com/office/drawing/2014/main" id="{75FAFA5B-2278-74A4-A13E-3859F74C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95" y="3320748"/>
            <a:ext cx="2074636" cy="14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D4E25C8-C112-244B-C331-7BFEC9A6E30A}"/>
              </a:ext>
            </a:extLst>
          </p:cNvPr>
          <p:cNvSpPr txBox="1"/>
          <p:nvPr/>
        </p:nvSpPr>
        <p:spPr>
          <a:xfrm>
            <a:off x="5989539" y="5027065"/>
            <a:ext cx="2090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estadio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A977FC-21E2-4958-EF19-22EE8DD683D8}"/>
              </a:ext>
            </a:extLst>
          </p:cNvPr>
          <p:cNvSpPr txBox="1"/>
          <p:nvPr/>
        </p:nvSpPr>
        <p:spPr>
          <a:xfrm>
            <a:off x="8280239" y="5027065"/>
            <a:ext cx="2090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parque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4" name="Graphic 73" descr="Teacher">
            <a:extLst>
              <a:ext uri="{FF2B5EF4-FFF2-40B4-BE49-F238E27FC236}">
                <a16:creationId xmlns:a16="http://schemas.microsoft.com/office/drawing/2014/main" id="{B82AFBCA-DA81-365B-5C6D-8A479629DF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42" y="-49458"/>
            <a:ext cx="914400" cy="914400"/>
          </a:xfrm>
          <a:prstGeom prst="rect">
            <a:avLst/>
          </a:prstGeom>
        </p:spPr>
      </p:pic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3F2AB352-2A03-38A6-7501-DA27B2EE89EE}"/>
              </a:ext>
            </a:extLst>
          </p:cNvPr>
          <p:cNvSpPr/>
          <p:nvPr/>
        </p:nvSpPr>
        <p:spPr>
          <a:xfrm>
            <a:off x="1257206" y="149001"/>
            <a:ext cx="4526815" cy="512606"/>
          </a:xfrm>
          <a:prstGeom prst="wedgeRoundRectCallout">
            <a:avLst>
              <a:gd name="adj1" fmla="val -55813"/>
              <a:gd name="adj2" fmla="val 9953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¿Que es en español?</a:t>
            </a:r>
          </a:p>
        </p:txBody>
      </p:sp>
    </p:spTree>
    <p:extLst>
      <p:ext uri="{BB962C8B-B14F-4D97-AF65-F5344CB8AC3E}">
        <p14:creationId xmlns:p14="http://schemas.microsoft.com/office/powerpoint/2010/main" val="15887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  <p:bldP spid="43" grpId="0" animBg="1"/>
      <p:bldP spid="45" grpId="0"/>
      <p:bldP spid="45" grpId="1"/>
      <p:bldP spid="46" grpId="0"/>
      <p:bldP spid="46" grpId="1"/>
      <p:bldP spid="47" grpId="0"/>
      <p:bldP spid="47" grpId="1"/>
      <p:bldP spid="51" grpId="0"/>
      <p:bldP spid="51" grpId="1"/>
      <p:bldP spid="54" grpId="0"/>
      <p:bldP spid="54" grpId="1"/>
      <p:bldP spid="63" grpId="0"/>
      <p:bldP spid="63" grpId="1"/>
      <p:bldP spid="64" grpId="0"/>
      <p:bldP spid="64" grpId="1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Talking about things in the plural: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Google Shape;169;p8">
            <a:extLst>
              <a:ext uri="{FF2B5EF4-FFF2-40B4-BE49-F238E27FC236}">
                <a16:creationId xmlns:a16="http://schemas.microsoft.com/office/drawing/2014/main" id="{E2782AE1-3778-4DB3-BED0-E1D51CF4E9C9}"/>
              </a:ext>
            </a:extLst>
          </p:cNvPr>
          <p:cNvSpPr txBox="1"/>
          <p:nvPr/>
        </p:nvSpPr>
        <p:spPr>
          <a:xfrm>
            <a:off x="204236" y="676921"/>
            <a:ext cx="88991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Plural nouns and indefinite articles (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/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endParaRPr sz="280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72;p8">
            <a:extLst>
              <a:ext uri="{FF2B5EF4-FFF2-40B4-BE49-F238E27FC236}">
                <a16:creationId xmlns:a16="http://schemas.microsoft.com/office/drawing/2014/main" id="{00D273C6-32B8-4C78-A434-579DFBBDDE7A}"/>
              </a:ext>
            </a:extLst>
          </p:cNvPr>
          <p:cNvSpPr txBox="1"/>
          <p:nvPr/>
        </p:nvSpPr>
        <p:spPr>
          <a:xfrm>
            <a:off x="882776" y="4279415"/>
            <a:ext cx="39120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estadio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9" name="Google Shape;174;p8">
            <a:extLst>
              <a:ext uri="{FF2B5EF4-FFF2-40B4-BE49-F238E27FC236}">
                <a16:creationId xmlns:a16="http://schemas.microsoft.com/office/drawing/2014/main" id="{AF1D9F8D-2EFC-4328-8562-67467AD284C2}"/>
              </a:ext>
            </a:extLst>
          </p:cNvPr>
          <p:cNvSpPr txBox="1"/>
          <p:nvPr/>
        </p:nvSpPr>
        <p:spPr>
          <a:xfrm>
            <a:off x="6915789" y="4279415"/>
            <a:ext cx="5283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92D050"/>
              </a:buClr>
              <a:buSzPts val="2800"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unas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piscina</a:t>
            </a: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3C1BD5FF-8CC1-449A-891E-425EC44FA9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253" y="459637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72;p8">
            <a:extLst>
              <a:ext uri="{FF2B5EF4-FFF2-40B4-BE49-F238E27FC236}">
                <a16:creationId xmlns:a16="http://schemas.microsoft.com/office/drawing/2014/main" id="{0D05EEE5-6EF4-4D65-A9A4-07D1F20D75CE}"/>
              </a:ext>
            </a:extLst>
          </p:cNvPr>
          <p:cNvSpPr txBox="1"/>
          <p:nvPr/>
        </p:nvSpPr>
        <p:spPr>
          <a:xfrm>
            <a:off x="882776" y="4744843"/>
            <a:ext cx="500774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</a:t>
            </a: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stadium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pic>
        <p:nvPicPr>
          <p:cNvPr id="33" name="Google Shape;183;p8">
            <a:extLst>
              <a:ext uri="{FF2B5EF4-FFF2-40B4-BE49-F238E27FC236}">
                <a16:creationId xmlns:a16="http://schemas.microsoft.com/office/drawing/2014/main" id="{17AB41AB-300F-48DF-AC22-AC4DCF350D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8756" y="462291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72;p8">
            <a:extLst>
              <a:ext uri="{FF2B5EF4-FFF2-40B4-BE49-F238E27FC236}">
                <a16:creationId xmlns:a16="http://schemas.microsoft.com/office/drawing/2014/main" id="{01CE92E5-682F-4F55-9687-7FF3664D829C}"/>
              </a:ext>
            </a:extLst>
          </p:cNvPr>
          <p:cNvSpPr txBox="1"/>
          <p:nvPr/>
        </p:nvSpPr>
        <p:spPr>
          <a:xfrm>
            <a:off x="6915790" y="4748785"/>
            <a:ext cx="5283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pool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800" dirty="0"/>
          </a:p>
        </p:txBody>
      </p:sp>
      <p:sp>
        <p:nvSpPr>
          <p:cNvPr id="20" name="Google Shape;171;p8">
            <a:extLst>
              <a:ext uri="{FF2B5EF4-FFF2-40B4-BE49-F238E27FC236}">
                <a16:creationId xmlns:a16="http://schemas.microsoft.com/office/drawing/2014/main" id="{1C2BA49B-BBAB-4D33-B908-8134CDE29DD7}"/>
              </a:ext>
            </a:extLst>
          </p:cNvPr>
          <p:cNvSpPr txBox="1"/>
          <p:nvPr/>
        </p:nvSpPr>
        <p:spPr>
          <a:xfrm>
            <a:off x="53096" y="3429000"/>
            <a:ext cx="118706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‘some’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before a plural noun, use </a:t>
            </a:r>
            <a:r>
              <a:rPr lang="en-GB" sz="28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or </a:t>
            </a:r>
            <a:r>
              <a:rPr lang="en-GB" sz="28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unas</a:t>
            </a:r>
            <a:r>
              <a:rPr lang="en-GB" sz="28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049453-34F7-4AA3-9085-7D6BB18C890D}"/>
              </a:ext>
            </a:extLst>
          </p:cNvPr>
          <p:cNvSpPr txBox="1"/>
          <p:nvPr/>
        </p:nvSpPr>
        <p:spPr>
          <a:xfrm>
            <a:off x="268652" y="6153548"/>
            <a:ext cx="1169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For plural </a:t>
            </a:r>
            <a:r>
              <a:rPr lang="en-GB" sz="2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masculine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nouns, use _____. For plural </a:t>
            </a:r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feminine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nouns, use ______.</a:t>
            </a:r>
            <a:endParaRPr lang="en-GB" sz="2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29AA8C-5E08-48F3-9BB4-57B4B4C083BC}"/>
              </a:ext>
            </a:extLst>
          </p:cNvPr>
          <p:cNvSpPr txBox="1"/>
          <p:nvPr/>
        </p:nvSpPr>
        <p:spPr>
          <a:xfrm>
            <a:off x="4953437" y="6119123"/>
            <a:ext cx="10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unos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0E5BC4-FB5A-47C9-9819-5DD4376A8F66}"/>
              </a:ext>
            </a:extLst>
          </p:cNvPr>
          <p:cNvSpPr txBox="1"/>
          <p:nvPr/>
        </p:nvSpPr>
        <p:spPr>
          <a:xfrm>
            <a:off x="10303245" y="6130953"/>
            <a:ext cx="10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unas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Google Shape;171;p8">
            <a:extLst>
              <a:ext uri="{FF2B5EF4-FFF2-40B4-BE49-F238E27FC236}">
                <a16:creationId xmlns:a16="http://schemas.microsoft.com/office/drawing/2014/main" id="{EA5B32D2-027A-9C5D-1426-987107B4E5E3}"/>
              </a:ext>
            </a:extLst>
          </p:cNvPr>
          <p:cNvSpPr txBox="1"/>
          <p:nvPr/>
        </p:nvSpPr>
        <p:spPr>
          <a:xfrm>
            <a:off x="204236" y="1268693"/>
            <a:ext cx="118706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Remember! To talk about more than one thing (plural), Spanish often adds ‘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’ to the end of the noun.</a:t>
            </a:r>
            <a:endParaRPr lang="en-GB" sz="2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Google Shape;171;p8">
            <a:extLst>
              <a:ext uri="{FF2B5EF4-FFF2-40B4-BE49-F238E27FC236}">
                <a16:creationId xmlns:a16="http://schemas.microsoft.com/office/drawing/2014/main" id="{14FF16F0-99C3-D26D-21AD-5962A15DD160}"/>
              </a:ext>
            </a:extLst>
          </p:cNvPr>
          <p:cNvSpPr txBox="1"/>
          <p:nvPr/>
        </p:nvSpPr>
        <p:spPr>
          <a:xfrm>
            <a:off x="875269" y="2134074"/>
            <a:ext cx="30756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Tiene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Google Shape;171;p8">
            <a:extLst>
              <a:ext uri="{FF2B5EF4-FFF2-40B4-BE49-F238E27FC236}">
                <a16:creationId xmlns:a16="http://schemas.microsoft.com/office/drawing/2014/main" id="{17B9E207-1D39-BA51-2BD7-E45F22BB9E33}"/>
              </a:ext>
            </a:extLst>
          </p:cNvPr>
          <p:cNvSpPr txBox="1"/>
          <p:nvPr/>
        </p:nvSpPr>
        <p:spPr>
          <a:xfrm>
            <a:off x="3774542" y="2125227"/>
            <a:ext cx="30756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It has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museum.</a:t>
            </a:r>
            <a:endParaRPr lang="en-GB" sz="2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Google Shape;171;p8">
            <a:extLst>
              <a:ext uri="{FF2B5EF4-FFF2-40B4-BE49-F238E27FC236}">
                <a16:creationId xmlns:a16="http://schemas.microsoft.com/office/drawing/2014/main" id="{AEAA3EDF-0BEF-2A30-6F83-DF500E565483}"/>
              </a:ext>
            </a:extLst>
          </p:cNvPr>
          <p:cNvSpPr txBox="1"/>
          <p:nvPr/>
        </p:nvSpPr>
        <p:spPr>
          <a:xfrm>
            <a:off x="875269" y="2624137"/>
            <a:ext cx="30756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Tiene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Google Shape;171;p8">
            <a:extLst>
              <a:ext uri="{FF2B5EF4-FFF2-40B4-BE49-F238E27FC236}">
                <a16:creationId xmlns:a16="http://schemas.microsoft.com/office/drawing/2014/main" id="{17387749-D9DE-7FE7-8DCF-E542AEA24D1B}"/>
              </a:ext>
            </a:extLst>
          </p:cNvPr>
          <p:cNvSpPr txBox="1"/>
          <p:nvPr/>
        </p:nvSpPr>
        <p:spPr>
          <a:xfrm>
            <a:off x="3774542" y="2668500"/>
            <a:ext cx="39635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It has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two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museum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4" grpId="0"/>
      <p:bldP spid="20" grpId="0"/>
      <p:bldP spid="41" grpId="0"/>
      <p:bldP spid="42" grpId="0"/>
      <p:bldP spid="4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A714A-DAAF-4C83-B7F2-75FD592DC163}"/>
              </a:ext>
            </a:extLst>
          </p:cNvPr>
          <p:cNvSpPr txBox="1"/>
          <p:nvPr/>
        </p:nvSpPr>
        <p:spPr>
          <a:xfrm>
            <a:off x="176630" y="88689"/>
            <a:ext cx="75957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¿Es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verdad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[V]    o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mentira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[M]     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7BBFE-A572-48B2-9690-BAF202AE34BF}"/>
              </a:ext>
            </a:extLst>
          </p:cNvPr>
          <p:cNvSpPr txBox="1"/>
          <p:nvPr/>
        </p:nvSpPr>
        <p:spPr>
          <a:xfrm>
            <a:off x="282838" y="590410"/>
            <a:ext cx="4663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 1 – 7 y [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 o [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" descr="Cruzar, Eliminar, Retirar, Cancelar, Interrupción, Rojo">
            <a:extLst>
              <a:ext uri="{FF2B5EF4-FFF2-40B4-BE49-F238E27FC236}">
                <a16:creationId xmlns:a16="http://schemas.microsoft.com/office/drawing/2014/main" id="{1D737E57-BC96-43DF-8377-25DF10C08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19" y="219569"/>
            <a:ext cx="564187" cy="3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C8838E-D94F-4744-9B92-46E30287B1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28" y="178146"/>
            <a:ext cx="399846" cy="451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ECA1D-32F4-4157-B77D-2164398E9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3" y="1157967"/>
            <a:ext cx="4877645" cy="5491465"/>
          </a:xfrm>
          <a:prstGeom prst="rect">
            <a:avLst/>
          </a:prstGeom>
        </p:spPr>
      </p:pic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164788-49E1-46BC-905D-7C1413B59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98139"/>
              </p:ext>
            </p:extLst>
          </p:nvPr>
        </p:nvGraphicFramePr>
        <p:xfrm>
          <a:off x="889538" y="2343637"/>
          <a:ext cx="3931844" cy="3773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844">
                  <a:extLst>
                    <a:ext uri="{9D8B030D-6E8A-4147-A177-3AD203B41FA5}">
                      <a16:colId xmlns:a16="http://schemas.microsoft.com/office/drawing/2014/main" val="769332804"/>
                    </a:ext>
                  </a:extLst>
                </a:gridCol>
              </a:tblGrid>
              <a:tr h="628904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 un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puente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027506"/>
                  </a:ext>
                </a:extLst>
              </a:tr>
              <a:tr h="628904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escuelas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645189"/>
                  </a:ext>
                </a:extLst>
              </a:tr>
              <a:tr h="628904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unos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estadios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4771453"/>
                  </a:ext>
                </a:extLst>
              </a:tr>
              <a:tr h="628904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piscinas.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262828"/>
                  </a:ext>
                </a:extLst>
              </a:tr>
              <a:tr h="628904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 un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parque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0723919"/>
                  </a:ext>
                </a:extLst>
              </a:tr>
              <a:tr h="628904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Tengo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plazas.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57845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0CD9DEB3-9584-429C-9D13-4AA599FF966B}"/>
              </a:ext>
            </a:extLst>
          </p:cNvPr>
          <p:cNvSpPr/>
          <p:nvPr/>
        </p:nvSpPr>
        <p:spPr>
          <a:xfrm>
            <a:off x="527793" y="2549045"/>
            <a:ext cx="405475" cy="369083"/>
          </a:xfrm>
          <a:prstGeom prst="ellipse">
            <a:avLst/>
          </a:prstGeom>
          <a:solidFill>
            <a:srgbClr val="4A8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2B74DE-DDE8-4373-B51A-523F1F91A87E}"/>
              </a:ext>
            </a:extLst>
          </p:cNvPr>
          <p:cNvSpPr/>
          <p:nvPr/>
        </p:nvSpPr>
        <p:spPr>
          <a:xfrm>
            <a:off x="540202" y="3147848"/>
            <a:ext cx="405475" cy="369083"/>
          </a:xfrm>
          <a:prstGeom prst="ellipse">
            <a:avLst/>
          </a:prstGeom>
          <a:solidFill>
            <a:srgbClr val="4A8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174BBB4-074A-4B26-8E1E-4E316EB7B846}"/>
              </a:ext>
            </a:extLst>
          </p:cNvPr>
          <p:cNvSpPr/>
          <p:nvPr/>
        </p:nvSpPr>
        <p:spPr>
          <a:xfrm>
            <a:off x="527793" y="3751645"/>
            <a:ext cx="405475" cy="369083"/>
          </a:xfrm>
          <a:prstGeom prst="ellipse">
            <a:avLst/>
          </a:prstGeom>
          <a:solidFill>
            <a:srgbClr val="4A8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2059E20-4D8D-44A7-B060-84FFC5771B1A}"/>
              </a:ext>
            </a:extLst>
          </p:cNvPr>
          <p:cNvSpPr/>
          <p:nvPr/>
        </p:nvSpPr>
        <p:spPr>
          <a:xfrm>
            <a:off x="521152" y="4388821"/>
            <a:ext cx="405475" cy="369083"/>
          </a:xfrm>
          <a:prstGeom prst="ellipse">
            <a:avLst/>
          </a:prstGeom>
          <a:solidFill>
            <a:srgbClr val="4A8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7C4AF56-62CE-46C4-8547-54209B4D5BE4}"/>
              </a:ext>
            </a:extLst>
          </p:cNvPr>
          <p:cNvSpPr/>
          <p:nvPr/>
        </p:nvSpPr>
        <p:spPr>
          <a:xfrm>
            <a:off x="521146" y="4994757"/>
            <a:ext cx="405475" cy="369083"/>
          </a:xfrm>
          <a:prstGeom prst="ellipse">
            <a:avLst/>
          </a:prstGeom>
          <a:solidFill>
            <a:srgbClr val="4A8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EED109-3039-42B2-A1D5-2E49BC590121}"/>
              </a:ext>
            </a:extLst>
          </p:cNvPr>
          <p:cNvSpPr/>
          <p:nvPr/>
        </p:nvSpPr>
        <p:spPr>
          <a:xfrm>
            <a:off x="540202" y="5590330"/>
            <a:ext cx="405475" cy="369083"/>
          </a:xfrm>
          <a:prstGeom prst="ellipse">
            <a:avLst/>
          </a:prstGeom>
          <a:solidFill>
            <a:srgbClr val="4A8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F5172-9121-4BE6-9D6C-EB84E44BC88A}"/>
              </a:ext>
            </a:extLst>
          </p:cNvPr>
          <p:cNvSpPr/>
          <p:nvPr/>
        </p:nvSpPr>
        <p:spPr>
          <a:xfrm>
            <a:off x="4125903" y="3006645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] </a:t>
            </a:r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56688B-2276-4BA0-B903-2B677973798F}"/>
              </a:ext>
            </a:extLst>
          </p:cNvPr>
          <p:cNvSpPr/>
          <p:nvPr/>
        </p:nvSpPr>
        <p:spPr>
          <a:xfrm>
            <a:off x="3925312" y="2397659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] </a:t>
            </a:r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8B6595-29F4-45E3-879A-7CA7784D09BF}"/>
              </a:ext>
            </a:extLst>
          </p:cNvPr>
          <p:cNvSpPr/>
          <p:nvPr/>
        </p:nvSpPr>
        <p:spPr>
          <a:xfrm>
            <a:off x="4125903" y="4283180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] </a:t>
            </a: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C979881-5CA3-4577-B737-F4F017440C4A}"/>
              </a:ext>
            </a:extLst>
          </p:cNvPr>
          <p:cNvSpPr/>
          <p:nvPr/>
        </p:nvSpPr>
        <p:spPr>
          <a:xfrm>
            <a:off x="4152836" y="3640779"/>
            <a:ext cx="86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] </a:t>
            </a:r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2199651-5697-4FF7-A0AF-3DF5606E84F4}"/>
              </a:ext>
            </a:extLst>
          </p:cNvPr>
          <p:cNvSpPr/>
          <p:nvPr/>
        </p:nvSpPr>
        <p:spPr>
          <a:xfrm>
            <a:off x="4108224" y="5497482"/>
            <a:ext cx="788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] </a:t>
            </a:r>
            <a:endParaRPr lang="en-GB" dirty="0"/>
          </a:p>
        </p:txBody>
      </p:sp>
      <p:pic>
        <p:nvPicPr>
          <p:cNvPr id="36" name="Picture 35" descr="A picture containing text, outdoor, flock&#10;&#10;Description automatically generated">
            <a:extLst>
              <a:ext uri="{FF2B5EF4-FFF2-40B4-BE49-F238E27FC236}">
                <a16:creationId xmlns:a16="http://schemas.microsoft.com/office/drawing/2014/main" id="{3E3996CE-52D9-43C3-89C7-7616933F8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36" y="2463416"/>
            <a:ext cx="405475" cy="485508"/>
          </a:xfrm>
          <a:prstGeom prst="rect">
            <a:avLst/>
          </a:prstGeom>
        </p:spPr>
      </p:pic>
      <p:pic>
        <p:nvPicPr>
          <p:cNvPr id="90" name="Picture 89" descr="A picture containing text, outdoor, flock&#10;&#10;Description automatically generated">
            <a:extLst>
              <a:ext uri="{FF2B5EF4-FFF2-40B4-BE49-F238E27FC236}">
                <a16:creationId xmlns:a16="http://schemas.microsoft.com/office/drawing/2014/main" id="{DA960259-CB51-4F92-B9CD-DF7C7E170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9" y="3072265"/>
            <a:ext cx="517719" cy="485508"/>
          </a:xfrm>
          <a:prstGeom prst="rect">
            <a:avLst/>
          </a:prstGeom>
        </p:spPr>
      </p:pic>
      <p:pic>
        <p:nvPicPr>
          <p:cNvPr id="91" name="Picture 90" descr="A picture containing text, outdoor, flock&#10;&#10;Description automatically generated">
            <a:extLst>
              <a:ext uri="{FF2B5EF4-FFF2-40B4-BE49-F238E27FC236}">
                <a16:creationId xmlns:a16="http://schemas.microsoft.com/office/drawing/2014/main" id="{BA9840A3-A339-4A78-BBDC-6D97C2B27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11" y="3596569"/>
            <a:ext cx="517719" cy="619907"/>
          </a:xfrm>
          <a:prstGeom prst="rect">
            <a:avLst/>
          </a:prstGeom>
        </p:spPr>
      </p:pic>
      <p:pic>
        <p:nvPicPr>
          <p:cNvPr id="3074" name="Picture 2" descr="Pantalla, Mostrar, Bordo, Presentación">
            <a:extLst>
              <a:ext uri="{FF2B5EF4-FFF2-40B4-BE49-F238E27FC236}">
                <a16:creationId xmlns:a16="http://schemas.microsoft.com/office/drawing/2014/main" id="{446F462C-E949-5FDE-3028-597CFDC8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48" y="1480834"/>
            <a:ext cx="5619790" cy="54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29A65D-D703-1115-54FF-754057BEE5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7754" y="5134135"/>
            <a:ext cx="1057615" cy="1603360"/>
          </a:xfrm>
          <a:prstGeom prst="rect">
            <a:avLst/>
          </a:prstGeom>
        </p:spPr>
      </p:pic>
      <p:pic>
        <p:nvPicPr>
          <p:cNvPr id="60" name="Picture 59" descr="A picture containing text, outdoor, flock&#10;&#10;Description automatically generated">
            <a:extLst>
              <a:ext uri="{FF2B5EF4-FFF2-40B4-BE49-F238E27FC236}">
                <a16:creationId xmlns:a16="http://schemas.microsoft.com/office/drawing/2014/main" id="{E61AD42F-2B42-D9C2-AA6F-6644A4724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49" y="4255457"/>
            <a:ext cx="517719" cy="619907"/>
          </a:xfrm>
          <a:prstGeom prst="rect">
            <a:avLst/>
          </a:prstGeom>
        </p:spPr>
      </p:pic>
      <p:pic>
        <p:nvPicPr>
          <p:cNvPr id="61" name="Picture 60" descr="A picture containing text, outdoor, flock&#10;&#10;Description automatically generated">
            <a:extLst>
              <a:ext uri="{FF2B5EF4-FFF2-40B4-BE49-F238E27FC236}">
                <a16:creationId xmlns:a16="http://schemas.microsoft.com/office/drawing/2014/main" id="{17FBA1EB-B147-9A4E-B8B9-A0453029FE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04" y="4849501"/>
            <a:ext cx="517719" cy="619907"/>
          </a:xfrm>
          <a:prstGeom prst="rect">
            <a:avLst/>
          </a:prstGeom>
        </p:spPr>
      </p:pic>
      <p:pic>
        <p:nvPicPr>
          <p:cNvPr id="62" name="Picture 61" descr="A picture containing text, outdoor, flock&#10;&#10;Description automatically generated">
            <a:extLst>
              <a:ext uri="{FF2B5EF4-FFF2-40B4-BE49-F238E27FC236}">
                <a16:creationId xmlns:a16="http://schemas.microsoft.com/office/drawing/2014/main" id="{6F89EDF9-DCFA-F9BD-D8C2-48E7900DC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89" y="5516081"/>
            <a:ext cx="517719" cy="619907"/>
          </a:xfrm>
          <a:prstGeom prst="rect">
            <a:avLst/>
          </a:prstGeom>
        </p:spPr>
      </p:pic>
      <p:pic>
        <p:nvPicPr>
          <p:cNvPr id="71" name="Picture 14" descr="Fútbol, Estadio, Deporte, San Mames, Bilbao">
            <a:extLst>
              <a:ext uri="{FF2B5EF4-FFF2-40B4-BE49-F238E27FC236}">
                <a16:creationId xmlns:a16="http://schemas.microsoft.com/office/drawing/2014/main" id="{9BFB37C3-DDE3-3182-A8A2-3981D2DF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046" y="2037963"/>
            <a:ext cx="1330515" cy="9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6" descr="Árboles De Mango, Parque, Jardín, Parque De Árboles">
            <a:extLst>
              <a:ext uri="{FF2B5EF4-FFF2-40B4-BE49-F238E27FC236}">
                <a16:creationId xmlns:a16="http://schemas.microsoft.com/office/drawing/2014/main" id="{C33FD818-DBB5-9A3B-B371-A76DE074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532" y="5042356"/>
            <a:ext cx="1806219" cy="127376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0" descr="Gráficos vectoriales gratis de Paisaje urbano">
            <a:extLst>
              <a:ext uri="{FF2B5EF4-FFF2-40B4-BE49-F238E27FC236}">
                <a16:creationId xmlns:a16="http://schemas.microsoft.com/office/drawing/2014/main" id="{4C1AE8CA-10C6-285C-8191-329B5252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99" y="2110906"/>
            <a:ext cx="1285894" cy="1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scuela, Edificio, Educación, Propiedad">
            <a:extLst>
              <a:ext uri="{FF2B5EF4-FFF2-40B4-BE49-F238E27FC236}">
                <a16:creationId xmlns:a16="http://schemas.microsoft.com/office/drawing/2014/main" id="{EE9DA59B-013B-3152-7FC4-95BA3967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377" y="3635606"/>
            <a:ext cx="1647245" cy="8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scina, Agua, Natación, Verde, Hierba">
            <a:extLst>
              <a:ext uri="{FF2B5EF4-FFF2-40B4-BE49-F238E27FC236}">
                <a16:creationId xmlns:a16="http://schemas.microsoft.com/office/drawing/2014/main" id="{F8992218-A50F-8B98-43C4-EF735F39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79" y="3475692"/>
            <a:ext cx="2456712" cy="12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Stream, Water, Nature, Flowing, Blue">
            <a:extLst>
              <a:ext uri="{FF2B5EF4-FFF2-40B4-BE49-F238E27FC236}">
                <a16:creationId xmlns:a16="http://schemas.microsoft.com/office/drawing/2014/main" id="{D9196365-B9DD-494F-21F9-FF81153EE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881" y="5205789"/>
            <a:ext cx="1093853" cy="9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BE638A-33A7-BC41-0459-33795F84CD5F}"/>
              </a:ext>
            </a:extLst>
          </p:cNvPr>
          <p:cNvSpPr txBox="1"/>
          <p:nvPr/>
        </p:nvSpPr>
        <p:spPr>
          <a:xfrm>
            <a:off x="10175957" y="5674205"/>
            <a:ext cx="385042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33A2E6-51A6-1C54-E9BB-958566888CF4}"/>
              </a:ext>
            </a:extLst>
          </p:cNvPr>
          <p:cNvSpPr txBox="1"/>
          <p:nvPr/>
        </p:nvSpPr>
        <p:spPr>
          <a:xfrm>
            <a:off x="8020375" y="2888128"/>
            <a:ext cx="585417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43119AA-166F-5813-3B57-875B85C318E1}"/>
              </a:ext>
            </a:extLst>
          </p:cNvPr>
          <p:cNvSpPr txBox="1"/>
          <p:nvPr/>
        </p:nvSpPr>
        <p:spPr>
          <a:xfrm>
            <a:off x="10918695" y="2663345"/>
            <a:ext cx="585417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45CF48-9FB1-827D-A041-EEB0CDDDB583}"/>
              </a:ext>
            </a:extLst>
          </p:cNvPr>
          <p:cNvSpPr txBox="1"/>
          <p:nvPr/>
        </p:nvSpPr>
        <p:spPr>
          <a:xfrm>
            <a:off x="10830919" y="4171510"/>
            <a:ext cx="585417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9F412F-5DA1-59AF-D5E2-1983F99CA3AF}"/>
              </a:ext>
            </a:extLst>
          </p:cNvPr>
          <p:cNvSpPr txBox="1"/>
          <p:nvPr/>
        </p:nvSpPr>
        <p:spPr>
          <a:xfrm>
            <a:off x="8536244" y="3971950"/>
            <a:ext cx="585417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x4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FDEF5E5-239C-2390-645F-56F9E7E77DB7}"/>
              </a:ext>
            </a:extLst>
          </p:cNvPr>
          <p:cNvSpPr txBox="1"/>
          <p:nvPr/>
        </p:nvSpPr>
        <p:spPr>
          <a:xfrm>
            <a:off x="8285500" y="5798561"/>
            <a:ext cx="585417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67F44B8-DDF6-B22B-B336-9DF284D14A97}"/>
              </a:ext>
            </a:extLst>
          </p:cNvPr>
          <p:cNvSpPr/>
          <p:nvPr/>
        </p:nvSpPr>
        <p:spPr>
          <a:xfrm>
            <a:off x="4095936" y="4921785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] </a:t>
            </a:r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0C64E2-BBF7-4A14-8D0F-F6B22C60687C}"/>
              </a:ext>
            </a:extLst>
          </p:cNvPr>
          <p:cNvSpPr txBox="1"/>
          <p:nvPr/>
        </p:nvSpPr>
        <p:spPr>
          <a:xfrm>
            <a:off x="4897223" y="638379"/>
            <a:ext cx="6097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Krina describe Cambridge para Sofía pero hay unos errores.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6625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66" grpId="0"/>
      <p:bldP spid="86" grpId="0"/>
      <p:bldP spid="87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1C2C88-A9E9-7898-6951-53747615A2DE}"/>
              </a:ext>
            </a:extLst>
          </p:cNvPr>
          <p:cNvGraphicFramePr>
            <a:graphicFrameLocks noGrp="1"/>
          </p:cNvGraphicFramePr>
          <p:nvPr/>
        </p:nvGraphicFramePr>
        <p:xfrm>
          <a:off x="6612179" y="2053706"/>
          <a:ext cx="4675516" cy="42227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675516">
                  <a:extLst>
                    <a:ext uri="{9D8B030D-6E8A-4147-A177-3AD203B41FA5}">
                      <a16:colId xmlns:a16="http://schemas.microsoft.com/office/drawing/2014/main" val="1973015241"/>
                    </a:ext>
                  </a:extLst>
                </a:gridCol>
              </a:tblGrid>
              <a:tr h="859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escribe </a:t>
                      </a:r>
                      <a:r>
                        <a:rPr lang="en-GB" sz="5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✍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7579154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6440215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4608853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9935950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4386930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2097572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5536072"/>
                  </a:ext>
                </a:extLst>
              </a:tr>
            </a:tbl>
          </a:graphicData>
        </a:graphic>
      </p:graphicFrame>
      <p:pic>
        <p:nvPicPr>
          <p:cNvPr id="34" name="Graphic 33" descr="Teacher">
            <a:extLst>
              <a:ext uri="{FF2B5EF4-FFF2-40B4-BE49-F238E27FC236}">
                <a16:creationId xmlns:a16="http://schemas.microsoft.com/office/drawing/2014/main" id="{6E77DAAD-B272-FDC7-E0E6-DBAB3DB13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42" y="-49458"/>
            <a:ext cx="914400" cy="914400"/>
          </a:xfrm>
          <a:prstGeom prst="rect">
            <a:avLst/>
          </a:prstGeom>
        </p:spPr>
      </p:pic>
      <p:pic>
        <p:nvPicPr>
          <p:cNvPr id="12" name="Google Shape;221;p10">
            <a:extLst>
              <a:ext uri="{FF2B5EF4-FFF2-40B4-BE49-F238E27FC236}">
                <a16:creationId xmlns:a16="http://schemas.microsoft.com/office/drawing/2014/main" id="{B70FA04C-33A6-4C2B-B0D8-3504A08821B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17988"/>
          </a:xfrm>
          <a:solidFill>
            <a:srgbClr val="91EAD2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ction Button: Blank 5">
            <a:hlinkClick r:id="" action="ppaction://noaction" highlightClick="1">
              <a:snd r:embed="rId10" name="8_6.wav"/>
            </a:hlinkClick>
            <a:extLst>
              <a:ext uri="{FF2B5EF4-FFF2-40B4-BE49-F238E27FC236}">
                <a16:creationId xmlns:a16="http://schemas.microsoft.com/office/drawing/2014/main" id="{6877F4FC-8EEF-4DDE-AB93-50785126D598}"/>
              </a:ext>
            </a:extLst>
          </p:cNvPr>
          <p:cNvSpPr/>
          <p:nvPr/>
        </p:nvSpPr>
        <p:spPr>
          <a:xfrm>
            <a:off x="237450" y="294188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7" name="Action Button: Blank 6">
            <a:hlinkClick r:id="" action="ppaction://noaction" highlightClick="1">
              <a:snd r:embed="rId11" name="8_7.wav"/>
            </a:hlinkClick>
            <a:extLst>
              <a:ext uri="{FF2B5EF4-FFF2-40B4-BE49-F238E27FC236}">
                <a16:creationId xmlns:a16="http://schemas.microsoft.com/office/drawing/2014/main" id="{6E70F2AC-4D78-4438-AF49-070A4555F2B8}"/>
              </a:ext>
            </a:extLst>
          </p:cNvPr>
          <p:cNvSpPr/>
          <p:nvPr/>
        </p:nvSpPr>
        <p:spPr>
          <a:xfrm>
            <a:off x="237449" y="3556615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Action Button: Blank 7">
            <a:hlinkClick r:id="" action="ppaction://noaction" highlightClick="1">
              <a:snd r:embed="rId12" name="8_8.wav"/>
            </a:hlinkClick>
            <a:extLst>
              <a:ext uri="{FF2B5EF4-FFF2-40B4-BE49-F238E27FC236}">
                <a16:creationId xmlns:a16="http://schemas.microsoft.com/office/drawing/2014/main" id="{78FFBEDB-C561-43BE-B0E3-601284BCCDA5}"/>
              </a:ext>
            </a:extLst>
          </p:cNvPr>
          <p:cNvSpPr/>
          <p:nvPr/>
        </p:nvSpPr>
        <p:spPr>
          <a:xfrm>
            <a:off x="237448" y="4119672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Action Button: Blank 8">
            <a:hlinkClick r:id="" action="ppaction://noaction" highlightClick="1">
              <a:snd r:embed="rId13" name="8_9.wav"/>
            </a:hlinkClick>
            <a:extLst>
              <a:ext uri="{FF2B5EF4-FFF2-40B4-BE49-F238E27FC236}">
                <a16:creationId xmlns:a16="http://schemas.microsoft.com/office/drawing/2014/main" id="{A43C0234-14D4-4180-AC58-1E71761C5D85}"/>
              </a:ext>
            </a:extLst>
          </p:cNvPr>
          <p:cNvSpPr/>
          <p:nvPr/>
        </p:nvSpPr>
        <p:spPr>
          <a:xfrm>
            <a:off x="237448" y="4665055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Action Button: Blank 9">
            <a:hlinkClick r:id="" action="ppaction://noaction" highlightClick="1">
              <a:snd r:embed="rId14" name="8_10.wav"/>
            </a:hlinkClick>
            <a:extLst>
              <a:ext uri="{FF2B5EF4-FFF2-40B4-BE49-F238E27FC236}">
                <a16:creationId xmlns:a16="http://schemas.microsoft.com/office/drawing/2014/main" id="{3FB3C37A-762A-48BB-845C-A941B7B5D3C4}"/>
              </a:ext>
            </a:extLst>
          </p:cNvPr>
          <p:cNvSpPr/>
          <p:nvPr/>
        </p:nvSpPr>
        <p:spPr>
          <a:xfrm>
            <a:off x="237448" y="5210438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Action Button: Blank 10">
            <a:hlinkClick r:id="" action="ppaction://noaction" highlightClick="1">
              <a:snd r:embed="rId15" name="8_11.wav"/>
            </a:hlinkClick>
            <a:extLst>
              <a:ext uri="{FF2B5EF4-FFF2-40B4-BE49-F238E27FC236}">
                <a16:creationId xmlns:a16="http://schemas.microsoft.com/office/drawing/2014/main" id="{DD857C8F-2098-4948-AD52-F0159D8E9D98}"/>
              </a:ext>
            </a:extLst>
          </p:cNvPr>
          <p:cNvSpPr/>
          <p:nvPr/>
        </p:nvSpPr>
        <p:spPr>
          <a:xfrm>
            <a:off x="237447" y="5755821"/>
            <a:ext cx="465513" cy="397632"/>
          </a:xfrm>
          <a:prstGeom prst="actionButtonBlank">
            <a:avLst/>
          </a:prstGeom>
          <a:solidFill>
            <a:schemeClr val="bg1"/>
          </a:solidFill>
          <a:ln w="19050"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14" name="Google Shape;258;p34">
            <a:extLst>
              <a:ext uri="{FF2B5EF4-FFF2-40B4-BE49-F238E27FC236}">
                <a16:creationId xmlns:a16="http://schemas.microsoft.com/office/drawing/2014/main" id="{55A1425B-5651-414E-9563-FF2590544DFA}"/>
              </a:ext>
            </a:extLst>
          </p:cNvPr>
          <p:cNvGraphicFramePr/>
          <p:nvPr/>
        </p:nvGraphicFramePr>
        <p:xfrm>
          <a:off x="855984" y="2053706"/>
          <a:ext cx="5550683" cy="416770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24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(singular)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II+ 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(plural)</a:t>
                      </a:r>
                      <a:endParaRPr sz="28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096D75D-D7C9-4AD1-BFD8-9F4BB24AA3BC}"/>
              </a:ext>
            </a:extLst>
          </p:cNvPr>
          <p:cNvSpPr txBox="1"/>
          <p:nvPr/>
        </p:nvSpPr>
        <p:spPr>
          <a:xfrm>
            <a:off x="237451" y="1408527"/>
            <a:ext cx="136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C6D1A1-D860-46B1-84BE-2F4AE02BE8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97" y="1303025"/>
            <a:ext cx="527765" cy="54975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9F476FD-8319-4652-AA5B-4BDDC10A321B}"/>
              </a:ext>
            </a:extLst>
          </p:cNvPr>
          <p:cNvSpPr txBox="1"/>
          <p:nvPr/>
        </p:nvSpPr>
        <p:spPr>
          <a:xfrm>
            <a:off x="1990849" y="1385359"/>
            <a:ext cx="669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(singular) 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II+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(plural).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1487964-E645-44D3-8D12-69E4E5E979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20" y="2795968"/>
            <a:ext cx="527765" cy="54975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248E49C-B4B7-4E54-BA33-8ECBA05BA84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67" y="3390710"/>
            <a:ext cx="527765" cy="54975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C0E894C-BE7F-4F82-8C10-9EB46FABF6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0" y="3957636"/>
            <a:ext cx="527765" cy="54975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B443DCA-64C2-4C5B-97BA-167A9BA551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20" y="4527270"/>
            <a:ext cx="527765" cy="54975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4D3F678-BD72-41CE-AE38-F8205070EC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11" y="5074490"/>
            <a:ext cx="527765" cy="5497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F60F475-0174-4D58-BA3F-146258DDFC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26" y="5647951"/>
            <a:ext cx="527765" cy="5497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1FB96F-187A-4348-AB83-3E75110AEF09}"/>
              </a:ext>
            </a:extLst>
          </p:cNvPr>
          <p:cNvSpPr txBox="1"/>
          <p:nvPr/>
        </p:nvSpPr>
        <p:spPr>
          <a:xfrm>
            <a:off x="6896454" y="2941881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museos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2D85C9-1043-4F6E-8718-65E4CCA3B922}"/>
              </a:ext>
            </a:extLst>
          </p:cNvPr>
          <p:cNvSpPr txBox="1"/>
          <p:nvPr/>
        </p:nvSpPr>
        <p:spPr>
          <a:xfrm>
            <a:off x="6896454" y="3545563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universidad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D4D4844-6EDD-4851-ACB6-124BEA6D9C01}"/>
              </a:ext>
            </a:extLst>
          </p:cNvPr>
          <p:cNvSpPr txBox="1"/>
          <p:nvPr/>
        </p:nvSpPr>
        <p:spPr>
          <a:xfrm>
            <a:off x="6896453" y="4065605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estadio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E00EBF2-950F-47CF-BC7B-BC29E3DABF8A}"/>
              </a:ext>
            </a:extLst>
          </p:cNvPr>
          <p:cNvSpPr txBox="1"/>
          <p:nvPr/>
        </p:nvSpPr>
        <p:spPr>
          <a:xfrm>
            <a:off x="6872041" y="4640076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calles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E9CC48-1625-494C-ABA5-17AF3C672A8E}"/>
              </a:ext>
            </a:extLst>
          </p:cNvPr>
          <p:cNvSpPr txBox="1"/>
          <p:nvPr/>
        </p:nvSpPr>
        <p:spPr>
          <a:xfrm>
            <a:off x="6905097" y="5232101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árboles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29B1D7E-AFC3-4375-A79C-074D3B78C15A}"/>
              </a:ext>
            </a:extLst>
          </p:cNvPr>
          <p:cNvSpPr txBox="1"/>
          <p:nvPr/>
        </p:nvSpPr>
        <p:spPr>
          <a:xfrm>
            <a:off x="6896452" y="5740411"/>
            <a:ext cx="398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iglesias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2" name="Picture 3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FF4F5E1-56F5-287B-6607-FE1D4C8319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714" y="4221627"/>
            <a:ext cx="1401286" cy="2661844"/>
          </a:xfrm>
          <a:prstGeom prst="rect">
            <a:avLst/>
          </a:prstGeom>
        </p:spPr>
      </p:pic>
      <p:sp>
        <p:nvSpPr>
          <p:cNvPr id="33" name="Speech Bubble: Rectangle with Corners Rounded 32">
            <a:hlinkClick r:id="" action="ppaction://noaction">
              <a:snd r:embed="rId18" name="8_1.wav"/>
            </a:hlinkClick>
            <a:extLst>
              <a:ext uri="{FF2B5EF4-FFF2-40B4-BE49-F238E27FC236}">
                <a16:creationId xmlns:a16="http://schemas.microsoft.com/office/drawing/2014/main" id="{FC11BCC1-DCDE-5776-289F-7598C34ADB14}"/>
              </a:ext>
            </a:extLst>
          </p:cNvPr>
          <p:cNvSpPr/>
          <p:nvPr/>
        </p:nvSpPr>
        <p:spPr>
          <a:xfrm>
            <a:off x="1143277" y="95858"/>
            <a:ext cx="4476473" cy="512606"/>
          </a:xfrm>
          <a:prstGeom prst="wedgeRoundRectCallout">
            <a:avLst>
              <a:gd name="adj1" fmla="val -55813"/>
              <a:gd name="adj2" fmla="val 9953"/>
              <a:gd name="adj3" fmla="val 16667"/>
            </a:avLst>
          </a:prstGeom>
          <a:solidFill>
            <a:srgbClr val="68D5C8"/>
          </a:solidFill>
          <a:ln w="57150">
            <a:solidFill>
              <a:srgbClr val="68D5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Sofía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habla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Escucha.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3EC25180-5BD9-7525-F4CD-60C1E7ED4661}"/>
              </a:ext>
            </a:extLst>
          </p:cNvPr>
          <p:cNvSpPr/>
          <p:nvPr/>
        </p:nvSpPr>
        <p:spPr>
          <a:xfrm>
            <a:off x="2304288" y="705206"/>
            <a:ext cx="3620262" cy="512606"/>
          </a:xfrm>
          <a:prstGeom prst="wedgeRoundRectCallout">
            <a:avLst>
              <a:gd name="adj1" fmla="val -55813"/>
              <a:gd name="adj2" fmla="val 9953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Cuántos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C2B8ADC8-1BA1-3688-3539-76F63194D209}"/>
              </a:ext>
            </a:extLst>
          </p:cNvPr>
          <p:cNvSpPr/>
          <p:nvPr/>
        </p:nvSpPr>
        <p:spPr>
          <a:xfrm>
            <a:off x="7667432" y="1446739"/>
            <a:ext cx="3819717" cy="509438"/>
          </a:xfrm>
          <a:prstGeom prst="wedgeRoundRectCallout">
            <a:avLst>
              <a:gd name="adj1" fmla="val 45218"/>
              <a:gd name="adj2" fmla="val 80563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Lugo? </a:t>
            </a:r>
          </a:p>
        </p:txBody>
      </p:sp>
      <p:pic>
        <p:nvPicPr>
          <p:cNvPr id="2050" name="Picture 2" descr="Bandera, España, Español">
            <a:extLst>
              <a:ext uri="{FF2B5EF4-FFF2-40B4-BE49-F238E27FC236}">
                <a16:creationId xmlns:a16="http://schemas.microsoft.com/office/drawing/2014/main" id="{F2321D71-6CB8-203A-C9E5-26070756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192" y="2278091"/>
            <a:ext cx="871683" cy="5581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8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8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7" grpId="0"/>
      <p:bldP spid="18" grpId="0"/>
      <p:bldP spid="90" grpId="0"/>
      <p:bldP spid="91" grpId="0"/>
      <p:bldP spid="92" grpId="0"/>
      <p:bldP spid="93" grpId="0"/>
      <p:bldP spid="94" grpId="0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Asking yes/no questions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603" y="33719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72;p8">
            <a:extLst>
              <a:ext uri="{FF2B5EF4-FFF2-40B4-BE49-F238E27FC236}">
                <a16:creationId xmlns:a16="http://schemas.microsoft.com/office/drawing/2014/main" id="{00D273C6-32B8-4C78-A434-579DFBBDDE7A}"/>
              </a:ext>
            </a:extLst>
          </p:cNvPr>
          <p:cNvSpPr txBox="1"/>
          <p:nvPr/>
        </p:nvSpPr>
        <p:spPr>
          <a:xfrm>
            <a:off x="895668" y="3747830"/>
            <a:ext cx="467645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Tienes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unos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parques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oogle Shape;183;p8">
            <a:extLst>
              <a:ext uri="{FF2B5EF4-FFF2-40B4-BE49-F238E27FC236}">
                <a16:creationId xmlns:a16="http://schemas.microsoft.com/office/drawing/2014/main" id="{3C1BD5FF-8CC1-449A-891E-425EC44FA9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145" y="425572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72;p8">
            <a:extLst>
              <a:ext uri="{FF2B5EF4-FFF2-40B4-BE49-F238E27FC236}">
                <a16:creationId xmlns:a16="http://schemas.microsoft.com/office/drawing/2014/main" id="{0D05EEE5-6EF4-4D65-A9A4-07D1F20D75CE}"/>
              </a:ext>
            </a:extLst>
          </p:cNvPr>
          <p:cNvSpPr txBox="1"/>
          <p:nvPr/>
        </p:nvSpPr>
        <p:spPr>
          <a:xfrm>
            <a:off x="895668" y="4312557"/>
            <a:ext cx="500774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You have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some parks there.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oogle Shape;171;p8">
            <a:extLst>
              <a:ext uri="{FF2B5EF4-FFF2-40B4-BE49-F238E27FC236}">
                <a16:creationId xmlns:a16="http://schemas.microsoft.com/office/drawing/2014/main" id="{1C2BA49B-BBAB-4D33-B908-8134CDE29DD7}"/>
              </a:ext>
            </a:extLst>
          </p:cNvPr>
          <p:cNvSpPr txBox="1"/>
          <p:nvPr/>
        </p:nvSpPr>
        <p:spPr>
          <a:xfrm>
            <a:off x="321362" y="3317323"/>
            <a:ext cx="118706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how to say ‘you have’: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Google Shape;171;p8">
            <a:extLst>
              <a:ext uri="{FF2B5EF4-FFF2-40B4-BE49-F238E27FC236}">
                <a16:creationId xmlns:a16="http://schemas.microsoft.com/office/drawing/2014/main" id="{70495B2D-DD90-47B8-AC77-5FAE774A4FD4}"/>
              </a:ext>
            </a:extLst>
          </p:cNvPr>
          <p:cNvSpPr txBox="1"/>
          <p:nvPr/>
        </p:nvSpPr>
        <p:spPr>
          <a:xfrm>
            <a:off x="204236" y="928426"/>
            <a:ext cx="118706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Remember! Turn a statement into a yes/no question by making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voice go up at the end.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Google Shape;171;p8">
            <a:extLst>
              <a:ext uri="{FF2B5EF4-FFF2-40B4-BE49-F238E27FC236}">
                <a16:creationId xmlns:a16="http://schemas.microsoft.com/office/drawing/2014/main" id="{03E1AB82-8BA7-4233-90F2-5A67310A4241}"/>
              </a:ext>
            </a:extLst>
          </p:cNvPr>
          <p:cNvSpPr txBox="1"/>
          <p:nvPr/>
        </p:nvSpPr>
        <p:spPr>
          <a:xfrm>
            <a:off x="1059713" y="2162683"/>
            <a:ext cx="3075694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</a:rPr>
              <a:t>Tiene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iglesia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Google Shape;171;p8">
            <a:extLst>
              <a:ext uri="{FF2B5EF4-FFF2-40B4-BE49-F238E27FC236}">
                <a16:creationId xmlns:a16="http://schemas.microsoft.com/office/drawing/2014/main" id="{56506920-5F00-43E9-84BC-5D9736434730}"/>
              </a:ext>
            </a:extLst>
          </p:cNvPr>
          <p:cNvSpPr txBox="1"/>
          <p:nvPr/>
        </p:nvSpPr>
        <p:spPr>
          <a:xfrm>
            <a:off x="4202691" y="2153138"/>
            <a:ext cx="462850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</a:rPr>
              <a:t>S/he, it has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church.</a:t>
            </a:r>
            <a:endParaRPr kumimoji="0" lang="en-GB" sz="2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171;p8">
            <a:extLst>
              <a:ext uri="{FF2B5EF4-FFF2-40B4-BE49-F238E27FC236}">
                <a16:creationId xmlns:a16="http://schemas.microsoft.com/office/drawing/2014/main" id="{42E32B36-F678-4026-908B-57AF9CA1ED59}"/>
              </a:ext>
            </a:extLst>
          </p:cNvPr>
          <p:cNvSpPr txBox="1"/>
          <p:nvPr/>
        </p:nvSpPr>
        <p:spPr>
          <a:xfrm>
            <a:off x="875269" y="2624137"/>
            <a:ext cx="332742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</a:rPr>
              <a:t>Tiene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una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iglesia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Google Shape;171;p8">
            <a:extLst>
              <a:ext uri="{FF2B5EF4-FFF2-40B4-BE49-F238E27FC236}">
                <a16:creationId xmlns:a16="http://schemas.microsoft.com/office/drawing/2014/main" id="{C3C8325B-FCE1-4803-BF2C-70C426C22E9D}"/>
              </a:ext>
            </a:extLst>
          </p:cNvPr>
          <p:cNvSpPr txBox="1"/>
          <p:nvPr/>
        </p:nvSpPr>
        <p:spPr>
          <a:xfrm>
            <a:off x="4166893" y="2654089"/>
            <a:ext cx="498332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</a:rPr>
              <a:t>Does s/he, it have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church?</a:t>
            </a:r>
            <a:endParaRPr kumimoji="0" lang="en-GB" sz="2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71;p8">
            <a:extLst>
              <a:ext uri="{FF2B5EF4-FFF2-40B4-BE49-F238E27FC236}">
                <a16:creationId xmlns:a16="http://schemas.microsoft.com/office/drawing/2014/main" id="{5F00E36C-DAA6-4943-B4FB-5C3D98B6D9E7}"/>
              </a:ext>
            </a:extLst>
          </p:cNvPr>
          <p:cNvSpPr txBox="1"/>
          <p:nvPr/>
        </p:nvSpPr>
        <p:spPr>
          <a:xfrm>
            <a:off x="321364" y="5047004"/>
            <a:ext cx="118706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Ask someone else ‘do you have?’ using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making your voice go up.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72;p8">
            <a:extLst>
              <a:ext uri="{FF2B5EF4-FFF2-40B4-BE49-F238E27FC236}">
                <a16:creationId xmlns:a16="http://schemas.microsoft.com/office/drawing/2014/main" id="{1CB9C390-E909-4B0E-B446-34A0BBD5E032}"/>
              </a:ext>
            </a:extLst>
          </p:cNvPr>
          <p:cNvSpPr txBox="1"/>
          <p:nvPr/>
        </p:nvSpPr>
        <p:spPr>
          <a:xfrm>
            <a:off x="895668" y="5617799"/>
            <a:ext cx="498734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Tienes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unos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parques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oogle Shape;183;p8">
            <a:extLst>
              <a:ext uri="{FF2B5EF4-FFF2-40B4-BE49-F238E27FC236}">
                <a16:creationId xmlns:a16="http://schemas.microsoft.com/office/drawing/2014/main" id="{2A4FC43A-4DF9-41A8-8489-E7D974C67B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145" y="601635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72;p8">
            <a:extLst>
              <a:ext uri="{FF2B5EF4-FFF2-40B4-BE49-F238E27FC236}">
                <a16:creationId xmlns:a16="http://schemas.microsoft.com/office/drawing/2014/main" id="{20E53D41-D6A7-4FB8-878D-B2BD64FA60BD}"/>
              </a:ext>
            </a:extLst>
          </p:cNvPr>
          <p:cNvSpPr txBox="1"/>
          <p:nvPr/>
        </p:nvSpPr>
        <p:spPr>
          <a:xfrm>
            <a:off x="875269" y="6118750"/>
            <a:ext cx="539756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 you have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some parks there?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FC8FDD-8FB8-4989-A820-74F3F2918DB9}"/>
              </a:ext>
            </a:extLst>
          </p:cNvPr>
          <p:cNvGrpSpPr/>
          <p:nvPr/>
        </p:nvGrpSpPr>
        <p:grpSpPr>
          <a:xfrm>
            <a:off x="9058653" y="1659561"/>
            <a:ext cx="2929111" cy="2005939"/>
            <a:chOff x="9058653" y="1659561"/>
            <a:chExt cx="2929111" cy="2005939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90F5DE8D-5D6E-431E-B915-A25FD39C4953}"/>
                </a:ext>
              </a:extLst>
            </p:cNvPr>
            <p:cNvSpPr/>
            <p:nvPr/>
          </p:nvSpPr>
          <p:spPr>
            <a:xfrm>
              <a:off x="9624048" y="1659561"/>
              <a:ext cx="2363716" cy="1165552"/>
            </a:xfrm>
            <a:prstGeom prst="cloudCallout">
              <a:avLst>
                <a:gd name="adj1" fmla="val -49683"/>
                <a:gd name="adj2" fmla="val 3590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 descr="A picture containing window&#10;&#10;Description automatically generated">
              <a:extLst>
                <a:ext uri="{FF2B5EF4-FFF2-40B4-BE49-F238E27FC236}">
                  <a16:creationId xmlns:a16="http://schemas.microsoft.com/office/drawing/2014/main" id="{66DFD0D6-2B3B-4269-B750-2ECA2CA80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6073" y="1884038"/>
              <a:ext cx="446780" cy="627059"/>
            </a:xfrm>
            <a:prstGeom prst="rect">
              <a:avLst/>
            </a:prstGeom>
          </p:spPr>
        </p:pic>
        <p:pic>
          <p:nvPicPr>
            <p:cNvPr id="25" name="Picture 24" descr="A picture containing window&#10;&#10;Description automatically generated">
              <a:extLst>
                <a:ext uri="{FF2B5EF4-FFF2-40B4-BE49-F238E27FC236}">
                  <a16:creationId xmlns:a16="http://schemas.microsoft.com/office/drawing/2014/main" id="{A406B6A7-3A9F-4ACB-A7DE-5512F322A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79060" y="1970138"/>
              <a:ext cx="446780" cy="627059"/>
            </a:xfrm>
            <a:prstGeom prst="rect">
              <a:avLst/>
            </a:prstGeom>
          </p:spPr>
        </p:pic>
        <p:pic>
          <p:nvPicPr>
            <p:cNvPr id="29" name="Picture 28" descr="A picture containing text, toy, doll, vector graphics&#10;&#10;Description automatically generated">
              <a:extLst>
                <a:ext uri="{FF2B5EF4-FFF2-40B4-BE49-F238E27FC236}">
                  <a16:creationId xmlns:a16="http://schemas.microsoft.com/office/drawing/2014/main" id="{1AE9087E-E91F-4697-A0F0-D21DE64E4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58653" y="2467826"/>
              <a:ext cx="630497" cy="1197674"/>
            </a:xfrm>
            <a:prstGeom prst="rect">
              <a:avLst/>
            </a:prstGeom>
          </p:spPr>
        </p:pic>
        <p:pic>
          <p:nvPicPr>
            <p:cNvPr id="33" name="Picture 6" descr="Iglesia, Capilla, Religión, Cementerio, Campanas">
              <a:extLst>
                <a:ext uri="{FF2B5EF4-FFF2-40B4-BE49-F238E27FC236}">
                  <a16:creationId xmlns:a16="http://schemas.microsoft.com/office/drawing/2014/main" id="{4DC36843-FA53-452B-AC93-FE5FB08C1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1790" y="1715913"/>
              <a:ext cx="630497" cy="951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12" descr="Landscape, Park, Trees, Trail, Nature">
            <a:extLst>
              <a:ext uri="{FF2B5EF4-FFF2-40B4-BE49-F238E27FC236}">
                <a16:creationId xmlns:a16="http://schemas.microsoft.com/office/drawing/2014/main" id="{69753A92-6622-403D-B8C1-1D2726E5B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12" y="3900013"/>
            <a:ext cx="1365866" cy="7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Landscape, Park, Trees, Trail, Nature">
            <a:extLst>
              <a:ext uri="{FF2B5EF4-FFF2-40B4-BE49-F238E27FC236}">
                <a16:creationId xmlns:a16="http://schemas.microsoft.com/office/drawing/2014/main" id="{40467C7F-2C44-44E8-AF6C-AFDBAB699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24" y="3886637"/>
            <a:ext cx="1365866" cy="7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Landscape, Park, Trees, Trail, Nature">
            <a:extLst>
              <a:ext uri="{FF2B5EF4-FFF2-40B4-BE49-F238E27FC236}">
                <a16:creationId xmlns:a16="http://schemas.microsoft.com/office/drawing/2014/main" id="{6D50FAB7-06F6-4C81-BAFA-B612DED8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449" y="3865254"/>
            <a:ext cx="1365866" cy="7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AE3E32D-B36F-4DA2-9D04-42041D2CB609}"/>
              </a:ext>
            </a:extLst>
          </p:cNvPr>
          <p:cNvGrpSpPr/>
          <p:nvPr/>
        </p:nvGrpSpPr>
        <p:grpSpPr>
          <a:xfrm>
            <a:off x="6658553" y="5616859"/>
            <a:ext cx="4637779" cy="1071141"/>
            <a:chOff x="6658553" y="5616859"/>
            <a:chExt cx="4637779" cy="10711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08025-47EA-4B0A-8BD9-2CB78B7DC92D}"/>
                </a:ext>
              </a:extLst>
            </p:cNvPr>
            <p:cNvGrpSpPr/>
            <p:nvPr/>
          </p:nvGrpSpPr>
          <p:grpSpPr>
            <a:xfrm>
              <a:off x="6658553" y="5616859"/>
              <a:ext cx="4637779" cy="1071141"/>
              <a:chOff x="6658553" y="5616859"/>
              <a:chExt cx="4637779" cy="1071141"/>
            </a:xfrm>
          </p:grpSpPr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78B16154-7393-41AA-A59E-48C908C1204E}"/>
                  </a:ext>
                </a:extLst>
              </p:cNvPr>
              <p:cNvSpPr/>
              <p:nvPr/>
            </p:nvSpPr>
            <p:spPr>
              <a:xfrm>
                <a:off x="6658553" y="5616859"/>
                <a:ext cx="4637779" cy="1071141"/>
              </a:xfrm>
              <a:prstGeom prst="wedgeRectCallout">
                <a:avLst>
                  <a:gd name="adj1" fmla="val -60547"/>
                  <a:gd name="adj2" fmla="val 20207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7" name="Picture 36" descr="A picture containing window&#10;&#10;Description automatically generated">
                <a:extLst>
                  <a:ext uri="{FF2B5EF4-FFF2-40B4-BE49-F238E27FC236}">
                    <a16:creationId xmlns:a16="http://schemas.microsoft.com/office/drawing/2014/main" id="{272580DD-62B6-4FEB-B524-7AE536CFA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9257" y="5822469"/>
                <a:ext cx="425622" cy="627059"/>
              </a:xfrm>
              <a:prstGeom prst="rect">
                <a:avLst/>
              </a:prstGeom>
            </p:spPr>
          </p:pic>
          <p:pic>
            <p:nvPicPr>
              <p:cNvPr id="38" name="Picture 37" descr="A picture containing window&#10;&#10;Description automatically generated">
                <a:extLst>
                  <a:ext uri="{FF2B5EF4-FFF2-40B4-BE49-F238E27FC236}">
                    <a16:creationId xmlns:a16="http://schemas.microsoft.com/office/drawing/2014/main" id="{A847A12A-EF4D-4765-9C1B-8DC342C276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748547" y="5826887"/>
                <a:ext cx="425622" cy="627059"/>
              </a:xfrm>
              <a:prstGeom prst="rect">
                <a:avLst/>
              </a:prstGeom>
            </p:spPr>
          </p:pic>
        </p:grpSp>
        <p:pic>
          <p:nvPicPr>
            <p:cNvPr id="42" name="Picture 12" descr="Landscape, Park, Trees, Trail, Nature">
              <a:extLst>
                <a:ext uri="{FF2B5EF4-FFF2-40B4-BE49-F238E27FC236}">
                  <a16:creationId xmlns:a16="http://schemas.microsoft.com/office/drawing/2014/main" id="{B8A9442D-D4FD-416B-8417-1B815BEE3F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358" y="5859059"/>
              <a:ext cx="1075221" cy="62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Landscape, Park, Trees, Trail, Nature">
              <a:extLst>
                <a:ext uri="{FF2B5EF4-FFF2-40B4-BE49-F238E27FC236}">
                  <a16:creationId xmlns:a16="http://schemas.microsoft.com/office/drawing/2014/main" id="{A0B27455-D5EC-462D-9318-FDFD48722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0767" y="5830348"/>
              <a:ext cx="1075221" cy="62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Landscape, Park, Trees, Trail, Nature">
              <a:extLst>
                <a:ext uri="{FF2B5EF4-FFF2-40B4-BE49-F238E27FC236}">
                  <a16:creationId xmlns:a16="http://schemas.microsoft.com/office/drawing/2014/main" id="{84A0A6BF-BACF-4CB0-A656-34C5C3704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9065" y="5844248"/>
              <a:ext cx="1075221" cy="62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62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20" grpId="0"/>
      <p:bldP spid="15" grpId="0"/>
      <p:bldP spid="16" grpId="0"/>
      <p:bldP spid="17" grpId="0"/>
      <p:bldP spid="18" grpId="0"/>
      <p:bldP spid="19" grpId="0"/>
      <p:bldP spid="27" grpId="0"/>
      <p:bldP spid="32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2083</Words>
  <Application>Microsoft Office PowerPoint</Application>
  <PresentationFormat>Widescreen</PresentationFormat>
  <Paragraphs>289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docs-Century Gothic</vt:lpstr>
      <vt:lpstr>Arial</vt:lpstr>
      <vt:lpstr>Calibri</vt:lpstr>
      <vt:lpstr>Calibri Light</vt:lpstr>
      <vt:lpstr>Century Gothic</vt:lpstr>
      <vt:lpstr>Modern Love</vt:lpstr>
      <vt:lpstr>Montserrat Medium</vt:lpstr>
      <vt:lpstr>Segoe Print</vt:lpstr>
      <vt:lpstr>Office Theme</vt:lpstr>
      <vt:lpstr>español, con Sofía</vt:lpstr>
      <vt:lpstr>Saying what I and others have</vt:lpstr>
      <vt:lpstr>pronunciar</vt:lpstr>
      <vt:lpstr>leer</vt:lpstr>
      <vt:lpstr>hablar</vt:lpstr>
      <vt:lpstr>Talking about things in the plural:</vt:lpstr>
      <vt:lpstr>leer</vt:lpstr>
      <vt:lpstr>escuchar</vt:lpstr>
      <vt:lpstr>Asking yes/no questions</vt:lpstr>
      <vt:lpstr>escuchar</vt:lpstr>
      <vt:lpstr>hablar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Rachel Hawkes</cp:lastModifiedBy>
  <cp:revision>17</cp:revision>
  <dcterms:created xsi:type="dcterms:W3CDTF">2021-06-30T11:06:21Z</dcterms:created>
  <dcterms:modified xsi:type="dcterms:W3CDTF">2022-10-03T04:46:09Z</dcterms:modified>
</cp:coreProperties>
</file>