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53" r:id="rId2"/>
    <p:sldId id="257" r:id="rId3"/>
    <p:sldId id="460" r:id="rId4"/>
    <p:sldId id="364" r:id="rId5"/>
    <p:sldId id="374" r:id="rId6"/>
    <p:sldId id="447" r:id="rId7"/>
    <p:sldId id="448" r:id="rId8"/>
    <p:sldId id="444" r:id="rId9"/>
    <p:sldId id="449" r:id="rId10"/>
    <p:sldId id="455" r:id="rId11"/>
    <p:sldId id="456" r:id="rId12"/>
    <p:sldId id="457" r:id="rId13"/>
    <p:sldId id="458" r:id="rId14"/>
    <p:sldId id="459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3" autoAdjust="0"/>
    <p:restoredTop sz="58872" autoAdjust="0"/>
  </p:normalViewPr>
  <p:slideViewPr>
    <p:cSldViewPr snapToGrid="0">
      <p:cViewPr varScale="1">
        <p:scale>
          <a:sx n="67" d="100"/>
          <a:sy n="67" d="100"/>
        </p:scale>
        <p:origin x="190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SSC: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casa </a:t>
            </a:r>
            <a:r>
              <a:rPr lang="en-GB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[106]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dos </a:t>
            </a:r>
            <a:r>
              <a:rPr lang="en-GB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[64] 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universo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[1603]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elefante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(5000) 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idea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(247) </a:t>
            </a:r>
            <a:b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Introduce syllabification: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cho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-co-la-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(3408)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in-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-re-san-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(616)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rtl="0" fontAlgn="ctr">
              <a:buFontTx/>
              <a:buNone/>
            </a:pP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s-ES" sz="1200" b="1" i="0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somos</a:t>
            </a:r>
            <a:r>
              <a:rPr lang="es-ES" sz="1200" b="0" i="0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[ser, 7] </a:t>
            </a:r>
            <a:r>
              <a:rPr lang="es-ES" sz="1200" b="1" i="0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estamos</a:t>
            </a:r>
            <a:r>
              <a:rPr lang="es-ES" sz="1200" b="0" i="0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[estar, 21]  amable [2707] curioso [1811] enfermo [1092] imposible [1418] nervioso [1521] sano [1961] </a:t>
            </a:r>
            <a:r>
              <a:rPr lang="es-ES" sz="1200" b="1" i="0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y</a:t>
            </a:r>
            <a:r>
              <a:rPr lang="es-ES" sz="1200" b="0" i="0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[4]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1</a:t>
            </a:r>
            <a:r>
              <a:rPr lang="en-GB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br>
              <a:rPr lang="en-GB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2</a:t>
            </a:r>
            <a:r>
              <a:rPr lang="en-GB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amar [700] odiar [2211] las [1] los [1] carta [627] lista [1189] mariposa [3359] mono [3835] museo [1114] parque [1354] película [543] tarjeta [1958] tarta [&gt;5000] viernes [1259] lunes [1370] domingo [693]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Estamos curiosos.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186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Somos</a:t>
            </a:r>
            <a:r>
              <a:rPr lang="en-GB" dirty="0"/>
              <a:t> </a:t>
            </a:r>
            <a:r>
              <a:rPr lang="en-GB" dirty="0" err="1"/>
              <a:t>sanas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641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Estamos </a:t>
            </a:r>
            <a:r>
              <a:rPr lang="en-GB" dirty="0" err="1"/>
              <a:t>cansadas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112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Estamos </a:t>
            </a:r>
            <a:r>
              <a:rPr lang="en-GB" dirty="0" err="1"/>
              <a:t>nerviosos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838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SSC </a:t>
            </a:r>
            <a:r>
              <a:rPr lang="en-GB" b="1" dirty="0"/>
              <a:t>[a] [o] [u] [e] [i]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[o] and get pupils to repeat – this is also a great opportunity to check whether they remember the source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the word [dos] and source word and get pupils to repeat (elicit gesture if used).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the process with [a] [u] [e] [</a:t>
            </a:r>
            <a:r>
              <a:rPr lang="en-GB" dirty="0" err="1"/>
              <a:t>i</a:t>
            </a:r>
            <a:r>
              <a:rPr lang="en-GB" dirty="0"/>
              <a:t>]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Once all the source words are on display, click to trigger first picture [</a:t>
            </a:r>
            <a:r>
              <a:rPr lang="en-GB" b="1" dirty="0" err="1"/>
              <a:t>universo</a:t>
            </a:r>
            <a:r>
              <a:rPr lang="en-GB" dirty="0"/>
              <a:t>] – ask pupils to pronounce the word that matches the picture.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4 more times to go through all the source words.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For further practice, pupils work in pairs. One pupil uses a gesture, the partners elicits the source word.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0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</a:t>
            </a:r>
            <a:r>
              <a:rPr lang="en-GB" b="0" dirty="0"/>
              <a:t>: to introduce Spanish syllabification and compare it with English ahead of the practice activity that follows.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 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through the animations to present the new information.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After </a:t>
            </a:r>
            <a:r>
              <a:rPr lang="en-GB" b="0" i="1" dirty="0" err="1"/>
              <a:t>escucha</a:t>
            </a:r>
            <a:r>
              <a:rPr lang="en-GB" b="0" dirty="0"/>
              <a:t>, click on volume buttons for </a:t>
            </a:r>
            <a:r>
              <a:rPr lang="en-GB" b="0" i="1" dirty="0" err="1"/>
              <a:t>español</a:t>
            </a:r>
            <a:r>
              <a:rPr lang="en-GB" b="0" dirty="0"/>
              <a:t> and </a:t>
            </a:r>
            <a:r>
              <a:rPr lang="en-GB" b="0" i="1" dirty="0" err="1"/>
              <a:t>inglés</a:t>
            </a:r>
            <a:r>
              <a:rPr lang="en-GB" b="0" dirty="0"/>
              <a:t> –this will allow pupils to hear the difference between Spanish and English.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Encourage pupils to practise saying the four words aloud to compare them. </a:t>
            </a:r>
            <a:endParaRPr lang="en-GB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For further practice, bring back dos, casa, </a:t>
            </a:r>
            <a:r>
              <a:rPr lang="en-GB" dirty="0" err="1"/>
              <a:t>universo</a:t>
            </a:r>
            <a:r>
              <a:rPr lang="en-GB" dirty="0"/>
              <a:t> and </a:t>
            </a:r>
            <a:r>
              <a:rPr lang="en-GB" dirty="0" err="1"/>
              <a:t>elefante</a:t>
            </a:r>
            <a:r>
              <a:rPr lang="en-GB" dirty="0"/>
              <a:t> and count the syllables together.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Dos –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Ca – </a:t>
            </a:r>
            <a:r>
              <a:rPr lang="en-GB" dirty="0" err="1"/>
              <a:t>sa</a:t>
            </a:r>
            <a:r>
              <a:rPr lang="en-GB" dirty="0"/>
              <a:t> – 2</a:t>
            </a:r>
            <a:br>
              <a:rPr lang="en-GB" dirty="0"/>
            </a:br>
            <a:r>
              <a:rPr lang="en-GB" dirty="0"/>
              <a:t>I-de-a - 3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U –</a:t>
            </a:r>
            <a:r>
              <a:rPr lang="en-GB" dirty="0" err="1"/>
              <a:t>ni</a:t>
            </a:r>
            <a:r>
              <a:rPr lang="en-GB" dirty="0"/>
              <a:t>-</a:t>
            </a:r>
            <a:r>
              <a:rPr lang="en-GB" dirty="0" err="1"/>
              <a:t>ver</a:t>
            </a:r>
            <a:r>
              <a:rPr lang="en-GB" dirty="0"/>
              <a:t>-so – 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E-le-fan-</a:t>
            </a:r>
            <a:r>
              <a:rPr lang="en-GB" dirty="0" err="1"/>
              <a:t>te</a:t>
            </a:r>
            <a:r>
              <a:rPr lang="en-GB" dirty="0"/>
              <a:t> - 4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72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</a:t>
            </a:r>
            <a:r>
              <a:rPr lang="en-GB" b="0" dirty="0"/>
              <a:t>: to practise finding and pronouncing unknown two syllable Spanish words, which are near cognates with one syllable English words.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 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task; pupils work in pairs to find and pronounce all six two syllable Spanish words within one minute.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start the timer.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When time has elapsed, elicit words from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written forms.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each number to hear each of the words said by a native speaker.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b="0" dirty="0" err="1"/>
              <a:t>mucho</a:t>
            </a:r>
            <a:br>
              <a:rPr lang="en-GB" b="0" dirty="0"/>
            </a:br>
            <a:r>
              <a:rPr lang="en-GB" b="0" dirty="0"/>
              <a:t>2. planes</a:t>
            </a:r>
            <a:br>
              <a:rPr lang="en-GB" b="0" dirty="0"/>
            </a:br>
            <a:r>
              <a:rPr lang="en-GB" b="0" dirty="0"/>
              <a:t>3. </a:t>
            </a:r>
            <a:r>
              <a:rPr lang="en-GB" b="0" dirty="0" err="1"/>
              <a:t>norte</a:t>
            </a:r>
            <a:br>
              <a:rPr lang="en-GB" b="0" dirty="0"/>
            </a:br>
            <a:r>
              <a:rPr lang="en-GB" b="0" dirty="0"/>
              <a:t>4. </a:t>
            </a:r>
            <a:r>
              <a:rPr lang="en-GB" b="0" dirty="0" err="1"/>
              <a:t>pera</a:t>
            </a:r>
            <a:br>
              <a:rPr lang="en-GB" b="0" dirty="0"/>
            </a:br>
            <a:r>
              <a:rPr lang="en-GB" b="0" dirty="0"/>
              <a:t>5. </a:t>
            </a:r>
            <a:r>
              <a:rPr lang="en-GB" b="0" dirty="0" err="1"/>
              <a:t>clase</a:t>
            </a:r>
            <a:br>
              <a:rPr lang="en-GB" b="0" dirty="0"/>
            </a:br>
            <a:r>
              <a:rPr lang="en-GB" b="0" dirty="0"/>
              <a:t>6. cartas</a:t>
            </a:r>
          </a:p>
          <a:p>
            <a:endParaRPr lang="en-GB" dirty="0"/>
          </a:p>
          <a:p>
            <a:r>
              <a:rPr lang="en-GB" b="1" dirty="0"/>
              <a:t>Vocabulary</a:t>
            </a:r>
            <a:r>
              <a:rPr lang="en-GB" dirty="0"/>
              <a:t>: </a:t>
            </a:r>
          </a:p>
          <a:p>
            <a:r>
              <a:rPr lang="en-GB" dirty="0" err="1"/>
              <a:t>mucho</a:t>
            </a:r>
            <a:r>
              <a:rPr lang="en-GB" dirty="0"/>
              <a:t> [41] plan [625] </a:t>
            </a:r>
            <a:r>
              <a:rPr lang="en-GB" dirty="0" err="1"/>
              <a:t>norte</a:t>
            </a:r>
            <a:r>
              <a:rPr lang="en-GB" dirty="0"/>
              <a:t> [624] </a:t>
            </a:r>
            <a:r>
              <a:rPr lang="en-GB" dirty="0" err="1"/>
              <a:t>pera</a:t>
            </a:r>
            <a:r>
              <a:rPr lang="en-GB" dirty="0"/>
              <a:t> [&gt;5000] </a:t>
            </a:r>
            <a:r>
              <a:rPr lang="en-GB" dirty="0" err="1"/>
              <a:t>clase</a:t>
            </a:r>
            <a:r>
              <a:rPr lang="en-GB" dirty="0"/>
              <a:t> [320] carta [627]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21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learn the 1</a:t>
            </a:r>
            <a:r>
              <a:rPr lang="en-GB" b="0" baseline="30000" dirty="0"/>
              <a:t>st</a:t>
            </a:r>
            <a:r>
              <a:rPr lang="en-GB" b="0" dirty="0"/>
              <a:t> person plural of  to be for </a:t>
            </a:r>
            <a:r>
              <a:rPr lang="en-GB" b="0" i="1" dirty="0" err="1"/>
              <a:t>estar</a:t>
            </a:r>
            <a:r>
              <a:rPr lang="en-GB" b="0" dirty="0"/>
              <a:t> (for mood / temporary state) and </a:t>
            </a:r>
            <a:r>
              <a:rPr lang="en-GB" b="0" i="1" dirty="0"/>
              <a:t>ser </a:t>
            </a:r>
            <a:r>
              <a:rPr lang="en-GB" b="0" i="0" dirty="0"/>
              <a:t>(permanent traits) building on their understanding of the different uses of ser and </a:t>
            </a:r>
            <a:r>
              <a:rPr lang="en-GB" b="0" i="0" dirty="0" err="1"/>
              <a:t>estar</a:t>
            </a:r>
            <a:r>
              <a:rPr lang="en-GB" b="0" i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the two verbs for ‘to be’ and elicit the answers from pupils. This will give you an idea of how confident they are with this.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definition for “ser” and elicit the right answer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statement for “</a:t>
            </a:r>
            <a:r>
              <a:rPr lang="en-GB" dirty="0" err="1"/>
              <a:t>estar</a:t>
            </a:r>
            <a:r>
              <a:rPr lang="en-GB" dirty="0"/>
              <a:t>” and elicit the different uses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introduce “</a:t>
            </a:r>
            <a:r>
              <a:rPr lang="en-GB" dirty="0" err="1"/>
              <a:t>estamos</a:t>
            </a:r>
            <a:r>
              <a:rPr lang="en-GB" dirty="0"/>
              <a:t>” and “</a:t>
            </a:r>
            <a:r>
              <a:rPr lang="en-GB" dirty="0" err="1"/>
              <a:t>somos</a:t>
            </a:r>
            <a:r>
              <a:rPr lang="en-GB" dirty="0"/>
              <a:t>”.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br>
              <a:rPr lang="en-GB" b="0" dirty="0"/>
            </a:br>
            <a:r>
              <a:rPr lang="en-GB" b="1" dirty="0"/>
              <a:t>Aim</a:t>
            </a:r>
            <a:r>
              <a:rPr lang="en-GB" b="0" dirty="0"/>
              <a:t>: to present examples of </a:t>
            </a:r>
            <a:r>
              <a:rPr lang="en-GB" b="0" i="1" dirty="0" err="1"/>
              <a:t>estamos</a:t>
            </a:r>
            <a:r>
              <a:rPr lang="en-GB" b="0" dirty="0"/>
              <a:t> and </a:t>
            </a:r>
            <a:r>
              <a:rPr lang="en-GB" b="0" i="1" dirty="0" err="1"/>
              <a:t>somos</a:t>
            </a:r>
            <a:r>
              <a:rPr lang="en-GB" b="0" i="1" dirty="0"/>
              <a:t> </a:t>
            </a:r>
            <a:r>
              <a:rPr lang="en-GB" b="0" dirty="0"/>
              <a:t>in short sentences.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</a:t>
            </a:r>
            <a:r>
              <a:rPr lang="en-GB" b="0" dirty="0"/>
              <a:t>: </a:t>
            </a:r>
          </a:p>
          <a:p>
            <a:pPr marL="228600" indent="-228600">
              <a:buAutoNum type="arabicPeriod"/>
            </a:pPr>
            <a:r>
              <a:rPr lang="en-GB" dirty="0"/>
              <a:t>Click to present the examples.</a:t>
            </a:r>
          </a:p>
          <a:p>
            <a:pPr marL="228600" indent="-228600">
              <a:buAutoNum type="arabicPeriod"/>
            </a:pPr>
            <a:r>
              <a:rPr lang="en-GB" dirty="0"/>
              <a:t>Elicit the English meaning (and correct use) from pupils.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846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identify the use of ‘</a:t>
            </a:r>
            <a:r>
              <a:rPr lang="en-GB" b="0" dirty="0" err="1"/>
              <a:t>somos</a:t>
            </a:r>
            <a:r>
              <a:rPr lang="en-GB" b="0" dirty="0"/>
              <a:t>’ and ‘</a:t>
            </a:r>
            <a:r>
              <a:rPr lang="en-GB" b="0" dirty="0" err="1"/>
              <a:t>estamos</a:t>
            </a:r>
            <a:r>
              <a:rPr lang="en-GB" b="0" dirty="0"/>
              <a:t>’ at sentence level and connect these with meaning.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the text instructions in Spanish &amp; click to trigger the English.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Read the first statement for Quique.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Decide if the statement needs “</a:t>
            </a:r>
            <a:r>
              <a:rPr lang="en-GB" b="0" dirty="0" err="1"/>
              <a:t>somos</a:t>
            </a:r>
            <a:r>
              <a:rPr lang="en-GB" b="0" dirty="0"/>
              <a:t>” or “</a:t>
            </a:r>
            <a:r>
              <a:rPr lang="en-GB" b="0" dirty="0" err="1"/>
              <a:t>estamos</a:t>
            </a:r>
            <a:r>
              <a:rPr lang="en-GB" b="0" dirty="0"/>
              <a:t>” based on the words before and after.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first statement with them: X </a:t>
            </a:r>
            <a:r>
              <a:rPr lang="en-GB" b="0" dirty="0" err="1"/>
              <a:t>hermanos</a:t>
            </a:r>
            <a:r>
              <a:rPr lang="en-GB" b="0" dirty="0"/>
              <a:t>. </a:t>
            </a:r>
            <a:r>
              <a:rPr lang="en-GB" b="0" dirty="0" err="1"/>
              <a:t>Somos</a:t>
            </a:r>
            <a:r>
              <a:rPr lang="en-GB" b="0" dirty="0"/>
              <a:t> or </a:t>
            </a:r>
            <a:r>
              <a:rPr lang="en-GB" b="0" dirty="0" err="1"/>
              <a:t>estamos</a:t>
            </a:r>
            <a:r>
              <a:rPr lang="en-GB" b="0" dirty="0"/>
              <a:t>? Is it describing a temporary state or permanent trait? It’s a permanent trait so it’s “</a:t>
            </a:r>
            <a:r>
              <a:rPr lang="en-GB" b="0" dirty="0" err="1"/>
              <a:t>somos</a:t>
            </a:r>
            <a:r>
              <a:rPr lang="en-GB" b="0" dirty="0"/>
              <a:t>”.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Click to disappear the “hot chocolate mark”.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Elicit the meaning of ‘</a:t>
            </a:r>
            <a:r>
              <a:rPr lang="en-GB" b="0" dirty="0" err="1"/>
              <a:t>somos</a:t>
            </a:r>
            <a:r>
              <a:rPr lang="en-GB" b="0" dirty="0"/>
              <a:t> </a:t>
            </a:r>
            <a:r>
              <a:rPr lang="en-GB" b="0" dirty="0" err="1"/>
              <a:t>hermanos</a:t>
            </a:r>
            <a:r>
              <a:rPr lang="en-GB" b="0" dirty="0"/>
              <a:t>’ from pupils and click to reveal the first answer in the table.</a:t>
            </a:r>
            <a:br>
              <a:rPr lang="en-GB" b="0" dirty="0"/>
            </a:br>
            <a:r>
              <a:rPr lang="en-GB" b="0" dirty="0"/>
              <a:t>7. Pupils complete steps 2 – 6 for the remaining statements. The statements are numbered for ease of reference during feedback.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8. Click to reveal answers.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regular adjectival agreement (gender and number) in order to use the masculine and feminine plural form of regular adjectives ending in –o, when describing people and animals.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grammar explanation about g</a:t>
            </a:r>
            <a:r>
              <a:rPr lang="en-GB" b="0" dirty="0"/>
              <a:t>ender and number agreement on adjectives.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475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(five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regular plural masculine and feminine adjective agreement; to practise written comprehension of the different meaning/use of </a:t>
            </a:r>
            <a:r>
              <a:rPr lang="en-GB" b="0" i="1" dirty="0" err="1"/>
              <a:t>estamos</a:t>
            </a:r>
            <a:r>
              <a:rPr lang="en-GB" b="0" dirty="0"/>
              <a:t> | </a:t>
            </a:r>
            <a:r>
              <a:rPr lang="en-GB" b="0" i="1" dirty="0" err="1"/>
              <a:t>somos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Explain to pupils that they need to identify the speakers from the form of the adjective they hear.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play the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Elicit the response from pupils (e.g. </a:t>
            </a:r>
            <a:r>
              <a:rPr lang="en-GB" dirty="0" err="1"/>
              <a:t>Quique</a:t>
            </a:r>
            <a:r>
              <a:rPr lang="en-GB" dirty="0"/>
              <a:t> y Santi OR Sofía y </a:t>
            </a:r>
            <a:r>
              <a:rPr lang="en-GB" dirty="0" err="1"/>
              <a:t>Manchita</a:t>
            </a:r>
            <a:r>
              <a:rPr lang="en-GB" dirty="0"/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show the sentence, with the callout pointing towards the speakers.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possible meanings of the verb to be – in general OR today | location.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Elicit the correct meaning from students.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confirm with a tick.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8"/>
            </a:pPr>
            <a:r>
              <a:rPr lang="en-GB" dirty="0"/>
              <a:t>Repeat steps 2-7 with the next four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Estamos </a:t>
            </a:r>
            <a:r>
              <a:rPr lang="en-GB" dirty="0" err="1"/>
              <a:t>enfermas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24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5.wav"/><Relationship Id="rId7" Type="http://schemas.openxmlformats.org/officeDocument/2006/relationships/image" Target="../media/image36.png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1.gif"/><Relationship Id="rId5" Type="http://schemas.openxmlformats.org/officeDocument/2006/relationships/image" Target="../media/image30.png"/><Relationship Id="rId10" Type="http://schemas.openxmlformats.org/officeDocument/2006/relationships/image" Target="../media/image34.gif"/><Relationship Id="rId4" Type="http://schemas.openxmlformats.org/officeDocument/2006/relationships/image" Target="../media/image35.png"/><Relationship Id="rId9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5.wav"/><Relationship Id="rId7" Type="http://schemas.openxmlformats.org/officeDocument/2006/relationships/image" Target="../media/image36.png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.gif"/><Relationship Id="rId5" Type="http://schemas.openxmlformats.org/officeDocument/2006/relationships/image" Target="../media/image30.png"/><Relationship Id="rId10" Type="http://schemas.openxmlformats.org/officeDocument/2006/relationships/image" Target="../media/image31.gif"/><Relationship Id="rId4" Type="http://schemas.openxmlformats.org/officeDocument/2006/relationships/image" Target="../media/image35.png"/><Relationship Id="rId9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5.wav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40.gif"/><Relationship Id="rId5" Type="http://schemas.openxmlformats.org/officeDocument/2006/relationships/image" Target="../media/image30.png"/><Relationship Id="rId10" Type="http://schemas.openxmlformats.org/officeDocument/2006/relationships/image" Target="../media/image39.gif"/><Relationship Id="rId4" Type="http://schemas.openxmlformats.org/officeDocument/2006/relationships/image" Target="../media/image35.png"/><Relationship Id="rId9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audio" Target="../media/audio15.wav"/><Relationship Id="rId7" Type="http://schemas.openxmlformats.org/officeDocument/2006/relationships/image" Target="../media/image36.png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43.gif"/><Relationship Id="rId5" Type="http://schemas.openxmlformats.org/officeDocument/2006/relationships/image" Target="../media/image30.png"/><Relationship Id="rId10" Type="http://schemas.openxmlformats.org/officeDocument/2006/relationships/image" Target="../media/image42.gif"/><Relationship Id="rId4" Type="http://schemas.openxmlformats.org/officeDocument/2006/relationships/image" Target="../media/image35.png"/><Relationship Id="rId9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audio" Target="../media/audio15.wav"/><Relationship Id="rId7" Type="http://schemas.openxmlformats.org/officeDocument/2006/relationships/image" Target="../media/image36.png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4.gif"/><Relationship Id="rId5" Type="http://schemas.openxmlformats.org/officeDocument/2006/relationships/image" Target="../media/image30.png"/><Relationship Id="rId10" Type="http://schemas.openxmlformats.org/officeDocument/2006/relationships/image" Target="../media/image38.gif"/><Relationship Id="rId4" Type="http://schemas.openxmlformats.org/officeDocument/2006/relationships/image" Target="../media/image35.png"/><Relationship Id="rId9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image" Target="../media/image4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audio" Target="../media/audio11.wav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audio" Target="../media/audio1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1.gif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" action="ppaction://noaction">
              <a:snd r:embed="rId3" name="T1_W3_10.1.wav"/>
            </a:hlinkClick>
            <a:extLst>
              <a:ext uri="{FF2B5EF4-FFF2-40B4-BE49-F238E27FC236}">
                <a16:creationId xmlns:a16="http://schemas.microsoft.com/office/drawing/2014/main" id="{0919F724-B5A7-4EDF-AC86-956CD887D72E}"/>
              </a:ext>
            </a:extLst>
          </p:cNvPr>
          <p:cNvSpPr txBox="1"/>
          <p:nvPr/>
        </p:nvSpPr>
        <p:spPr>
          <a:xfrm>
            <a:off x="114361" y="125245"/>
            <a:ext cx="725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????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46" y="5297613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2;p13" descr="Reading, Book, Symbol, Icon, Reader, Man">
            <a:extLst>
              <a:ext uri="{FF2B5EF4-FFF2-40B4-BE49-F238E27FC236}">
                <a16:creationId xmlns:a16="http://schemas.microsoft.com/office/drawing/2014/main" id="{4300B664-9B50-48FB-8EB4-0770D84412B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1252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17" name="Google Shape;221;p10">
            <a:extLst>
              <a:ext uri="{FF2B5EF4-FFF2-40B4-BE49-F238E27FC236}">
                <a16:creationId xmlns:a16="http://schemas.microsoft.com/office/drawing/2014/main" id="{52114AF7-B747-4615-966D-E542FEE6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5362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EB591B8-73F4-487B-8C69-75B083829BEB}"/>
              </a:ext>
            </a:extLst>
          </p:cNvPr>
          <p:cNvSpPr txBox="1">
            <a:spLocks/>
          </p:cNvSpPr>
          <p:nvPr/>
        </p:nvSpPr>
        <p:spPr>
          <a:xfrm>
            <a:off x="10840990" y="96230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362" y="988304"/>
            <a:ext cx="1356360" cy="283339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539C5-B700-448D-8B20-8A5B13DAD73C}"/>
              </a:ext>
            </a:extLst>
          </p:cNvPr>
          <p:cNvSpPr/>
          <p:nvPr/>
        </p:nvSpPr>
        <p:spPr>
          <a:xfrm>
            <a:off x="10090758" y="975368"/>
            <a:ext cx="654345" cy="28523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sp>
        <p:nvSpPr>
          <p:cNvPr id="21" name="Rectangle 20">
            <a:hlinkClick r:id="" action="ppaction://noaction">
              <a:snd r:embed="rId8" name="T1_W3_10.2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87522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79" y="1260602"/>
            <a:ext cx="4277639" cy="2424422"/>
          </a:xfrm>
          <a:prstGeom prst="wedgeEllipseCallout">
            <a:avLst>
              <a:gd name="adj1" fmla="val 77860"/>
              <a:gd name="adj2" fmla="val 6120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enferm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296986" y="6012125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Santi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479442" y="6012125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9098774" y="6010981"/>
            <a:ext cx="151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Manchita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0596573" y="6034819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075D071-4688-4DF9-B67B-C17884BF23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95" y="2888773"/>
            <a:ext cx="1677012" cy="31856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DB7122-3DBE-42E6-B538-027B4B0BAB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86630">
            <a:off x="9546186" y="4690987"/>
            <a:ext cx="972122" cy="1349075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1733E71-1B77-409C-A160-ECB2A172CB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2" y="4206954"/>
            <a:ext cx="1200449" cy="1897916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6727707-1A17-4FED-BC26-BC915D6704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0" y="3527888"/>
            <a:ext cx="1498463" cy="24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9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" action="ppaction://noaction">
              <a:snd r:embed="rId3" name="T1_W3_10.1.wav"/>
            </a:hlinkClick>
            <a:extLst>
              <a:ext uri="{FF2B5EF4-FFF2-40B4-BE49-F238E27FC236}">
                <a16:creationId xmlns:a16="http://schemas.microsoft.com/office/drawing/2014/main" id="{0919F724-B5A7-4EDF-AC86-956CD887D72E}"/>
              </a:ext>
            </a:extLst>
          </p:cNvPr>
          <p:cNvSpPr txBox="1"/>
          <p:nvPr/>
        </p:nvSpPr>
        <p:spPr>
          <a:xfrm>
            <a:off x="134262" y="57007"/>
            <a:ext cx="725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????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46" y="5297613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2;p13" descr="Reading, Book, Symbol, Icon, Reader, Man">
            <a:extLst>
              <a:ext uri="{FF2B5EF4-FFF2-40B4-BE49-F238E27FC236}">
                <a16:creationId xmlns:a16="http://schemas.microsoft.com/office/drawing/2014/main" id="{4300B664-9B50-48FB-8EB4-0770D84412B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1252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17" name="Google Shape;221;p10">
            <a:extLst>
              <a:ext uri="{FF2B5EF4-FFF2-40B4-BE49-F238E27FC236}">
                <a16:creationId xmlns:a16="http://schemas.microsoft.com/office/drawing/2014/main" id="{52114AF7-B747-4615-966D-E542FEE6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5362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EB591B8-73F4-487B-8C69-75B083829BEB}"/>
              </a:ext>
            </a:extLst>
          </p:cNvPr>
          <p:cNvSpPr txBox="1">
            <a:spLocks/>
          </p:cNvSpPr>
          <p:nvPr/>
        </p:nvSpPr>
        <p:spPr>
          <a:xfrm>
            <a:off x="10840990" y="96230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362" y="988304"/>
            <a:ext cx="1356360" cy="283339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539C5-B700-448D-8B20-8A5B13DAD73C}"/>
              </a:ext>
            </a:extLst>
          </p:cNvPr>
          <p:cNvSpPr/>
          <p:nvPr/>
        </p:nvSpPr>
        <p:spPr>
          <a:xfrm>
            <a:off x="10090758" y="975368"/>
            <a:ext cx="654345" cy="28523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sp>
        <p:nvSpPr>
          <p:cNvPr id="21" name="Rectangle 20">
            <a:hlinkClick r:id="" action="ppaction://noaction">
              <a:snd r:embed="rId8" name="T1_W3_11.1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79" y="1260602"/>
            <a:ext cx="4277639" cy="2424422"/>
          </a:xfrm>
          <a:prstGeom prst="wedgeEllipseCallout">
            <a:avLst>
              <a:gd name="adj1" fmla="val -77118"/>
              <a:gd name="adj2" fmla="val 51220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 curios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296986" y="6012125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Santi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479442" y="6012125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9098774" y="6010981"/>
            <a:ext cx="151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Manchita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0596573" y="6034819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BDB7122-3DBE-42E6-B538-027B4B0BAB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86630">
            <a:off x="9546186" y="4690987"/>
            <a:ext cx="972122" cy="1349075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1733E71-1B77-409C-A160-ECB2A172C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2" y="4206954"/>
            <a:ext cx="1200449" cy="1897916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13FCB7E-0D95-429C-B27C-9AF85582EA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22" y="3510532"/>
            <a:ext cx="1493533" cy="2426991"/>
          </a:xfrm>
          <a:prstGeom prst="rect">
            <a:avLst/>
          </a:prstGeom>
        </p:spPr>
      </p:pic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BD80718-AF7A-4A62-9ED4-723BC6A870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580" y="2843787"/>
            <a:ext cx="1628748" cy="30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8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" action="ppaction://noaction">
              <a:snd r:embed="rId3" name="T1_W3_10.1.wav"/>
            </a:hlinkClick>
            <a:extLst>
              <a:ext uri="{FF2B5EF4-FFF2-40B4-BE49-F238E27FC236}">
                <a16:creationId xmlns:a16="http://schemas.microsoft.com/office/drawing/2014/main" id="{0919F724-B5A7-4EDF-AC86-956CD887D72E}"/>
              </a:ext>
            </a:extLst>
          </p:cNvPr>
          <p:cNvSpPr txBox="1"/>
          <p:nvPr/>
        </p:nvSpPr>
        <p:spPr>
          <a:xfrm>
            <a:off x="90535" y="57006"/>
            <a:ext cx="725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????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42" y="5281865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2;p13" descr="Reading, Book, Symbol, Icon, Reader, Man">
            <a:extLst>
              <a:ext uri="{FF2B5EF4-FFF2-40B4-BE49-F238E27FC236}">
                <a16:creationId xmlns:a16="http://schemas.microsoft.com/office/drawing/2014/main" id="{4300B664-9B50-48FB-8EB4-0770D84412B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1252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17" name="Google Shape;221;p10">
            <a:extLst>
              <a:ext uri="{FF2B5EF4-FFF2-40B4-BE49-F238E27FC236}">
                <a16:creationId xmlns:a16="http://schemas.microsoft.com/office/drawing/2014/main" id="{52114AF7-B747-4615-966D-E542FEE6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5362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EB591B8-73F4-487B-8C69-75B083829BEB}"/>
              </a:ext>
            </a:extLst>
          </p:cNvPr>
          <p:cNvSpPr txBox="1">
            <a:spLocks/>
          </p:cNvSpPr>
          <p:nvPr/>
        </p:nvSpPr>
        <p:spPr>
          <a:xfrm>
            <a:off x="10840990" y="96230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362" y="988304"/>
            <a:ext cx="1356360" cy="283339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539C5-B700-448D-8B20-8A5B13DAD73C}"/>
              </a:ext>
            </a:extLst>
          </p:cNvPr>
          <p:cNvSpPr/>
          <p:nvPr/>
        </p:nvSpPr>
        <p:spPr>
          <a:xfrm>
            <a:off x="10090758" y="975368"/>
            <a:ext cx="654345" cy="28523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sp>
        <p:nvSpPr>
          <p:cNvPr id="21" name="Rectangle 20">
            <a:hlinkClick r:id="" action="ppaction://noaction">
              <a:snd r:embed="rId8" name="T1_W3_12.1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79" y="1260602"/>
            <a:ext cx="4277639" cy="2424422"/>
          </a:xfrm>
          <a:prstGeom prst="wedgeEllipseCallout">
            <a:avLst>
              <a:gd name="adj1" fmla="val -77118"/>
              <a:gd name="adj2" fmla="val 51220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296986" y="6012125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613275" y="6010981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9098774" y="6010981"/>
            <a:ext cx="151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Pedro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0596573" y="6034819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13FCB7E-0D95-429C-B27C-9AF85582EA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4"/>
          <a:stretch/>
        </p:blipFill>
        <p:spPr>
          <a:xfrm>
            <a:off x="10613256" y="4629322"/>
            <a:ext cx="1104758" cy="1321750"/>
          </a:xfrm>
          <a:prstGeom prst="rect">
            <a:avLst/>
          </a:prstGeom>
        </p:spPr>
      </p:pic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BD80718-AF7A-4A62-9ED4-723BC6A870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7"/>
          <a:stretch/>
        </p:blipFill>
        <p:spPr>
          <a:xfrm>
            <a:off x="304941" y="4357267"/>
            <a:ext cx="1358135" cy="15980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E7FD0C-F082-4F42-B123-8451E42D20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54" y="3980749"/>
            <a:ext cx="1646105" cy="1974571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9B2792-3F03-4CCE-84D2-E704201A81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72" y="4276766"/>
            <a:ext cx="1737554" cy="167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4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" action="ppaction://noaction">
              <a:snd r:embed="rId3" name="T1_W3_10.1.wav"/>
            </a:hlinkClick>
            <a:extLst>
              <a:ext uri="{FF2B5EF4-FFF2-40B4-BE49-F238E27FC236}">
                <a16:creationId xmlns:a16="http://schemas.microsoft.com/office/drawing/2014/main" id="{0919F724-B5A7-4EDF-AC86-956CD887D72E}"/>
              </a:ext>
            </a:extLst>
          </p:cNvPr>
          <p:cNvSpPr txBox="1"/>
          <p:nvPr/>
        </p:nvSpPr>
        <p:spPr>
          <a:xfrm>
            <a:off x="114361" y="57006"/>
            <a:ext cx="725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????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783" y="5361622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2;p13" descr="Reading, Book, Symbol, Icon, Reader, Man">
            <a:extLst>
              <a:ext uri="{FF2B5EF4-FFF2-40B4-BE49-F238E27FC236}">
                <a16:creationId xmlns:a16="http://schemas.microsoft.com/office/drawing/2014/main" id="{4300B664-9B50-48FB-8EB4-0770D84412B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1252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17" name="Google Shape;221;p10">
            <a:extLst>
              <a:ext uri="{FF2B5EF4-FFF2-40B4-BE49-F238E27FC236}">
                <a16:creationId xmlns:a16="http://schemas.microsoft.com/office/drawing/2014/main" id="{52114AF7-B747-4615-966D-E542FEE6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5362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EB591B8-73F4-487B-8C69-75B083829BEB}"/>
              </a:ext>
            </a:extLst>
          </p:cNvPr>
          <p:cNvSpPr txBox="1">
            <a:spLocks/>
          </p:cNvSpPr>
          <p:nvPr/>
        </p:nvSpPr>
        <p:spPr>
          <a:xfrm>
            <a:off x="10840990" y="96230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362" y="988304"/>
            <a:ext cx="1356360" cy="283339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539C5-B700-448D-8B20-8A5B13DAD73C}"/>
              </a:ext>
            </a:extLst>
          </p:cNvPr>
          <p:cNvSpPr/>
          <p:nvPr/>
        </p:nvSpPr>
        <p:spPr>
          <a:xfrm>
            <a:off x="10090758" y="975368"/>
            <a:ext cx="654345" cy="28523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sp>
        <p:nvSpPr>
          <p:cNvPr id="21" name="Rectangle 20">
            <a:hlinkClick r:id="" action="ppaction://noaction">
              <a:snd r:embed="rId8" name="T1_W3_13.1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79" y="1260602"/>
            <a:ext cx="4277639" cy="2424422"/>
          </a:xfrm>
          <a:prstGeom prst="wedgeEllipseCallout">
            <a:avLst>
              <a:gd name="adj1" fmla="val 61006"/>
              <a:gd name="adj2" fmla="val 52961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cansad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296986" y="6012125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Rubén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613275" y="6010981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9098774" y="6010981"/>
            <a:ext cx="151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0596573" y="6034819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</a:t>
            </a:r>
          </a:p>
        </p:txBody>
      </p:sp>
      <p:pic>
        <p:nvPicPr>
          <p:cNvPr id="26" name="Picture 2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B7C3DE5-051D-4E96-94D2-AE415FFBA3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885" y="4248443"/>
            <a:ext cx="946221" cy="1797417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15643EA-B829-4FA3-B4CA-EA6BD453BC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00" y="3892928"/>
            <a:ext cx="987130" cy="2232267"/>
          </a:xfrm>
          <a:prstGeom prst="rect">
            <a:avLst/>
          </a:prstGeom>
        </p:spPr>
      </p:pic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53B4A23-221B-49F8-BA8F-9797BF5A7D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0" y="3753105"/>
            <a:ext cx="1323384" cy="2257304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133E0B9C-0EE4-4FB1-9263-3D0989EB9E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05" y="3859336"/>
            <a:ext cx="1323385" cy="215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2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" action="ppaction://noaction">
              <a:snd r:embed="rId3" name="T1_W3_10.1.wav"/>
            </a:hlinkClick>
            <a:extLst>
              <a:ext uri="{FF2B5EF4-FFF2-40B4-BE49-F238E27FC236}">
                <a16:creationId xmlns:a16="http://schemas.microsoft.com/office/drawing/2014/main" id="{0919F724-B5A7-4EDF-AC86-956CD887D72E}"/>
              </a:ext>
            </a:extLst>
          </p:cNvPr>
          <p:cNvSpPr txBox="1"/>
          <p:nvPr/>
        </p:nvSpPr>
        <p:spPr>
          <a:xfrm>
            <a:off x="114361" y="125245"/>
            <a:ext cx="725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????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783" y="5361622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2;p13" descr="Reading, Book, Symbol, Icon, Reader, Man">
            <a:extLst>
              <a:ext uri="{FF2B5EF4-FFF2-40B4-BE49-F238E27FC236}">
                <a16:creationId xmlns:a16="http://schemas.microsoft.com/office/drawing/2014/main" id="{4300B664-9B50-48FB-8EB4-0770D84412B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1252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17" name="Google Shape;221;p10">
            <a:extLst>
              <a:ext uri="{FF2B5EF4-FFF2-40B4-BE49-F238E27FC236}">
                <a16:creationId xmlns:a16="http://schemas.microsoft.com/office/drawing/2014/main" id="{52114AF7-B747-4615-966D-E542FEE6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5362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EB591B8-73F4-487B-8C69-75B083829BEB}"/>
              </a:ext>
            </a:extLst>
          </p:cNvPr>
          <p:cNvSpPr txBox="1">
            <a:spLocks/>
          </p:cNvSpPr>
          <p:nvPr/>
        </p:nvSpPr>
        <p:spPr>
          <a:xfrm>
            <a:off x="10840990" y="96230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362" y="988304"/>
            <a:ext cx="1356360" cy="283339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539C5-B700-448D-8B20-8A5B13DAD73C}"/>
              </a:ext>
            </a:extLst>
          </p:cNvPr>
          <p:cNvSpPr/>
          <p:nvPr/>
        </p:nvSpPr>
        <p:spPr>
          <a:xfrm>
            <a:off x="10090758" y="975368"/>
            <a:ext cx="654345" cy="28523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sp>
        <p:nvSpPr>
          <p:cNvPr id="21" name="Rectangle 20">
            <a:hlinkClick r:id="" action="ppaction://noaction">
              <a:snd r:embed="rId8" name="T1_W3_14.1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79" y="1260602"/>
            <a:ext cx="4277639" cy="2424422"/>
          </a:xfrm>
          <a:prstGeom prst="wedgeEllipseCallout">
            <a:avLst>
              <a:gd name="adj1" fmla="val -69256"/>
              <a:gd name="adj2" fmla="val 65926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nervios</a:t>
            </a:r>
            <a:r>
              <a:rPr lang="en-GB" sz="40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296986" y="6012125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Santi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613275" y="6010981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9098774" y="6010981"/>
            <a:ext cx="151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Manchita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0596573" y="6034819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</a:t>
            </a:r>
          </a:p>
        </p:txBody>
      </p:sp>
      <p:pic>
        <p:nvPicPr>
          <p:cNvPr id="26" name="Picture 2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B7C3DE5-051D-4E96-94D2-AE415FFBA3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885" y="4248443"/>
            <a:ext cx="946221" cy="1797417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133E0B9C-0EE4-4FB1-9263-3D0989EB9E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05" y="3859336"/>
            <a:ext cx="1323385" cy="21505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E6C615-E802-45FC-BAAA-CBA9406475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86630">
            <a:off x="9546186" y="4690987"/>
            <a:ext cx="972122" cy="1349075"/>
          </a:xfrm>
          <a:prstGeom prst="rect">
            <a:avLst/>
          </a:prstGeom>
        </p:spPr>
      </p:pic>
      <p:pic>
        <p:nvPicPr>
          <p:cNvPr id="29" name="Picture 2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08DD35E-BBE8-4C29-B481-7E9DA1D1E0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2" y="4206954"/>
            <a:ext cx="1200449" cy="18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4946866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state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</a:t>
            </a:r>
          </a:p>
          <a:p>
            <a:pPr lvl="0"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somos vs. estamos </a:t>
            </a:r>
            <a:endParaRPr lang="es-ES" sz="2800" dirty="0">
              <a:solidFill>
                <a:schemeClr val="bg2"/>
              </a:solidFill>
            </a:endParaRPr>
          </a:p>
          <a:p>
            <a:pPr lvl="0"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consonant-vowel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syllables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s-ES" sz="2800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3600"/>
            </a:pPr>
            <a:r>
              <a:rPr lang="en-GB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8;p6">
            <a:extLst>
              <a:ext uri="{FF2B5EF4-FFF2-40B4-BE49-F238E27FC236}">
                <a16:creationId xmlns:a16="http://schemas.microsoft.com/office/drawing/2014/main" id="{D374C73D-1A03-46CD-8CA9-6BAEA4A7EB4C}"/>
              </a:ext>
            </a:extLst>
          </p:cNvPr>
          <p:cNvSpPr txBox="1"/>
          <p:nvPr/>
        </p:nvSpPr>
        <p:spPr>
          <a:xfrm>
            <a:off x="305268" y="39348"/>
            <a:ext cx="1483191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[o]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9;p6">
            <a:extLst>
              <a:ext uri="{FF2B5EF4-FFF2-40B4-BE49-F238E27FC236}">
                <a16:creationId xmlns:a16="http://schemas.microsoft.com/office/drawing/2014/main" id="{6608C77A-6A33-43AE-BCF8-1D9EE5A7A519}"/>
              </a:ext>
            </a:extLst>
          </p:cNvPr>
          <p:cNvSpPr txBox="1"/>
          <p:nvPr/>
        </p:nvSpPr>
        <p:spPr>
          <a:xfrm>
            <a:off x="1659154" y="142380"/>
            <a:ext cx="2067894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0;p6">
            <a:extLst>
              <a:ext uri="{FF2B5EF4-FFF2-40B4-BE49-F238E27FC236}">
                <a16:creationId xmlns:a16="http://schemas.microsoft.com/office/drawing/2014/main" id="{9CAF0FB3-7B46-42F7-95E5-9F91AE33D71C}"/>
              </a:ext>
            </a:extLst>
          </p:cNvPr>
          <p:cNvSpPr txBox="1"/>
          <p:nvPr/>
        </p:nvSpPr>
        <p:spPr>
          <a:xfrm>
            <a:off x="303754" y="1323043"/>
            <a:ext cx="13554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1;p6">
            <a:extLst>
              <a:ext uri="{FF2B5EF4-FFF2-40B4-BE49-F238E27FC236}">
                <a16:creationId xmlns:a16="http://schemas.microsoft.com/office/drawing/2014/main" id="{9031119B-87A4-4A40-A815-CB48F7A35CDF}"/>
              </a:ext>
            </a:extLst>
          </p:cNvPr>
          <p:cNvSpPr txBox="1"/>
          <p:nvPr/>
        </p:nvSpPr>
        <p:spPr>
          <a:xfrm>
            <a:off x="1599303" y="1426075"/>
            <a:ext cx="45720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;p6">
            <a:extLst>
              <a:ext uri="{FF2B5EF4-FFF2-40B4-BE49-F238E27FC236}">
                <a16:creationId xmlns:a16="http://schemas.microsoft.com/office/drawing/2014/main" id="{E0B0F231-DCFD-4B41-852B-BB0726A2D5F4}"/>
              </a:ext>
            </a:extLst>
          </p:cNvPr>
          <p:cNvSpPr txBox="1"/>
          <p:nvPr/>
        </p:nvSpPr>
        <p:spPr>
          <a:xfrm>
            <a:off x="245417" y="2745069"/>
            <a:ext cx="1353886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45;p6">
            <a:extLst>
              <a:ext uri="{FF2B5EF4-FFF2-40B4-BE49-F238E27FC236}">
                <a16:creationId xmlns:a16="http://schemas.microsoft.com/office/drawing/2014/main" id="{F404671A-73F2-4C39-847B-7B217E2FC390}"/>
              </a:ext>
            </a:extLst>
          </p:cNvPr>
          <p:cNvSpPr txBox="1"/>
          <p:nvPr/>
        </p:nvSpPr>
        <p:spPr>
          <a:xfrm>
            <a:off x="1599303" y="2774747"/>
            <a:ext cx="3840798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8;p5">
            <a:extLst>
              <a:ext uri="{FF2B5EF4-FFF2-40B4-BE49-F238E27FC236}">
                <a16:creationId xmlns:a16="http://schemas.microsoft.com/office/drawing/2014/main" id="{293C6FB2-25FB-44BF-B831-4E7BC51EFDE2}"/>
              </a:ext>
            </a:extLst>
          </p:cNvPr>
          <p:cNvSpPr txBox="1"/>
          <p:nvPr/>
        </p:nvSpPr>
        <p:spPr>
          <a:xfrm>
            <a:off x="245417" y="4104386"/>
            <a:ext cx="1543042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9;p5">
            <a:extLst>
              <a:ext uri="{FF2B5EF4-FFF2-40B4-BE49-F238E27FC236}">
                <a16:creationId xmlns:a16="http://schemas.microsoft.com/office/drawing/2014/main" id="{AB321EE2-34B0-4D90-9FC1-D6CF7A112816}"/>
              </a:ext>
            </a:extLst>
          </p:cNvPr>
          <p:cNvSpPr txBox="1"/>
          <p:nvPr/>
        </p:nvSpPr>
        <p:spPr>
          <a:xfrm>
            <a:off x="1659154" y="4207418"/>
            <a:ext cx="6207516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fant</a:t>
            </a: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30;p5">
            <a:extLst>
              <a:ext uri="{FF2B5EF4-FFF2-40B4-BE49-F238E27FC236}">
                <a16:creationId xmlns:a16="http://schemas.microsoft.com/office/drawing/2014/main" id="{965BB5B3-8B01-41E6-8BD1-0B6D7EACA5E2}"/>
              </a:ext>
            </a:extLst>
          </p:cNvPr>
          <p:cNvSpPr txBox="1"/>
          <p:nvPr/>
        </p:nvSpPr>
        <p:spPr>
          <a:xfrm>
            <a:off x="305268" y="5555112"/>
            <a:ext cx="1133567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31;p5">
            <a:extLst>
              <a:ext uri="{FF2B5EF4-FFF2-40B4-BE49-F238E27FC236}">
                <a16:creationId xmlns:a16="http://schemas.microsoft.com/office/drawing/2014/main" id="{61FB2A8C-0B4C-4A3F-8439-BD7E1AB918DB}"/>
              </a:ext>
            </a:extLst>
          </p:cNvPr>
          <p:cNvSpPr txBox="1"/>
          <p:nvPr/>
        </p:nvSpPr>
        <p:spPr>
          <a:xfrm>
            <a:off x="1659154" y="5672584"/>
            <a:ext cx="45720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dea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132;p5">
            <a:extLst>
              <a:ext uri="{FF2B5EF4-FFF2-40B4-BE49-F238E27FC236}">
                <a16:creationId xmlns:a16="http://schemas.microsoft.com/office/drawing/2014/main" id="{135D664F-8F9D-4564-B845-A02689D3218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402571" y="2774747"/>
            <a:ext cx="1279159" cy="133397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" name="Picture 2" descr="Elephant, Animal, Jungle, Savannah, Nature, Africa">
            <a:extLst>
              <a:ext uri="{FF2B5EF4-FFF2-40B4-BE49-F238E27FC236}">
                <a16:creationId xmlns:a16="http://schemas.microsoft.com/office/drawing/2014/main" id="{25DE37F8-DF2A-47F2-8F6D-E893E678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602" y="4819864"/>
            <a:ext cx="1768065" cy="1355705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Google Shape;109;p3">
            <a:extLst>
              <a:ext uri="{FF2B5EF4-FFF2-40B4-BE49-F238E27FC236}">
                <a16:creationId xmlns:a16="http://schemas.microsoft.com/office/drawing/2014/main" id="{A82E7833-259A-4E4A-AAA4-91F5102CC8B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t="6995" r="482" b="12550"/>
          <a:stretch/>
        </p:blipFill>
        <p:spPr>
          <a:xfrm>
            <a:off x="7698954" y="4521017"/>
            <a:ext cx="1768065" cy="177219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Picture 2" descr="Light, Bulb, Box, Outside The Box, Think, Breakthrough">
            <a:extLst>
              <a:ext uri="{FF2B5EF4-FFF2-40B4-BE49-F238E27FC236}">
                <a16:creationId xmlns:a16="http://schemas.microsoft.com/office/drawing/2014/main" id="{55F28D9D-0A6E-4E64-BD15-2720C27FD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11" y="2388083"/>
            <a:ext cx="1279159" cy="1632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118;p4">
            <a:extLst>
              <a:ext uri="{FF2B5EF4-FFF2-40B4-BE49-F238E27FC236}">
                <a16:creationId xmlns:a16="http://schemas.microsoft.com/office/drawing/2014/main" id="{A8373F13-81E1-4996-8A1D-57FDFC918789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585040" y="235447"/>
            <a:ext cx="1718790" cy="15715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8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1s2to5_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1s2to5_d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1s2to5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w1s2to5_c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w2s3_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w2s3_univer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id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7CC5-B065-47B2-A5AD-07843334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74" y="96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Syllables</a:t>
            </a:r>
            <a:endParaRPr lang="en-GB" sz="6000" dirty="0"/>
          </a:p>
        </p:txBody>
      </p:sp>
      <p:sp>
        <p:nvSpPr>
          <p:cNvPr id="3" name="Google Shape;206;p3">
            <a:extLst>
              <a:ext uri="{FF2B5EF4-FFF2-40B4-BE49-F238E27FC236}">
                <a16:creationId xmlns:a16="http://schemas.microsoft.com/office/drawing/2014/main" id="{0A95B3BD-5A25-4C24-A6F6-7D452399374F}"/>
              </a:ext>
            </a:extLst>
          </p:cNvPr>
          <p:cNvSpPr txBox="1"/>
          <p:nvPr/>
        </p:nvSpPr>
        <p:spPr>
          <a:xfrm>
            <a:off x="338874" y="1182651"/>
            <a:ext cx="1150517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 Spanish, syllables often come in consonant-vowel pairs.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Century Gothic"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207;p3">
            <a:extLst>
              <a:ext uri="{FF2B5EF4-FFF2-40B4-BE49-F238E27FC236}">
                <a16:creationId xmlns:a16="http://schemas.microsoft.com/office/drawing/2014/main" id="{AD5E6841-0898-4A80-89A5-B285F884DC7B}"/>
              </a:ext>
            </a:extLst>
          </p:cNvPr>
          <p:cNvSpPr txBox="1"/>
          <p:nvPr/>
        </p:nvSpPr>
        <p:spPr>
          <a:xfrm>
            <a:off x="361309" y="1686888"/>
            <a:ext cx="115051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Each syllable in a word is pronounced fully.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208;p3">
            <a:extLst>
              <a:ext uri="{FF2B5EF4-FFF2-40B4-BE49-F238E27FC236}">
                <a16:creationId xmlns:a16="http://schemas.microsoft.com/office/drawing/2014/main" id="{B13EEB71-AB1C-4A94-9225-A10744D5C3FC}"/>
              </a:ext>
            </a:extLst>
          </p:cNvPr>
          <p:cNvSpPr txBox="1"/>
          <p:nvPr/>
        </p:nvSpPr>
        <p:spPr>
          <a:xfrm>
            <a:off x="338874" y="2400337"/>
            <a:ext cx="115051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Google Shape;210;p3">
            <a:extLst>
              <a:ext uri="{FF2B5EF4-FFF2-40B4-BE49-F238E27FC236}">
                <a16:creationId xmlns:a16="http://schemas.microsoft.com/office/drawing/2014/main" id="{740B38C2-AB50-46F4-96B6-A178CEF7E8B6}"/>
              </a:ext>
            </a:extLst>
          </p:cNvPr>
          <p:cNvSpPr txBox="1"/>
          <p:nvPr/>
        </p:nvSpPr>
        <p:spPr>
          <a:xfrm>
            <a:off x="462449" y="2968221"/>
            <a:ext cx="251275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211;p3">
            <a:extLst>
              <a:ext uri="{FF2B5EF4-FFF2-40B4-BE49-F238E27FC236}">
                <a16:creationId xmlns:a16="http://schemas.microsoft.com/office/drawing/2014/main" id="{C81A528A-C42D-4871-86CA-C83BD15EF201}"/>
              </a:ext>
            </a:extLst>
          </p:cNvPr>
          <p:cNvSpPr txBox="1"/>
          <p:nvPr/>
        </p:nvSpPr>
        <p:spPr>
          <a:xfrm>
            <a:off x="7174218" y="2933690"/>
            <a:ext cx="143223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216;p3">
            <a:extLst>
              <a:ext uri="{FF2B5EF4-FFF2-40B4-BE49-F238E27FC236}">
                <a16:creationId xmlns:a16="http://schemas.microsoft.com/office/drawing/2014/main" id="{5C609270-9504-440B-B60A-B3766B5029B3}"/>
              </a:ext>
            </a:extLst>
          </p:cNvPr>
          <p:cNvSpPr txBox="1"/>
          <p:nvPr/>
        </p:nvSpPr>
        <p:spPr>
          <a:xfrm>
            <a:off x="414647" y="3689098"/>
            <a:ext cx="604823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Four clear, separate syllables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217;p3">
            <a:extLst>
              <a:ext uri="{FF2B5EF4-FFF2-40B4-BE49-F238E27FC236}">
                <a16:creationId xmlns:a16="http://schemas.microsoft.com/office/drawing/2014/main" id="{D75325F1-5FC6-4A7F-9C91-9BBEE48A4078}"/>
              </a:ext>
            </a:extLst>
          </p:cNvPr>
          <p:cNvSpPr txBox="1"/>
          <p:nvPr/>
        </p:nvSpPr>
        <p:spPr>
          <a:xfrm>
            <a:off x="6195117" y="3654567"/>
            <a:ext cx="599688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-co-late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Three syllables when you speak slowly.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Two syllables (‘choc–late’) normally!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oogle Shape;111;p3" descr="Speech Icon, Voice, Talking, Audio, Speech">
            <a:extLst>
              <a:ext uri="{FF2B5EF4-FFF2-40B4-BE49-F238E27FC236}">
                <a16:creationId xmlns:a16="http://schemas.microsoft.com/office/drawing/2014/main" id="{AB116A58-EACE-48C7-BF25-BF6359818F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A1BDC341-CBAE-4653-9F19-17E76A384BB3}"/>
              </a:ext>
            </a:extLst>
          </p:cNvPr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Picture 2" descr="Bar Chocolate, Brown, Sweet, Delicious">
            <a:extLst>
              <a:ext uri="{FF2B5EF4-FFF2-40B4-BE49-F238E27FC236}">
                <a16:creationId xmlns:a16="http://schemas.microsoft.com/office/drawing/2014/main" id="{FDEFD21D-CE2F-47F2-ACF4-5F7FAF1C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70" y="2280592"/>
            <a:ext cx="2011204" cy="16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" action="ppaction://noaction">
              <a:snd r:embed="rId5" name="1_chocolate.wav"/>
            </a:hlinkClick>
            <a:extLst>
              <a:ext uri="{FF2B5EF4-FFF2-40B4-BE49-F238E27FC236}">
                <a16:creationId xmlns:a16="http://schemas.microsoft.com/office/drawing/2014/main" id="{127DEBC2-7B62-4494-9CD4-B6C81CD29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280" y="287903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noaction">
              <a:snd r:embed="rId7" name="chocolate_English.wav"/>
            </a:hlinkClick>
            <a:extLst>
              <a:ext uri="{FF2B5EF4-FFF2-40B4-BE49-F238E27FC236}">
                <a16:creationId xmlns:a16="http://schemas.microsoft.com/office/drawing/2014/main" id="{93D96386-BDD7-42BD-AFBA-9A06B06B2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6565" y="2907079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3C8571-C878-4352-9A16-AA8DCFD2EF19}"/>
              </a:ext>
            </a:extLst>
          </p:cNvPr>
          <p:cNvSpPr/>
          <p:nvPr/>
        </p:nvSpPr>
        <p:spPr>
          <a:xfrm>
            <a:off x="414647" y="560880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in –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 – re – san –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te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Five clear, separate syllables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noaction">
              <a:snd r:embed="rId8" name="2_interesante.wav"/>
            </a:hlinkClick>
            <a:extLst>
              <a:ext uri="{FF2B5EF4-FFF2-40B4-BE49-F238E27FC236}">
                <a16:creationId xmlns:a16="http://schemas.microsoft.com/office/drawing/2014/main" id="{C153F802-1289-40B7-9320-201E3B4EE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280" y="485997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670B93-0E4D-4B42-96A5-CD7CA4B86A91}"/>
              </a:ext>
            </a:extLst>
          </p:cNvPr>
          <p:cNvSpPr/>
          <p:nvPr/>
        </p:nvSpPr>
        <p:spPr>
          <a:xfrm>
            <a:off x="6195117" y="556590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in –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 – res – ting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Four clear, separate syllables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Three syllables (‘in-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tres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-ting’) normally!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>
              <a:snd r:embed="rId9" name="interesting_English.wav"/>
            </a:hlinkClick>
            <a:extLst>
              <a:ext uri="{FF2B5EF4-FFF2-40B4-BE49-F238E27FC236}">
                <a16:creationId xmlns:a16="http://schemas.microsoft.com/office/drawing/2014/main" id="{40FFC61A-DA68-4AB4-952D-8AD1D0E96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696" y="4856362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E8C8C1-099B-4163-8A8C-7F3F40127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20" y="4643513"/>
            <a:ext cx="1200288" cy="1200288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169FDA9-8367-43F7-B4DC-BE56DC1F81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/>
          <a:stretch/>
        </p:blipFill>
        <p:spPr>
          <a:xfrm flipH="1">
            <a:off x="5092874" y="4013095"/>
            <a:ext cx="1126731" cy="8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7CC5-B065-47B2-A5AD-07843334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" y="96581"/>
            <a:ext cx="10515600" cy="611427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4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4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son </a:t>
            </a:r>
            <a:r>
              <a:rPr lang="en-GB" sz="4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estas</a:t>
            </a:r>
            <a:r>
              <a:rPr lang="en-GB" sz="4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palabras?</a:t>
            </a:r>
            <a:endParaRPr lang="en-GB" sz="4000" dirty="0"/>
          </a:p>
        </p:txBody>
      </p:sp>
      <p:sp>
        <p:nvSpPr>
          <p:cNvPr id="3" name="Google Shape;206;p3">
            <a:extLst>
              <a:ext uri="{FF2B5EF4-FFF2-40B4-BE49-F238E27FC236}">
                <a16:creationId xmlns:a16="http://schemas.microsoft.com/office/drawing/2014/main" id="{0A95B3BD-5A25-4C24-A6F6-7D452399374F}"/>
              </a:ext>
            </a:extLst>
          </p:cNvPr>
          <p:cNvSpPr txBox="1"/>
          <p:nvPr/>
        </p:nvSpPr>
        <p:spPr>
          <a:xfrm>
            <a:off x="233878" y="660775"/>
            <a:ext cx="1150517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Busca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seis palabras (de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sílabas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)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español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Pronuncia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las palabras con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compañero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/a.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Google Shape;111;p3" descr="Speech Icon, Voice, Talking, Audio, Speech">
            <a:extLst>
              <a:ext uri="{FF2B5EF4-FFF2-40B4-BE49-F238E27FC236}">
                <a16:creationId xmlns:a16="http://schemas.microsoft.com/office/drawing/2014/main" id="{AB116A58-EACE-48C7-BF25-BF6359818F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A1BDC341-CBAE-4653-9F19-17E76A384BB3}"/>
              </a:ext>
            </a:extLst>
          </p:cNvPr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9" name="Table 20">
            <a:extLst>
              <a:ext uri="{FF2B5EF4-FFF2-40B4-BE49-F238E27FC236}">
                <a16:creationId xmlns:a16="http://schemas.microsoft.com/office/drawing/2014/main" id="{8EF96D44-0FEF-41FF-AA1A-5B9F42D61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603564"/>
              </p:ext>
            </p:extLst>
          </p:nvPr>
        </p:nvGraphicFramePr>
        <p:xfrm>
          <a:off x="1922466" y="5568043"/>
          <a:ext cx="8127999" cy="11727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95624283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666202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95384330"/>
                    </a:ext>
                  </a:extLst>
                </a:gridCol>
              </a:tblGrid>
              <a:tr h="586371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much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north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class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518574"/>
                  </a:ext>
                </a:extLst>
              </a:tr>
              <a:tr h="586371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pear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cards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8722996"/>
                  </a:ext>
                </a:extLst>
              </a:tr>
            </a:tbl>
          </a:graphicData>
        </a:graphic>
      </p:graphicFrame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3FC688AD-6189-40DB-B877-DB97D6989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326954"/>
              </p:ext>
            </p:extLst>
          </p:nvPr>
        </p:nvGraphicFramePr>
        <p:xfrm>
          <a:off x="986971" y="1550875"/>
          <a:ext cx="9776764" cy="3656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4191">
                  <a:extLst>
                    <a:ext uri="{9D8B030D-6E8A-4147-A177-3AD203B41FA5}">
                      <a16:colId xmlns:a16="http://schemas.microsoft.com/office/drawing/2014/main" val="3708201207"/>
                    </a:ext>
                  </a:extLst>
                </a:gridCol>
                <a:gridCol w="2444191">
                  <a:extLst>
                    <a:ext uri="{9D8B030D-6E8A-4147-A177-3AD203B41FA5}">
                      <a16:colId xmlns:a16="http://schemas.microsoft.com/office/drawing/2014/main" val="2093954517"/>
                    </a:ext>
                  </a:extLst>
                </a:gridCol>
                <a:gridCol w="2444191">
                  <a:extLst>
                    <a:ext uri="{9D8B030D-6E8A-4147-A177-3AD203B41FA5}">
                      <a16:colId xmlns:a16="http://schemas.microsoft.com/office/drawing/2014/main" val="2945785533"/>
                    </a:ext>
                  </a:extLst>
                </a:gridCol>
                <a:gridCol w="2444191">
                  <a:extLst>
                    <a:ext uri="{9D8B030D-6E8A-4147-A177-3AD203B41FA5}">
                      <a16:colId xmlns:a16="http://schemas.microsoft.com/office/drawing/2014/main" val="926401941"/>
                    </a:ext>
                  </a:extLst>
                </a:gridCol>
              </a:tblGrid>
              <a:tr h="1218938"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nes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cho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951114"/>
                  </a:ext>
                </a:extLst>
              </a:tr>
              <a:tr h="1218938"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cla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751498"/>
                  </a:ext>
                </a:extLst>
              </a:tr>
              <a:tr h="1218938"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535739"/>
                  </a:ext>
                </a:extLst>
              </a:tr>
            </a:tbl>
          </a:graphicData>
        </a:graphic>
      </p:graphicFrame>
      <p:sp>
        <p:nvSpPr>
          <p:cNvPr id="39" name="Oval 38">
            <a:extLst>
              <a:ext uri="{FF2B5EF4-FFF2-40B4-BE49-F238E27FC236}">
                <a16:creationId xmlns:a16="http://schemas.microsoft.com/office/drawing/2014/main" id="{571A613E-154A-4EE7-AABE-06A7EB115442}"/>
              </a:ext>
            </a:extLst>
          </p:cNvPr>
          <p:cNvSpPr/>
          <p:nvPr/>
        </p:nvSpPr>
        <p:spPr>
          <a:xfrm>
            <a:off x="1387929" y="5595928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A09AF37-C8E1-4523-A456-22CE493AF79B}"/>
              </a:ext>
            </a:extLst>
          </p:cNvPr>
          <p:cNvSpPr/>
          <p:nvPr/>
        </p:nvSpPr>
        <p:spPr>
          <a:xfrm>
            <a:off x="1374006" y="6178617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A23D474-6406-4C53-86BF-833B584F3F0C}"/>
              </a:ext>
            </a:extLst>
          </p:cNvPr>
          <p:cNvSpPr/>
          <p:nvPr/>
        </p:nvSpPr>
        <p:spPr>
          <a:xfrm>
            <a:off x="4629462" y="5635128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E660CA2-1BB4-4927-AC74-8E25222B66C5}"/>
              </a:ext>
            </a:extLst>
          </p:cNvPr>
          <p:cNvSpPr/>
          <p:nvPr/>
        </p:nvSpPr>
        <p:spPr>
          <a:xfrm>
            <a:off x="4615539" y="6217817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2528424-594D-4296-9AE6-66C883AB2EA9}"/>
              </a:ext>
            </a:extLst>
          </p:cNvPr>
          <p:cNvSpPr/>
          <p:nvPr/>
        </p:nvSpPr>
        <p:spPr>
          <a:xfrm>
            <a:off x="6970769" y="5619437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CB8FAE5-6D1E-4909-B474-4B96BED9EF0C}"/>
              </a:ext>
            </a:extLst>
          </p:cNvPr>
          <p:cNvSpPr/>
          <p:nvPr/>
        </p:nvSpPr>
        <p:spPr>
          <a:xfrm>
            <a:off x="6956846" y="6202126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1E57AE-A562-4B05-AE19-FAC269BEDF8D}"/>
              </a:ext>
            </a:extLst>
          </p:cNvPr>
          <p:cNvSpPr/>
          <p:nvPr/>
        </p:nvSpPr>
        <p:spPr>
          <a:xfrm>
            <a:off x="5875353" y="4001716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02A414E-A07F-43AF-9E23-A6EA3B4A575E}"/>
              </a:ext>
            </a:extLst>
          </p:cNvPr>
          <p:cNvSpPr/>
          <p:nvPr/>
        </p:nvSpPr>
        <p:spPr>
          <a:xfrm>
            <a:off x="8329940" y="1556166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D59DD8-F732-41B1-BF45-6E6FC1211114}"/>
              </a:ext>
            </a:extLst>
          </p:cNvPr>
          <p:cNvSpPr/>
          <p:nvPr/>
        </p:nvSpPr>
        <p:spPr>
          <a:xfrm>
            <a:off x="3416273" y="2795743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8A9714D-3F74-4D59-8011-AB73F90CDB19}"/>
              </a:ext>
            </a:extLst>
          </p:cNvPr>
          <p:cNvSpPr/>
          <p:nvPr/>
        </p:nvSpPr>
        <p:spPr>
          <a:xfrm>
            <a:off x="5875353" y="1553130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0CA26B0-2256-44E3-B451-0F230EA61E71}"/>
              </a:ext>
            </a:extLst>
          </p:cNvPr>
          <p:cNvSpPr/>
          <p:nvPr/>
        </p:nvSpPr>
        <p:spPr>
          <a:xfrm>
            <a:off x="982478" y="2759103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15426C8-5C4F-4761-B6F7-251011DF13AA}"/>
              </a:ext>
            </a:extLst>
          </p:cNvPr>
          <p:cNvSpPr/>
          <p:nvPr/>
        </p:nvSpPr>
        <p:spPr>
          <a:xfrm>
            <a:off x="8323692" y="3982533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F5984D2-DE1D-4102-B967-60250D03E19F}"/>
              </a:ext>
            </a:extLst>
          </p:cNvPr>
          <p:cNvSpPr/>
          <p:nvPr/>
        </p:nvSpPr>
        <p:spPr>
          <a:xfrm>
            <a:off x="997367" y="1578423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C4297C-20E8-4243-8AAA-B004D53BB28A}"/>
              </a:ext>
            </a:extLst>
          </p:cNvPr>
          <p:cNvSpPr/>
          <p:nvPr/>
        </p:nvSpPr>
        <p:spPr>
          <a:xfrm>
            <a:off x="8329940" y="2767430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BC64CEA-8774-492D-9D6E-E9E887619F96}"/>
              </a:ext>
            </a:extLst>
          </p:cNvPr>
          <p:cNvSpPr/>
          <p:nvPr/>
        </p:nvSpPr>
        <p:spPr>
          <a:xfrm>
            <a:off x="5877208" y="2780084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6FF2A6F-833B-4681-8F1A-86B0230A9A7C}"/>
              </a:ext>
            </a:extLst>
          </p:cNvPr>
          <p:cNvSpPr/>
          <p:nvPr/>
        </p:nvSpPr>
        <p:spPr>
          <a:xfrm>
            <a:off x="3435433" y="4002688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9EF09F4-B22D-4111-A519-A4B3F2571981}"/>
              </a:ext>
            </a:extLst>
          </p:cNvPr>
          <p:cNvSpPr/>
          <p:nvPr/>
        </p:nvSpPr>
        <p:spPr>
          <a:xfrm>
            <a:off x="3451249" y="1571644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D587C45-7F80-4A2A-8AE0-71323A03FD6C}"/>
              </a:ext>
            </a:extLst>
          </p:cNvPr>
          <p:cNvSpPr/>
          <p:nvPr/>
        </p:nvSpPr>
        <p:spPr>
          <a:xfrm>
            <a:off x="957193" y="3973403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387;p19">
            <a:extLst>
              <a:ext uri="{FF2B5EF4-FFF2-40B4-BE49-F238E27FC236}">
                <a16:creationId xmlns:a16="http://schemas.microsoft.com/office/drawing/2014/main" id="{B21DC124-D023-4F76-B510-2FF82B26B8EA}"/>
              </a:ext>
            </a:extLst>
          </p:cNvPr>
          <p:cNvSpPr/>
          <p:nvPr/>
        </p:nvSpPr>
        <p:spPr>
          <a:xfrm>
            <a:off x="11101807" y="194468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388;p19">
            <a:extLst>
              <a:ext uri="{FF2B5EF4-FFF2-40B4-BE49-F238E27FC236}">
                <a16:creationId xmlns:a16="http://schemas.microsoft.com/office/drawing/2014/main" id="{34CF4236-4AD7-4CEE-AA92-99A47657AE5F}"/>
              </a:ext>
            </a:extLst>
          </p:cNvPr>
          <p:cNvSpPr/>
          <p:nvPr/>
        </p:nvSpPr>
        <p:spPr>
          <a:xfrm>
            <a:off x="11099440" y="1944682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9" name="Google Shape;389;p19">
            <a:extLst>
              <a:ext uri="{FF2B5EF4-FFF2-40B4-BE49-F238E27FC236}">
                <a16:creationId xmlns:a16="http://schemas.microsoft.com/office/drawing/2014/main" id="{32F0DFF8-D669-498D-8793-5E740386686D}"/>
              </a:ext>
            </a:extLst>
          </p:cNvPr>
          <p:cNvCxnSpPr/>
          <p:nvPr/>
        </p:nvCxnSpPr>
        <p:spPr>
          <a:xfrm>
            <a:off x="11785179" y="193325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390;p19">
            <a:extLst>
              <a:ext uri="{FF2B5EF4-FFF2-40B4-BE49-F238E27FC236}">
                <a16:creationId xmlns:a16="http://schemas.microsoft.com/office/drawing/2014/main" id="{414B9B94-53A8-4EAE-8D1C-B147AF1DC0CB}"/>
              </a:ext>
            </a:extLst>
          </p:cNvPr>
          <p:cNvCxnSpPr/>
          <p:nvPr/>
        </p:nvCxnSpPr>
        <p:spPr>
          <a:xfrm>
            <a:off x="11762570" y="193325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391;p19">
            <a:extLst>
              <a:ext uri="{FF2B5EF4-FFF2-40B4-BE49-F238E27FC236}">
                <a16:creationId xmlns:a16="http://schemas.microsoft.com/office/drawing/2014/main" id="{86FE4685-28A3-4289-A56C-248846927FA4}"/>
              </a:ext>
            </a:extLst>
          </p:cNvPr>
          <p:cNvCxnSpPr/>
          <p:nvPr/>
        </p:nvCxnSpPr>
        <p:spPr>
          <a:xfrm>
            <a:off x="11785180" y="60895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393;p19">
            <a:extLst>
              <a:ext uri="{FF2B5EF4-FFF2-40B4-BE49-F238E27FC236}">
                <a16:creationId xmlns:a16="http://schemas.microsoft.com/office/drawing/2014/main" id="{2BD94D9B-88BC-4D10-89F2-CF08B0257016}"/>
              </a:ext>
            </a:extLst>
          </p:cNvPr>
          <p:cNvSpPr txBox="1"/>
          <p:nvPr/>
        </p:nvSpPr>
        <p:spPr>
          <a:xfrm>
            <a:off x="11785325" y="1967583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394;p19">
            <a:extLst>
              <a:ext uri="{FF2B5EF4-FFF2-40B4-BE49-F238E27FC236}">
                <a16:creationId xmlns:a16="http://schemas.microsoft.com/office/drawing/2014/main" id="{F3824DDF-A10B-413C-AA36-8B5F4447BE7A}"/>
              </a:ext>
            </a:extLst>
          </p:cNvPr>
          <p:cNvSpPr txBox="1"/>
          <p:nvPr/>
        </p:nvSpPr>
        <p:spPr>
          <a:xfrm>
            <a:off x="11868144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395;p19">
            <a:extLst>
              <a:ext uri="{FF2B5EF4-FFF2-40B4-BE49-F238E27FC236}">
                <a16:creationId xmlns:a16="http://schemas.microsoft.com/office/drawing/2014/main" id="{7E00530C-B5B5-40A0-A359-7BA2FCA31525}"/>
              </a:ext>
            </a:extLst>
          </p:cNvPr>
          <p:cNvSpPr/>
          <p:nvPr/>
        </p:nvSpPr>
        <p:spPr>
          <a:xfrm>
            <a:off x="10958857" y="631993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4E6C8-7548-49DA-A557-A8B9D36FE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03" y="5326130"/>
            <a:ext cx="1587353" cy="982175"/>
          </a:xfrm>
          <a:prstGeom prst="rect">
            <a:avLst/>
          </a:prstGeom>
        </p:spPr>
      </p:pic>
      <p:pic>
        <p:nvPicPr>
          <p:cNvPr id="7" name="Picture 6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1AE806E7-F7DB-43C2-9FAF-7C6431C17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29" y="6110291"/>
            <a:ext cx="450212" cy="63049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152FBDC-7C97-4B5B-8195-01C3CCA56D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752" y="6110292"/>
            <a:ext cx="430266" cy="645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DEAD4D-624E-4394-899B-8570CD334E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87" y="6180730"/>
            <a:ext cx="534537" cy="6740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D62425-29DA-4DB3-B974-BA89F4A4B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33" y="5545556"/>
            <a:ext cx="562902" cy="610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E6E29E-25B1-4FD4-A0D4-6CEF9BEE35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52" y="6215214"/>
            <a:ext cx="796984" cy="579681"/>
          </a:xfrm>
          <a:prstGeom prst="rect">
            <a:avLst/>
          </a:prstGeom>
        </p:spPr>
      </p:pic>
      <p:pic>
        <p:nvPicPr>
          <p:cNvPr id="65" name="Picture 64" descr="A picture containing text, vector graphics, toy&#10;&#10;Description automatically generated">
            <a:extLst>
              <a:ext uri="{FF2B5EF4-FFF2-40B4-BE49-F238E27FC236}">
                <a16:creationId xmlns:a16="http://schemas.microsoft.com/office/drawing/2014/main" id="{90BA0442-AC0B-4730-86E5-30EAEA836B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971" y="5301834"/>
            <a:ext cx="1062908" cy="810467"/>
          </a:xfrm>
          <a:prstGeom prst="rect">
            <a:avLst/>
          </a:prstGeom>
        </p:spPr>
      </p:pic>
      <p:pic>
        <p:nvPicPr>
          <p:cNvPr id="20" name="Graphic 19" descr="Line arrow Slight curve">
            <a:extLst>
              <a:ext uri="{FF2B5EF4-FFF2-40B4-BE49-F238E27FC236}">
                <a16:creationId xmlns:a16="http://schemas.microsoft.com/office/drawing/2014/main" id="{B959225C-6909-44AF-8A50-0C233DC9D8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99191" y="5162796"/>
            <a:ext cx="711630" cy="7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9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2" dur="59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5385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6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somos</a:t>
            </a:r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estamos</a:t>
            </a:r>
            <a:endParaRPr lang="en-GB" sz="60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69;p8">
            <a:extLst>
              <a:ext uri="{FF2B5EF4-FFF2-40B4-BE49-F238E27FC236}">
                <a16:creationId xmlns:a16="http://schemas.microsoft.com/office/drawing/2014/main" id="{8698B270-561F-42FE-9C84-BABB5C60B320}"/>
              </a:ext>
            </a:extLst>
          </p:cNvPr>
          <p:cNvSpPr txBox="1"/>
          <p:nvPr/>
        </p:nvSpPr>
        <p:spPr>
          <a:xfrm>
            <a:off x="194377" y="843383"/>
            <a:ext cx="933518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person plural [we are]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Google Shape;170;p8" descr="Jigsaw, Puzzle, Piece, Game, Concept, Solution">
            <a:extLst>
              <a:ext uri="{FF2B5EF4-FFF2-40B4-BE49-F238E27FC236}">
                <a16:creationId xmlns:a16="http://schemas.microsoft.com/office/drawing/2014/main" id="{6AD96FA8-436D-4521-A921-3EDD74F790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881AC175-6D19-4807-817F-B1FE85F84FF1}"/>
              </a:ext>
            </a:extLst>
          </p:cNvPr>
          <p:cNvSpPr txBox="1"/>
          <p:nvPr/>
        </p:nvSpPr>
        <p:spPr>
          <a:xfrm>
            <a:off x="1637872" y="1500387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 there are two verbs for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be, being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’:</a:t>
            </a: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B8C2D711-4CDB-448D-94A2-AB63AADF3CA7}"/>
              </a:ext>
            </a:extLst>
          </p:cNvPr>
          <p:cNvSpPr txBox="1"/>
          <p:nvPr/>
        </p:nvSpPr>
        <p:spPr>
          <a:xfrm>
            <a:off x="2948591" y="2854866"/>
            <a:ext cx="10194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99794A2-8081-4B4B-BFFA-689167884213}"/>
              </a:ext>
            </a:extLst>
          </p:cNvPr>
          <p:cNvSpPr txBox="1"/>
          <p:nvPr/>
        </p:nvSpPr>
        <p:spPr>
          <a:xfrm>
            <a:off x="7712361" y="2898076"/>
            <a:ext cx="15180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E942B0-537F-4DD1-A748-D2103852B2EF}"/>
              </a:ext>
            </a:extLst>
          </p:cNvPr>
          <p:cNvSpPr txBox="1"/>
          <p:nvPr/>
        </p:nvSpPr>
        <p:spPr>
          <a:xfrm>
            <a:off x="776785" y="3454464"/>
            <a:ext cx="43201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7E84A4-83A8-4E30-8E39-A1C1C9E8D97A}"/>
              </a:ext>
            </a:extLst>
          </p:cNvPr>
          <p:cNvSpPr txBox="1"/>
          <p:nvPr/>
        </p:nvSpPr>
        <p:spPr>
          <a:xfrm>
            <a:off x="7045064" y="3449900"/>
            <a:ext cx="47985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_________________________ and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AB4B9-DE48-49BD-8EEF-58B467777017}"/>
              </a:ext>
            </a:extLst>
          </p:cNvPr>
          <p:cNvSpPr txBox="1"/>
          <p:nvPr/>
        </p:nvSpPr>
        <p:spPr>
          <a:xfrm>
            <a:off x="7045064" y="3858356"/>
            <a:ext cx="4798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temporary states / moods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4DEF25-C2BB-48CA-BED4-1646624E02D0}"/>
              </a:ext>
            </a:extLst>
          </p:cNvPr>
          <p:cNvSpPr txBox="1"/>
          <p:nvPr/>
        </p:nvSpPr>
        <p:spPr>
          <a:xfrm>
            <a:off x="7997826" y="4304612"/>
            <a:ext cx="3063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location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85682E-9B2F-4D30-9BE9-34476456DF3B}"/>
              </a:ext>
            </a:extLst>
          </p:cNvPr>
          <p:cNvSpPr txBox="1"/>
          <p:nvPr/>
        </p:nvSpPr>
        <p:spPr>
          <a:xfrm>
            <a:off x="852619" y="3855448"/>
            <a:ext cx="4168479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permanent traits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704F4C-3F0A-410F-9C60-A64CC4EEA321}"/>
              </a:ext>
            </a:extLst>
          </p:cNvPr>
          <p:cNvSpPr txBox="1"/>
          <p:nvPr/>
        </p:nvSpPr>
        <p:spPr>
          <a:xfrm>
            <a:off x="6536264" y="5157656"/>
            <a:ext cx="56377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fr-CA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location or a 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temporary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state, </a:t>
            </a:r>
            <a:b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‘</a:t>
            </a:r>
            <a:r>
              <a:rPr kumimoji="0" lang="fr-C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4C881-F146-4769-8F62-DAA71C4AC1C6}"/>
              </a:ext>
            </a:extLst>
          </p:cNvPr>
          <p:cNvSpPr txBox="1"/>
          <p:nvPr/>
        </p:nvSpPr>
        <p:spPr>
          <a:xfrm>
            <a:off x="470066" y="5157656"/>
            <a:ext cx="56259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fr-CA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a permanent trait, </a:t>
            </a:r>
            <a:b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‘</a:t>
            </a:r>
            <a:r>
              <a:rPr kumimoji="0" lang="fr-C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9C413E-29BF-48E0-93B5-24F373821906}"/>
              </a:ext>
            </a:extLst>
          </p:cNvPr>
          <p:cNvSpPr txBox="1"/>
          <p:nvPr/>
        </p:nvSpPr>
        <p:spPr>
          <a:xfrm>
            <a:off x="18695250" y="-907841"/>
            <a:ext cx="174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A1155E-C480-4386-8BC3-A106067AAD99}"/>
              </a:ext>
            </a:extLst>
          </p:cNvPr>
          <p:cNvCxnSpPr/>
          <p:nvPr/>
        </p:nvCxnSpPr>
        <p:spPr>
          <a:xfrm flipH="1">
            <a:off x="4392412" y="2212725"/>
            <a:ext cx="965200" cy="69830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BCCBAC-6A1C-425E-8891-ACE97FB22250}"/>
              </a:ext>
            </a:extLst>
          </p:cNvPr>
          <p:cNvCxnSpPr>
            <a:cxnSpLocks/>
          </p:cNvCxnSpPr>
          <p:nvPr/>
        </p:nvCxnSpPr>
        <p:spPr>
          <a:xfrm>
            <a:off x="6139868" y="2212724"/>
            <a:ext cx="905196" cy="69830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6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somos</a:t>
            </a:r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</a:t>
            </a:r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6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estamos</a:t>
            </a:r>
            <a:endParaRPr lang="en-GB" sz="60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34043EEC-A42F-4380-9F3C-72137211E3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498" y="246034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2;p8">
            <a:extLst>
              <a:ext uri="{FF2B5EF4-FFF2-40B4-BE49-F238E27FC236}">
                <a16:creationId xmlns:a16="http://schemas.microsoft.com/office/drawing/2014/main" id="{EB6A4A2C-01F7-4590-B410-C86A186EDBBE}"/>
              </a:ext>
            </a:extLst>
          </p:cNvPr>
          <p:cNvSpPr txBox="1"/>
          <p:nvPr/>
        </p:nvSpPr>
        <p:spPr>
          <a:xfrm>
            <a:off x="1129135" y="2460340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Estamos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casa.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A08BF0E-5677-42DA-B61E-9C9913D18D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4992" y="230773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E91941D4-1008-4B75-9541-E8720AC7F41D}"/>
              </a:ext>
            </a:extLst>
          </p:cNvPr>
          <p:cNvSpPr txBox="1"/>
          <p:nvPr/>
        </p:nvSpPr>
        <p:spPr>
          <a:xfrm>
            <a:off x="7593746" y="2399835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curiosos.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05CC953F-46C2-40BB-93C3-DF0815C83557}"/>
              </a:ext>
            </a:extLst>
          </p:cNvPr>
          <p:cNvSpPr txBox="1"/>
          <p:nvPr/>
        </p:nvSpPr>
        <p:spPr>
          <a:xfrm>
            <a:off x="1289926" y="2909333"/>
            <a:ext cx="4204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are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at home.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172;p8">
            <a:extLst>
              <a:ext uri="{FF2B5EF4-FFF2-40B4-BE49-F238E27FC236}">
                <a16:creationId xmlns:a16="http://schemas.microsoft.com/office/drawing/2014/main" id="{FDF14F35-6F4C-464A-9B5F-6C02B1E8FB42}"/>
              </a:ext>
            </a:extLst>
          </p:cNvPr>
          <p:cNvSpPr txBox="1"/>
          <p:nvPr/>
        </p:nvSpPr>
        <p:spPr>
          <a:xfrm>
            <a:off x="7593746" y="2827511"/>
            <a:ext cx="2912089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are </a:t>
            </a: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curious.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A602707-9975-4958-951D-6E180C2805F8}"/>
              </a:ext>
            </a:extLst>
          </p:cNvPr>
          <p:cNvSpPr/>
          <p:nvPr/>
        </p:nvSpPr>
        <p:spPr>
          <a:xfrm>
            <a:off x="9425996" y="3501364"/>
            <a:ext cx="2686925" cy="797043"/>
          </a:xfrm>
          <a:prstGeom prst="wedgeRoundRectCallout">
            <a:avLst>
              <a:gd name="adj1" fmla="val -28186"/>
              <a:gd name="adj2" fmla="val -8297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We are curious in general.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DCC239B-58F6-474E-AA82-8CB4F4949B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4DD1AE6-F492-4F6D-A70B-CF19BFF5B37E}"/>
              </a:ext>
            </a:extLst>
          </p:cNvPr>
          <p:cNvSpPr txBox="1"/>
          <p:nvPr/>
        </p:nvSpPr>
        <p:spPr>
          <a:xfrm>
            <a:off x="338874" y="1696359"/>
            <a:ext cx="311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Compare:</a:t>
            </a: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33358F2E-D6FB-4268-8F13-A2B4587681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403" y="446081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72;p8">
            <a:extLst>
              <a:ext uri="{FF2B5EF4-FFF2-40B4-BE49-F238E27FC236}">
                <a16:creationId xmlns:a16="http://schemas.microsoft.com/office/drawing/2014/main" id="{9EF833E1-1329-486D-8C80-578D374C5907}"/>
              </a:ext>
            </a:extLst>
          </p:cNvPr>
          <p:cNvSpPr txBox="1"/>
          <p:nvPr/>
        </p:nvSpPr>
        <p:spPr>
          <a:xfrm>
            <a:off x="1308040" y="4460812"/>
            <a:ext cx="42976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Estamos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curiosos hoy.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DBA64FFA-3766-42DD-8E66-B490BBEDDE15}"/>
              </a:ext>
            </a:extLst>
          </p:cNvPr>
          <p:cNvSpPr txBox="1"/>
          <p:nvPr/>
        </p:nvSpPr>
        <p:spPr>
          <a:xfrm>
            <a:off x="2766004" y="3511272"/>
            <a:ext cx="4204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72;p8">
            <a:extLst>
              <a:ext uri="{FF2B5EF4-FFF2-40B4-BE49-F238E27FC236}">
                <a16:creationId xmlns:a16="http://schemas.microsoft.com/office/drawing/2014/main" id="{A3978788-0479-4E57-ADD1-6506631442BD}"/>
              </a:ext>
            </a:extLst>
          </p:cNvPr>
          <p:cNvSpPr txBox="1"/>
          <p:nvPr/>
        </p:nvSpPr>
        <p:spPr>
          <a:xfrm>
            <a:off x="1280399" y="4924856"/>
            <a:ext cx="4204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are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curious today.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B8B70329-B7D1-4EB1-9A23-1A76ED9EC76D}"/>
              </a:ext>
            </a:extLst>
          </p:cNvPr>
          <p:cNvSpPr/>
          <p:nvPr/>
        </p:nvSpPr>
        <p:spPr>
          <a:xfrm>
            <a:off x="5175796" y="5716473"/>
            <a:ext cx="3114840" cy="1015622"/>
          </a:xfrm>
          <a:prstGeom prst="wedgeRoundRectCallout">
            <a:avLst>
              <a:gd name="adj1" fmla="val -40400"/>
              <a:gd name="adj2" fmla="val -920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It’s not our natural state; we’re feeling curious today!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Google Shape;172;p8">
            <a:extLst>
              <a:ext uri="{FF2B5EF4-FFF2-40B4-BE49-F238E27FC236}">
                <a16:creationId xmlns:a16="http://schemas.microsoft.com/office/drawing/2014/main" id="{E13526E7-3BBF-4467-BA95-1AFDB464DFE9}"/>
              </a:ext>
            </a:extLst>
          </p:cNvPr>
          <p:cNvSpPr txBox="1"/>
          <p:nvPr/>
        </p:nvSpPr>
        <p:spPr>
          <a:xfrm>
            <a:off x="106018" y="5824781"/>
            <a:ext cx="618229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temporary state / mood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72;p8">
            <a:extLst>
              <a:ext uri="{FF2B5EF4-FFF2-40B4-BE49-F238E27FC236}">
                <a16:creationId xmlns:a16="http://schemas.microsoft.com/office/drawing/2014/main" id="{F293D30B-D494-44A5-AB11-5ED46B52E9B1}"/>
              </a:ext>
            </a:extLst>
          </p:cNvPr>
          <p:cNvSpPr txBox="1"/>
          <p:nvPr/>
        </p:nvSpPr>
        <p:spPr>
          <a:xfrm>
            <a:off x="6483387" y="3469521"/>
            <a:ext cx="30570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permanent trait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29F7DD79-F431-48AC-8CEA-56C01DFEE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41" y="4112878"/>
            <a:ext cx="685123" cy="1257434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4E7D51A8-8EE7-4239-B732-F1B0ABD3D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2" y="4112878"/>
            <a:ext cx="685123" cy="1257434"/>
          </a:xfrm>
          <a:prstGeom prst="rect">
            <a:avLst/>
          </a:prstGeom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A4D59218-B51E-4BEA-B0C1-D3739EFF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357" y="1202906"/>
            <a:ext cx="685123" cy="1257434"/>
          </a:xfrm>
          <a:prstGeom prst="rect">
            <a:avLst/>
          </a:prstGeom>
        </p:spPr>
      </p:pic>
      <p:pic>
        <p:nvPicPr>
          <p:cNvPr id="44" name="Picture 43" descr="A picture containing icon&#10;&#10;Description automatically generated">
            <a:extLst>
              <a:ext uri="{FF2B5EF4-FFF2-40B4-BE49-F238E27FC236}">
                <a16:creationId xmlns:a16="http://schemas.microsoft.com/office/drawing/2014/main" id="{DFB89FB0-FD88-407C-8AA8-2A78F9986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48" y="1202906"/>
            <a:ext cx="685123" cy="1257434"/>
          </a:xfrm>
          <a:prstGeom prst="rect">
            <a:avLst/>
          </a:prstGeom>
        </p:spPr>
      </p:pic>
      <p:pic>
        <p:nvPicPr>
          <p:cNvPr id="45" name="Google Shape;109;p3">
            <a:extLst>
              <a:ext uri="{FF2B5EF4-FFF2-40B4-BE49-F238E27FC236}">
                <a16:creationId xmlns:a16="http://schemas.microsoft.com/office/drawing/2014/main" id="{A56F8428-BD6F-4183-B76E-B431474AFF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995" r="482" b="12550"/>
          <a:stretch/>
        </p:blipFill>
        <p:spPr>
          <a:xfrm>
            <a:off x="4546240" y="1645941"/>
            <a:ext cx="1768065" cy="177219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01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79F14-0032-4BC5-9683-FADA783A9730}"/>
              </a:ext>
            </a:extLst>
          </p:cNvPr>
          <p:cNvSpPr txBox="1"/>
          <p:nvPr/>
        </p:nvSpPr>
        <p:spPr>
          <a:xfrm>
            <a:off x="62219" y="117600"/>
            <a:ext cx="6118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Lee: ¿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común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*?</a:t>
            </a:r>
          </a:p>
        </p:txBody>
      </p:sp>
      <p:pic>
        <p:nvPicPr>
          <p:cNvPr id="9" name="Picture 2" descr="Notebook, Diary, Paper, Blank, Ruled, Marker, Bookmark">
            <a:extLst>
              <a:ext uri="{FF2B5EF4-FFF2-40B4-BE49-F238E27FC236}">
                <a16:creationId xmlns:a16="http://schemas.microsoft.com/office/drawing/2014/main" id="{88202365-60B7-4136-BDE4-5896F05A1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1" y="1939148"/>
            <a:ext cx="6858520" cy="50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133FBA-B060-470C-BD54-55C0A082C6E7}"/>
              </a:ext>
            </a:extLst>
          </p:cNvPr>
          <p:cNvSpPr txBox="1"/>
          <p:nvPr/>
        </p:nvSpPr>
        <p:spPr>
          <a:xfrm>
            <a:off x="792747" y="2617583"/>
            <a:ext cx="224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Ink Free" panose="03080402000500000000" pitchFamily="66" charset="0"/>
              </a:rPr>
              <a:t>Sofía y </a:t>
            </a:r>
            <a:r>
              <a:rPr lang="en-GB" sz="24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yo</a:t>
            </a:r>
            <a:r>
              <a:rPr lang="en-GB" sz="2400" b="1" dirty="0">
                <a:solidFill>
                  <a:srgbClr val="002060"/>
                </a:solidFill>
                <a:latin typeface="Ink Free" panose="03080402000500000000" pitchFamily="66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5BCE46-8E14-4BB5-A290-2A34D155B4FE}"/>
              </a:ext>
            </a:extLst>
          </p:cNvPr>
          <p:cNvSpPr txBox="1"/>
          <p:nvPr/>
        </p:nvSpPr>
        <p:spPr>
          <a:xfrm>
            <a:off x="819551" y="3159566"/>
            <a:ext cx="6857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Somos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hermanos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2BE67-3957-4DFF-840B-FB9D8A6E164B}"/>
              </a:ext>
            </a:extLst>
          </p:cNvPr>
          <p:cNvSpPr txBox="1"/>
          <p:nvPr/>
        </p:nvSpPr>
        <p:spPr>
          <a:xfrm>
            <a:off x="792748" y="3639573"/>
            <a:ext cx="2893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Estamos en casa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juntos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29B924-2A21-4F61-84ED-0585EF1A175B}"/>
              </a:ext>
            </a:extLst>
          </p:cNvPr>
          <p:cNvSpPr txBox="1"/>
          <p:nvPr/>
        </p:nvSpPr>
        <p:spPr>
          <a:xfrm>
            <a:off x="9684159" y="6086042"/>
            <a:ext cx="2286203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 I</a:t>
            </a:r>
          </a:p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juntos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 together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D073B4-8E70-44E0-A51D-E856CF8BB34C}"/>
              </a:ext>
            </a:extLst>
          </p:cNvPr>
          <p:cNvSpPr txBox="1"/>
          <p:nvPr/>
        </p:nvSpPr>
        <p:spPr>
          <a:xfrm>
            <a:off x="817231" y="4944073"/>
            <a:ext cx="2671544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Somos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activos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normalmente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pero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hoy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estamos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cansados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CD68CD-4C81-4774-AB64-A0987B78FDD4}"/>
              </a:ext>
            </a:extLst>
          </p:cNvPr>
          <p:cNvSpPr txBox="1"/>
          <p:nvPr/>
        </p:nvSpPr>
        <p:spPr>
          <a:xfrm>
            <a:off x="3697571" y="2694794"/>
            <a:ext cx="2017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Ink Free" panose="03080402000500000000" pitchFamily="66" charset="0"/>
              </a:rPr>
              <a:t>Rubén y </a:t>
            </a:r>
            <a:r>
              <a:rPr lang="en-GB" sz="24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yo</a:t>
            </a:r>
            <a:endParaRPr lang="en-GB" sz="2400" b="1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5DA295-0BFF-4167-BCFC-8F5FE9F864CB}"/>
              </a:ext>
            </a:extLst>
          </p:cNvPr>
          <p:cNvSpPr txBox="1"/>
          <p:nvPr/>
        </p:nvSpPr>
        <p:spPr>
          <a:xfrm>
            <a:off x="3697571" y="3242208"/>
            <a:ext cx="295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2060"/>
                </a:solidFill>
                <a:latin typeface="Ink Free" panose="03080402000500000000" pitchFamily="66" charset="0"/>
              </a:rPr>
              <a:t>Siempre</a:t>
            </a:r>
            <a:r>
              <a:rPr lang="en-GB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Ink Free" panose="03080402000500000000" pitchFamily="66" charset="0"/>
              </a:rPr>
              <a:t>somos</a:t>
            </a:r>
            <a:r>
              <a:rPr lang="en-GB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Ink Free" panose="03080402000500000000" pitchFamily="66" charset="0"/>
              </a:rPr>
              <a:t>rápidos</a:t>
            </a:r>
            <a:r>
              <a:rPr lang="en-GB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A9E2B3-9E13-4E71-8B44-240C3747B6F5}"/>
              </a:ext>
            </a:extLst>
          </p:cNvPr>
          <p:cNvSpPr txBox="1"/>
          <p:nvPr/>
        </p:nvSpPr>
        <p:spPr>
          <a:xfrm>
            <a:off x="3686683" y="3763913"/>
            <a:ext cx="2733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Hoy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estamos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enfermos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6386DB9-1545-4FDB-B331-74AAD79B2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98" y="2950437"/>
            <a:ext cx="1325998" cy="8902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74AE91-F836-4FF1-90EA-21D2EB271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28457" y="3278852"/>
            <a:ext cx="1822136" cy="1103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3664C7-652D-4E7E-8E24-C71498426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65036" y="4755555"/>
            <a:ext cx="1667435" cy="10443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BE444F-5BF6-4E9F-BD33-E9C191F00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32364" y="5649259"/>
            <a:ext cx="1667435" cy="10443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DF1D45-625A-4E91-8965-07ACAC3F7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459077" y="2925626"/>
            <a:ext cx="973344" cy="10443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193945-640E-4953-8A9B-E83BD065A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091" y="3425627"/>
            <a:ext cx="1330004" cy="10443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7476A46-C17A-4061-9A7D-3F2F1E596A67}"/>
              </a:ext>
            </a:extLst>
          </p:cNvPr>
          <p:cNvSpPr txBox="1"/>
          <p:nvPr/>
        </p:nvSpPr>
        <p:spPr>
          <a:xfrm>
            <a:off x="175051" y="715843"/>
            <a:ext cx="6990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writing in his diary about his friends and what he has in common with them.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AE7FC8-7FC2-4EBC-8049-86C71347D27E}"/>
              </a:ext>
            </a:extLst>
          </p:cNvPr>
          <p:cNvSpPr txBox="1"/>
          <p:nvPr/>
        </p:nvSpPr>
        <p:spPr>
          <a:xfrm>
            <a:off x="175051" y="1559266"/>
            <a:ext cx="13656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¡Ay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 He’s spilled hot chocolate on it! Is it “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” or “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”?</a:t>
            </a:r>
            <a:endParaRPr lang="en-GB" sz="2400" dirty="0"/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EC7F8BA2-CBEB-4B9B-8014-96E788389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322543"/>
              </p:ext>
            </p:extLst>
          </p:nvPr>
        </p:nvGraphicFramePr>
        <p:xfrm>
          <a:off x="7030237" y="2599056"/>
          <a:ext cx="4953822" cy="33829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1274">
                  <a:extLst>
                    <a:ext uri="{9D8B030D-6E8A-4147-A177-3AD203B41FA5}">
                      <a16:colId xmlns:a16="http://schemas.microsoft.com/office/drawing/2014/main" val="1040322077"/>
                    </a:ext>
                  </a:extLst>
                </a:gridCol>
                <a:gridCol w="1651274">
                  <a:extLst>
                    <a:ext uri="{9D8B030D-6E8A-4147-A177-3AD203B41FA5}">
                      <a16:colId xmlns:a16="http://schemas.microsoft.com/office/drawing/2014/main" val="3878320871"/>
                    </a:ext>
                  </a:extLst>
                </a:gridCol>
                <a:gridCol w="1651274">
                  <a:extLst>
                    <a:ext uri="{9D8B030D-6E8A-4147-A177-3AD203B41FA5}">
                      <a16:colId xmlns:a16="http://schemas.microsoft.com/office/drawing/2014/main" val="1617499091"/>
                    </a:ext>
                  </a:extLst>
                </a:gridCol>
              </a:tblGrid>
              <a:tr h="610249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Rubén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6511376"/>
                  </a:ext>
                </a:extLst>
              </a:tr>
              <a:tr h="27727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642064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6F8E3ED8-5BF5-439E-8C0C-43A0A7993DFE}"/>
              </a:ext>
            </a:extLst>
          </p:cNvPr>
          <p:cNvSpPr txBox="1"/>
          <p:nvPr/>
        </p:nvSpPr>
        <p:spPr>
          <a:xfrm>
            <a:off x="7165477" y="3351874"/>
            <a:ext cx="145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siblings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818B9D-E5FB-40B1-B96E-45D3DCA028E6}"/>
              </a:ext>
            </a:extLst>
          </p:cNvPr>
          <p:cNvSpPr txBox="1"/>
          <p:nvPr/>
        </p:nvSpPr>
        <p:spPr>
          <a:xfrm>
            <a:off x="7037540" y="4262439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at home (together)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88FDC4-916F-4C92-BEC8-37C4FEF02431}"/>
              </a:ext>
            </a:extLst>
          </p:cNvPr>
          <p:cNvSpPr txBox="1"/>
          <p:nvPr/>
        </p:nvSpPr>
        <p:spPr>
          <a:xfrm>
            <a:off x="8751701" y="3339592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 class (together)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BF5D63-9888-4ECD-96E9-BF3EE409033A}"/>
              </a:ext>
            </a:extLst>
          </p:cNvPr>
          <p:cNvSpPr txBox="1"/>
          <p:nvPr/>
        </p:nvSpPr>
        <p:spPr>
          <a:xfrm>
            <a:off x="8732688" y="4235098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active (normally)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9DD6A7-9E75-4754-AF7E-B2CDB57D9F61}"/>
              </a:ext>
            </a:extLst>
          </p:cNvPr>
          <p:cNvSpPr txBox="1"/>
          <p:nvPr/>
        </p:nvSpPr>
        <p:spPr>
          <a:xfrm>
            <a:off x="8751738" y="5151025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tired</a:t>
            </a:r>
            <a:b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(today)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510B29-2F5C-400A-B2E8-16A7B5BBC2CE}"/>
              </a:ext>
            </a:extLst>
          </p:cNvPr>
          <p:cNvSpPr txBox="1"/>
          <p:nvPr/>
        </p:nvSpPr>
        <p:spPr>
          <a:xfrm>
            <a:off x="10361992" y="3371846"/>
            <a:ext cx="18769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fast</a:t>
            </a:r>
          </a:p>
          <a:p>
            <a:r>
              <a:rPr lang="en-GB" sz="23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(always)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48252C-A031-4F9D-9757-8BA94DAA2473}"/>
              </a:ext>
            </a:extLst>
          </p:cNvPr>
          <p:cNvSpPr txBox="1"/>
          <p:nvPr/>
        </p:nvSpPr>
        <p:spPr>
          <a:xfrm>
            <a:off x="10361992" y="4292687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ill </a:t>
            </a:r>
            <a:b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(today)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122546-1911-41BB-AC91-D761413E77CA}"/>
              </a:ext>
            </a:extLst>
          </p:cNvPr>
          <p:cNvSpPr txBox="1"/>
          <p:nvPr/>
        </p:nvSpPr>
        <p:spPr>
          <a:xfrm>
            <a:off x="6955029" y="2177443"/>
            <a:ext cx="5104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do they have in common?</a:t>
            </a:r>
            <a:endParaRPr lang="en-GB" sz="2400" dirty="0"/>
          </a:p>
        </p:txBody>
      </p:sp>
      <p:pic>
        <p:nvPicPr>
          <p:cNvPr id="39" name="Picture 3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DBAB8C-D838-40FF-8BEF-2B80DEC03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549" y="206091"/>
            <a:ext cx="821994" cy="1335741"/>
          </a:xfrm>
          <a:prstGeom prst="rect">
            <a:avLst/>
          </a:prstGeom>
        </p:spPr>
      </p:pic>
      <p:pic>
        <p:nvPicPr>
          <p:cNvPr id="40" name="Google Shape;282;p13" descr="Reading, Book, Symbol, Icon, Reader, Man">
            <a:extLst>
              <a:ext uri="{FF2B5EF4-FFF2-40B4-BE49-F238E27FC236}">
                <a16:creationId xmlns:a16="http://schemas.microsoft.com/office/drawing/2014/main" id="{A3CBDF80-278A-461F-BEE2-9FF7DB6FB0D8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28335" y="120244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C7C179-7F63-4940-8FD2-0DE05EC08F0E}"/>
              </a:ext>
            </a:extLst>
          </p:cNvPr>
          <p:cNvSpPr txBox="1"/>
          <p:nvPr/>
        </p:nvSpPr>
        <p:spPr>
          <a:xfrm>
            <a:off x="733685" y="4570133"/>
            <a:ext cx="2893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Estamos en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clase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juntas.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C423C9-EF63-4996-9DCD-E873D40F6B64}"/>
              </a:ext>
            </a:extLst>
          </p:cNvPr>
          <p:cNvSpPr txBox="1"/>
          <p:nvPr/>
        </p:nvSpPr>
        <p:spPr>
          <a:xfrm>
            <a:off x="781860" y="4021771"/>
            <a:ext cx="185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Ángela</a:t>
            </a:r>
            <a:r>
              <a:rPr lang="en-GB" sz="2400" b="1" dirty="0">
                <a:solidFill>
                  <a:srgbClr val="002060"/>
                </a:solidFill>
                <a:latin typeface="Ink Free" panose="03080402000500000000" pitchFamily="66" charset="0"/>
              </a:rPr>
              <a:t> y </a:t>
            </a:r>
            <a:r>
              <a:rPr lang="en-GB" sz="24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yo</a:t>
            </a:r>
            <a:endParaRPr lang="en-GB" sz="2400" b="1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365FA07-22AE-4F24-9B5D-C7E806B99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23028" y="4240868"/>
            <a:ext cx="1761897" cy="110347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7D622FE-6D74-413F-8FE1-ADB513C87637}"/>
              </a:ext>
            </a:extLst>
          </p:cNvPr>
          <p:cNvSpPr txBox="1"/>
          <p:nvPr/>
        </p:nvSpPr>
        <p:spPr>
          <a:xfrm>
            <a:off x="9384862" y="134513"/>
            <a:ext cx="1721946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común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common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CD0837-B664-40D6-AC4E-26662BD66548}"/>
              </a:ext>
            </a:extLst>
          </p:cNvPr>
          <p:cNvSpPr/>
          <p:nvPr/>
        </p:nvSpPr>
        <p:spPr>
          <a:xfrm>
            <a:off x="114621" y="3156459"/>
            <a:ext cx="465477" cy="4550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B06152C-23EA-41C0-8639-9E1E3C4F9B1C}"/>
              </a:ext>
            </a:extLst>
          </p:cNvPr>
          <p:cNvSpPr/>
          <p:nvPr/>
        </p:nvSpPr>
        <p:spPr>
          <a:xfrm>
            <a:off x="111906" y="3655685"/>
            <a:ext cx="465477" cy="4550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7C31EC7-47F9-4B34-9F89-39B2EA1C8568}"/>
              </a:ext>
            </a:extLst>
          </p:cNvPr>
          <p:cNvSpPr/>
          <p:nvPr/>
        </p:nvSpPr>
        <p:spPr>
          <a:xfrm>
            <a:off x="121448" y="4459702"/>
            <a:ext cx="465477" cy="4550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D1AD8FB-8CDB-4B40-B626-8E478C4FF67B}"/>
              </a:ext>
            </a:extLst>
          </p:cNvPr>
          <p:cNvSpPr/>
          <p:nvPr/>
        </p:nvSpPr>
        <p:spPr>
          <a:xfrm>
            <a:off x="111294" y="5011652"/>
            <a:ext cx="465477" cy="4550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1053AE5-F369-4E1B-8163-F3BD324280A8}"/>
              </a:ext>
            </a:extLst>
          </p:cNvPr>
          <p:cNvSpPr/>
          <p:nvPr/>
        </p:nvSpPr>
        <p:spPr>
          <a:xfrm>
            <a:off x="3243035" y="3166765"/>
            <a:ext cx="465477" cy="4550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12E4844-C2EA-4E8A-8325-4441CE32F7D7}"/>
              </a:ext>
            </a:extLst>
          </p:cNvPr>
          <p:cNvSpPr/>
          <p:nvPr/>
        </p:nvSpPr>
        <p:spPr>
          <a:xfrm>
            <a:off x="3249754" y="3924109"/>
            <a:ext cx="465477" cy="4550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2144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Gender &amp; number agreement on adjectives</a:t>
            </a:r>
          </a:p>
        </p:txBody>
      </p:sp>
      <p:sp>
        <p:nvSpPr>
          <p:cNvPr id="19" name="Google Shape;172;p8">
            <a:extLst>
              <a:ext uri="{FF2B5EF4-FFF2-40B4-BE49-F238E27FC236}">
                <a16:creationId xmlns:a16="http://schemas.microsoft.com/office/drawing/2014/main" id="{A55A2407-A157-4493-85B8-F1AE7C3CB410}"/>
              </a:ext>
            </a:extLst>
          </p:cNvPr>
          <p:cNvSpPr txBox="1"/>
          <p:nvPr/>
        </p:nvSpPr>
        <p:spPr>
          <a:xfrm>
            <a:off x="323717" y="2376425"/>
            <a:ext cx="3657734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Santi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activ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174;p8">
            <a:extLst>
              <a:ext uri="{FF2B5EF4-FFF2-40B4-BE49-F238E27FC236}">
                <a16:creationId xmlns:a16="http://schemas.microsoft.com/office/drawing/2014/main" id="{F74DD634-A1BC-4641-9397-CB2EE4FE6850}"/>
              </a:ext>
            </a:extLst>
          </p:cNvPr>
          <p:cNvSpPr txBox="1"/>
          <p:nvPr/>
        </p:nvSpPr>
        <p:spPr>
          <a:xfrm>
            <a:off x="6129802" y="2396847"/>
            <a:ext cx="504342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Manchita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activ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854E6490-D463-44C1-8307-480DCE4FBB21}"/>
              </a:ext>
            </a:extLst>
          </p:cNvPr>
          <p:cNvSpPr txBox="1"/>
          <p:nvPr/>
        </p:nvSpPr>
        <p:spPr>
          <a:xfrm>
            <a:off x="256094" y="947627"/>
            <a:ext cx="1035638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 we know that 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adjectives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which end in ‘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change to end in ‘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when the noun described is feminine.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C396A6-E992-4599-9DEA-4D712FF40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798" y="1933055"/>
            <a:ext cx="719483" cy="1137506"/>
          </a:xfrm>
          <a:prstGeom prst="rect">
            <a:avLst/>
          </a:prstGeom>
        </p:spPr>
      </p:pic>
      <p:sp>
        <p:nvSpPr>
          <p:cNvPr id="24" name="Google Shape;171;p8">
            <a:extLst>
              <a:ext uri="{FF2B5EF4-FFF2-40B4-BE49-F238E27FC236}">
                <a16:creationId xmlns:a16="http://schemas.microsoft.com/office/drawing/2014/main" id="{28FB4F5D-B6C6-4B9B-9E46-4027BDBFEDB7}"/>
              </a:ext>
            </a:extLst>
          </p:cNvPr>
          <p:cNvSpPr txBox="1"/>
          <p:nvPr/>
        </p:nvSpPr>
        <p:spPr>
          <a:xfrm>
            <a:off x="122744" y="3281939"/>
            <a:ext cx="549700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we describe more than one masculine noun, the adjective ends 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CD2BC62D-BD8E-4CFB-B0E1-71C48922506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0285" y="614825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72;p8">
            <a:extLst>
              <a:ext uri="{FF2B5EF4-FFF2-40B4-BE49-F238E27FC236}">
                <a16:creationId xmlns:a16="http://schemas.microsoft.com/office/drawing/2014/main" id="{EB9FB09E-5A74-4FD6-8F6F-133245642C7B}"/>
              </a:ext>
            </a:extLst>
          </p:cNvPr>
          <p:cNvSpPr txBox="1"/>
          <p:nvPr/>
        </p:nvSpPr>
        <p:spPr>
          <a:xfrm>
            <a:off x="2522526" y="6396376"/>
            <a:ext cx="4458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are (feeling) happy.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137369-9623-416B-9418-61942A245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44" y="5563879"/>
            <a:ext cx="1359838" cy="1294121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749B3DA1-C08B-468A-A46E-3EDDABB7E48C}"/>
              </a:ext>
            </a:extLst>
          </p:cNvPr>
          <p:cNvSpPr/>
          <p:nvPr/>
        </p:nvSpPr>
        <p:spPr>
          <a:xfrm>
            <a:off x="1761211" y="4672224"/>
            <a:ext cx="2483287" cy="1294121"/>
          </a:xfrm>
          <a:prstGeom prst="wedgeEllipseCallout">
            <a:avLst>
              <a:gd name="adj1" fmla="val -57754"/>
              <a:gd name="adj2" fmla="val 65879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4" name="Google Shape;171;p8">
            <a:extLst>
              <a:ext uri="{FF2B5EF4-FFF2-40B4-BE49-F238E27FC236}">
                <a16:creationId xmlns:a16="http://schemas.microsoft.com/office/drawing/2014/main" id="{2309A231-1C2E-4750-ACC1-3992210EDFA9}"/>
              </a:ext>
            </a:extLst>
          </p:cNvPr>
          <p:cNvSpPr txBox="1"/>
          <p:nvPr/>
        </p:nvSpPr>
        <p:spPr>
          <a:xfrm>
            <a:off x="6435477" y="3281320"/>
            <a:ext cx="555228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we describe more than one feminine noun, the adjective ends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ED92DEF3-7A6D-4767-99A7-2383192504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5156" y="619016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72;p8">
            <a:extLst>
              <a:ext uri="{FF2B5EF4-FFF2-40B4-BE49-F238E27FC236}">
                <a16:creationId xmlns:a16="http://schemas.microsoft.com/office/drawing/2014/main" id="{9B4D0D15-E71E-43B0-A129-BC2F1F46B0B5}"/>
              </a:ext>
            </a:extLst>
          </p:cNvPr>
          <p:cNvSpPr txBox="1"/>
          <p:nvPr/>
        </p:nvSpPr>
        <p:spPr>
          <a:xfrm>
            <a:off x="8517397" y="6438287"/>
            <a:ext cx="4458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are (feeling) happy.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6522B57C-8351-4730-8887-B195FB3F53F8}"/>
              </a:ext>
            </a:extLst>
          </p:cNvPr>
          <p:cNvSpPr/>
          <p:nvPr/>
        </p:nvSpPr>
        <p:spPr>
          <a:xfrm>
            <a:off x="8079932" y="4561735"/>
            <a:ext cx="2483287" cy="1294121"/>
          </a:xfrm>
          <a:prstGeom prst="wedgeEllipseCallout">
            <a:avLst>
              <a:gd name="adj1" fmla="val -57754"/>
              <a:gd name="adj2" fmla="val 6587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FBD8ED3-FE09-446D-BBF8-A9A62CF6E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156" y="5319284"/>
            <a:ext cx="1316850" cy="154242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53B6ECE-04EE-4F3D-974C-74EFA991C1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6630">
            <a:off x="9879102" y="2109815"/>
            <a:ext cx="602111" cy="835588"/>
          </a:xfrm>
          <a:prstGeom prst="rect">
            <a:avLst/>
          </a:prstGeom>
        </p:spPr>
      </p:pic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20843B10-E724-4C3C-9FA2-454FBF0EBF1D}"/>
              </a:ext>
            </a:extLst>
          </p:cNvPr>
          <p:cNvSpPr/>
          <p:nvPr/>
        </p:nvSpPr>
        <p:spPr>
          <a:xfrm>
            <a:off x="4944615" y="1756905"/>
            <a:ext cx="2795683" cy="601158"/>
          </a:xfrm>
          <a:prstGeom prst="wedgeRoundRectCallout">
            <a:avLst>
              <a:gd name="adj1" fmla="val -6293"/>
              <a:gd name="adj2" fmla="val 8548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Names are called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proper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nouns.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1F41C915-1B1F-475B-A1D3-B25559687ED3}"/>
              </a:ext>
            </a:extLst>
          </p:cNvPr>
          <p:cNvSpPr/>
          <p:nvPr/>
        </p:nvSpPr>
        <p:spPr>
          <a:xfrm>
            <a:off x="3871614" y="5283838"/>
            <a:ext cx="2175825" cy="1044077"/>
          </a:xfrm>
          <a:prstGeom prst="wedgeRoundRectCallout">
            <a:avLst>
              <a:gd name="adj1" fmla="val -87461"/>
              <a:gd name="adj2" fmla="val 6838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a pronoun, like I, you, s/he, it.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9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8" grpId="0" animBg="1"/>
      <p:bldP spid="46" grpId="0"/>
      <p:bldP spid="47" grpId="0" animBg="1"/>
      <p:bldP spid="22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2024</Words>
  <Application>Microsoft Office PowerPoint</Application>
  <PresentationFormat>Widescreen</PresentationFormat>
  <Paragraphs>343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docs-Century Gothic</vt:lpstr>
      <vt:lpstr>Arial</vt:lpstr>
      <vt:lpstr>Calibri</vt:lpstr>
      <vt:lpstr>Calibri Light</vt:lpstr>
      <vt:lpstr>Century Gothic</vt:lpstr>
      <vt:lpstr>Ink Free</vt:lpstr>
      <vt:lpstr>Modern Love</vt:lpstr>
      <vt:lpstr>Segoe Print</vt:lpstr>
      <vt:lpstr>Office Theme</vt:lpstr>
      <vt:lpstr>español, con Quique</vt:lpstr>
      <vt:lpstr>Describing me and others</vt:lpstr>
      <vt:lpstr>pronunciar</vt:lpstr>
      <vt:lpstr>Syllables</vt:lpstr>
      <vt:lpstr>¿Qué son estas palabras?</vt:lpstr>
      <vt:lpstr>somos | estamos</vt:lpstr>
      <vt:lpstr>somos | estamos</vt:lpstr>
      <vt:lpstr>leer</vt:lpstr>
      <vt:lpstr>Gender &amp; number agreement on adjectives</vt:lpstr>
      <vt:lpstr>escuchar</vt:lpstr>
      <vt:lpstr>escuchar</vt:lpstr>
      <vt:lpstr>escuchar</vt:lpstr>
      <vt:lpstr>escuchar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26</cp:revision>
  <dcterms:created xsi:type="dcterms:W3CDTF">2021-04-28T18:03:02Z</dcterms:created>
  <dcterms:modified xsi:type="dcterms:W3CDTF">2022-09-03T03:24:04Z</dcterms:modified>
</cp:coreProperties>
</file>