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49" r:id="rId3"/>
    <p:sldId id="257" r:id="rId4"/>
    <p:sldId id="360" r:id="rId5"/>
    <p:sldId id="361" r:id="rId6"/>
    <p:sldId id="362" r:id="rId7"/>
    <p:sldId id="363" r:id="rId8"/>
    <p:sldId id="364" r:id="rId9"/>
    <p:sldId id="331" r:id="rId10"/>
    <p:sldId id="365" r:id="rId11"/>
    <p:sldId id="327" r:id="rId12"/>
    <p:sldId id="276" r:id="rId13"/>
    <p:sldId id="3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7" autoAdjust="0"/>
    <p:restoredTop sz="68155" autoAdjust="0"/>
  </p:normalViewPr>
  <p:slideViewPr>
    <p:cSldViewPr snapToGrid="0">
      <p:cViewPr varScale="1">
        <p:scale>
          <a:sx n="49" d="100"/>
          <a:sy n="49" d="100"/>
        </p:scale>
        <p:origin x="972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8A25B-7BE7-4C92-8418-9821E9AE99DB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E5B66-A0A6-4729-A698-A01E9A117A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50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b="0" dirty="0"/>
              <a:t>[e] </a:t>
            </a:r>
            <a:r>
              <a:rPr lang="en-GB" b="1" dirty="0" err="1"/>
              <a:t>elefante</a:t>
            </a:r>
            <a:r>
              <a:rPr lang="en-GB" b="1" dirty="0"/>
              <a:t> </a:t>
            </a:r>
            <a:r>
              <a:rPr lang="en-GB" b="0" dirty="0"/>
              <a:t>[&gt;5000]</a:t>
            </a:r>
            <a:r>
              <a:rPr lang="en-GB" b="1" dirty="0"/>
              <a:t> </a:t>
            </a:r>
            <a:r>
              <a:rPr lang="en-GB" b="0" dirty="0"/>
              <a:t>[</a:t>
            </a:r>
            <a:r>
              <a:rPr lang="en-GB" b="0" dirty="0" err="1"/>
              <a:t>i</a:t>
            </a:r>
            <a:r>
              <a:rPr lang="en-GB" b="0" dirty="0"/>
              <a:t>]</a:t>
            </a:r>
            <a:r>
              <a:rPr lang="en-GB" b="1" dirty="0"/>
              <a:t> idea </a:t>
            </a:r>
            <a:r>
              <a:rPr lang="en-GB" b="0" dirty="0"/>
              <a:t>[247]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</a:t>
            </a:r>
            <a:r>
              <a:rPr lang="en-GB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[ser, 7] 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está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</a:t>
            </a:r>
            <a:r>
              <a:rPr lang="en-GB" b="0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estar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21] amigo(a) [210]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negativo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[1804]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perdido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[1899] 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perfecto [1115]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positivo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[1188]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preparado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[2092]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tranquilo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[1093]</a:t>
            </a:r>
            <a:r>
              <a:rPr lang="en-GB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mi [37]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demasiado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[494] hoy [167] </a:t>
            </a:r>
            <a:r>
              <a:rPr lang="en-GB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normalmente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[1696] </a:t>
            </a:r>
            <a:r>
              <a:rPr lang="en-GB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pero</a:t>
            </a:r>
            <a:r>
              <a:rPr lang="en-GB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menudo [958] en</a:t>
            </a:r>
            <a:r>
              <a:rPr lang="es-ES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[5] enero [1173] febrero [1419] marzo [1231] abril [1064] mayo [909] junio [1035] julio [659] agosto [931]septiembre [1150] octubre [1242] noviembre [1434] diciembre [1165]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crear [239] organizar [1053] preparar [570] aula [3501] lista [1189] fiesta [796] útil [3951]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and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HANDOUT</a:t>
            </a:r>
          </a:p>
          <a:p>
            <a:endParaRPr lang="en-GB" b="1" dirty="0"/>
          </a:p>
          <a:p>
            <a:r>
              <a:rPr lang="en-GB" b="1" dirty="0"/>
              <a:t>Note: </a:t>
            </a:r>
            <a:r>
              <a:rPr lang="en-GB" b="0" dirty="0"/>
              <a:t>teachers may want to use this for students who need support with the </a:t>
            </a:r>
            <a:r>
              <a:rPr lang="en-GB" b="0" dirty="0" err="1"/>
              <a:t>pairwork</a:t>
            </a:r>
            <a:r>
              <a:rPr lang="en-GB" b="0" dirty="0"/>
              <a:t> task.  Otherwise, pupils could be encouraged to write the full phrases.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6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[e]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[e]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elefante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</a:t>
            </a:r>
            <a:r>
              <a:rPr lang="en-GB" dirty="0" err="1"/>
              <a:t>elefante</a:t>
            </a:r>
            <a:r>
              <a:rPr lang="en-GB" dirty="0"/>
              <a:t>’ is to raise the right arm as though an elephant is raising its trunk.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i</a:t>
            </a:r>
            <a:r>
              <a:rPr lang="en-GB" b="1" dirty="0"/>
              <a:t>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‘idea’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(for a few seconds) in pairs.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</a:t>
            </a:r>
            <a:r>
              <a:rPr lang="en-GB" dirty="0"/>
              <a:t>: the suggested gesture for ‘idea’ is to raise the index finger of the right hand in the air quickly as an exaggerated mime of someone having an idea.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43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bring up SSC and elicit pronunciation of the SSC and the source word from pupils.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one more time to bring up the written form of the source word.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Next two clicks bring up picture of source words – elicit words again from pupils.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pupils use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[e] [</a:t>
            </a:r>
            <a:r>
              <a:rPr lang="en-GB" b="1" dirty="0" err="1"/>
              <a:t>i</a:t>
            </a:r>
            <a:r>
              <a:rPr lang="en-GB" b="1" dirty="0"/>
              <a:t>] </a:t>
            </a:r>
            <a:r>
              <a:rPr lang="en-GB" b="0" dirty="0"/>
              <a:t>in a paired dictation task; to practise written comprehension of revisited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see final slide for a handout for this task.</a:t>
            </a:r>
            <a:br>
              <a:rPr lang="en-GB" dirty="0"/>
            </a:br>
            <a:r>
              <a:rPr lang="en-GB" dirty="0"/>
              <a:t>ii) for a higher level of challenge, pupils could transcribe the full sentences (in which case they will not need the handout).</a:t>
            </a:r>
            <a:br>
              <a:rPr lang="en-GB" dirty="0"/>
            </a:br>
            <a:r>
              <a:rPr lang="en-GB" dirty="0"/>
              <a:t>iii) pupils learnt the months in Y3/4 and revisited them briefly last week; however, they have not yet done numbers above 12.</a:t>
            </a:r>
            <a:br>
              <a:rPr lang="en-GB" dirty="0"/>
            </a:b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Explain that pupil A will read two sentences out loud, and pupil B will listen and write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away from the board with his/her handout.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Click to bring up the two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A reads each one clearly and slowly, repeating as necessary.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writes in the missing letters.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B turns back to check his/her work on the board. Click each number to hear the sentence said by a native speaker.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Swap roles.  A turns away. Repeat steps 3-6.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-GB" dirty="0"/>
              <a:t>When all four sentences are on the board, elicit the English meanings from pupils.  This revisits some of this week’s vocabulary from Y3/4.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4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two meanings of ‘to be’ (temporary states, permanent traits)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Use the animations to present the information about “</a:t>
            </a:r>
            <a:r>
              <a:rPr lang="en-GB" dirty="0" err="1"/>
              <a:t>estar</a:t>
            </a:r>
            <a:r>
              <a:rPr lang="en-GB" dirty="0"/>
              <a:t>” and “ser”.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  <a:r>
              <a:rPr lang="en-GB" b="0" dirty="0"/>
              <a:t>w</a:t>
            </a:r>
            <a:r>
              <a:rPr lang="en-GB" dirty="0"/>
              <a:t>e haven’t revisited [qui] yet so pupils might need help pronouncing this sound (use ‘key’ gesture).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2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listening out for the verbs ‘</a:t>
            </a:r>
            <a:r>
              <a:rPr lang="en-GB" b="0" dirty="0" err="1"/>
              <a:t>estoy</a:t>
            </a:r>
            <a:r>
              <a:rPr lang="en-GB" b="0" dirty="0"/>
              <a:t>’, ‘soy’, ‘</a:t>
            </a:r>
            <a:r>
              <a:rPr lang="en-GB" b="0" dirty="0" err="1"/>
              <a:t>está</a:t>
            </a:r>
            <a:r>
              <a:rPr lang="en-GB" b="0" dirty="0"/>
              <a:t>’, ‘es’ and connect the verb forms to the person they refer to. To then practise processing the meaning of the two verbs.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instruction in Spanish from the board.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Tell them that they will hear Quique talking about himself or one of his friends (or his teacher). Tell them they need to pay attention to whether they hear “</a:t>
            </a:r>
            <a:r>
              <a:rPr lang="en-GB" b="0" dirty="0" err="1"/>
              <a:t>está</a:t>
            </a:r>
            <a:r>
              <a:rPr lang="en-GB" b="0" dirty="0"/>
              <a:t>”, “es”, “soy” or “</a:t>
            </a:r>
            <a:r>
              <a:rPr lang="en-GB" b="0" dirty="0" err="1"/>
              <a:t>estoy</a:t>
            </a:r>
            <a:r>
              <a:rPr lang="en-GB" b="0" dirty="0"/>
              <a:t>”. Encourage pupils to write the verb down for support, too.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example with them, just Part 1 where they identify the person.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Do 1-6. The first time they listen, they should identify the person to whom Quique refers (herself – one of his friends) and tick the correct box.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The second time they listen, if they haven’t already written the verb, they should do so now, then tick to identify the correct use of ser / </a:t>
            </a:r>
            <a:r>
              <a:rPr lang="en-GB" b="0" dirty="0" err="1"/>
              <a:t>estar</a:t>
            </a:r>
            <a:r>
              <a:rPr lang="en-GB" b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Do the example with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Do 1-6.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Note</a:t>
            </a:r>
            <a:r>
              <a:rPr lang="en-GB" b="0" dirty="0"/>
              <a:t>: we omit adverbs here (e.g. hoy, </a:t>
            </a:r>
            <a:r>
              <a:rPr lang="en-GB" b="0" dirty="0" err="1"/>
              <a:t>siempre</a:t>
            </a:r>
            <a:r>
              <a:rPr lang="en-GB" b="0" dirty="0"/>
              <a:t>) to avoid giving additional clues about the meaning of the verb.  Pupils are therefore compelled to connect soy/es and </a:t>
            </a:r>
            <a:r>
              <a:rPr lang="en-GB" b="0" dirty="0" err="1"/>
              <a:t>estoy</a:t>
            </a:r>
            <a:r>
              <a:rPr lang="en-GB" b="0" dirty="0"/>
              <a:t>/</a:t>
            </a:r>
            <a:r>
              <a:rPr lang="en-GB" b="0" dirty="0" err="1"/>
              <a:t>está</a:t>
            </a:r>
            <a:r>
              <a:rPr lang="en-GB" b="0" dirty="0"/>
              <a:t> with their meanings.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Transcript:</a:t>
            </a:r>
          </a:p>
          <a:p>
            <a:r>
              <a:rPr lang="en-GB" dirty="0"/>
              <a:t>E. Estoy </a:t>
            </a:r>
            <a:r>
              <a:rPr lang="en-GB" dirty="0" err="1"/>
              <a:t>en</a:t>
            </a:r>
            <a:r>
              <a:rPr lang="en-GB" dirty="0"/>
              <a:t> el aula.  </a:t>
            </a:r>
          </a:p>
          <a:p>
            <a:r>
              <a:rPr lang="en-GB" dirty="0"/>
              <a:t>1. A menudo es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tranquilo</a:t>
            </a:r>
            <a:r>
              <a:rPr lang="en-GB" dirty="0"/>
              <a:t>. </a:t>
            </a:r>
          </a:p>
          <a:p>
            <a:r>
              <a:rPr lang="en-GB" dirty="0"/>
              <a:t>2. ¡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perdido</a:t>
            </a:r>
            <a:r>
              <a:rPr lang="en-GB" dirty="0"/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Soy </a:t>
            </a:r>
            <a:r>
              <a:rPr lang="en-GB" dirty="0" err="1"/>
              <a:t>muy</a:t>
            </a:r>
            <a:r>
              <a:rPr lang="en-GB" dirty="0"/>
              <a:t> </a:t>
            </a:r>
            <a:r>
              <a:rPr lang="en-GB" dirty="0" err="1"/>
              <a:t>positivo</a:t>
            </a:r>
            <a:r>
              <a:rPr lang="en-GB" dirty="0"/>
              <a:t> y </a:t>
            </a:r>
            <a:r>
              <a:rPr lang="en-GB" dirty="0" err="1"/>
              <a:t>divertido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Estoy</a:t>
            </a:r>
            <a:r>
              <a:rPr lang="en-GB" dirty="0"/>
              <a:t> </a:t>
            </a:r>
            <a:r>
              <a:rPr lang="en-GB" dirty="0" err="1"/>
              <a:t>cansado</a:t>
            </a:r>
            <a:r>
              <a:rPr lang="en-GB" dirty="0"/>
              <a:t>.</a:t>
            </a:r>
          </a:p>
          <a:p>
            <a:r>
              <a:rPr lang="en-GB" dirty="0"/>
              <a:t>5. ¡Es </a:t>
            </a:r>
            <a:r>
              <a:rPr lang="en-GB" dirty="0" err="1"/>
              <a:t>increíble</a:t>
            </a:r>
            <a:r>
              <a:rPr lang="en-GB" dirty="0"/>
              <a:t>!</a:t>
            </a:r>
          </a:p>
          <a:p>
            <a:r>
              <a:rPr lang="en-GB" dirty="0"/>
              <a:t>6. Soy </a:t>
            </a:r>
            <a:r>
              <a:rPr lang="en-GB" dirty="0" err="1"/>
              <a:t>rápido</a:t>
            </a:r>
            <a:r>
              <a:rPr lang="en-GB" dirty="0"/>
              <a:t>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singular regular masculine and feminine adjectival agreement for nouns ending in –o.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agreeing adjectives with feminine / masculine nouns.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correct form of the adjective for “Pedro” and “Elena” from pupils, using the grey box.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57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of es / </a:t>
            </a:r>
            <a:r>
              <a:rPr lang="en-GB" b="0" dirty="0" err="1"/>
              <a:t>está</a:t>
            </a:r>
            <a:r>
              <a:rPr lang="en-GB" b="0" dirty="0"/>
              <a:t> + key adjectives for description in a longer context.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instructions in Spanish.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Tell pupils </a:t>
            </a:r>
            <a:r>
              <a:rPr lang="en-GB" b="0" dirty="0" err="1"/>
              <a:t>Quique</a:t>
            </a:r>
            <a:r>
              <a:rPr lang="en-GB" b="0" dirty="0"/>
              <a:t> is going to describe Elena, </a:t>
            </a:r>
            <a:r>
              <a:rPr lang="en-GB" b="0" dirty="0" err="1"/>
              <a:t>Ángela</a:t>
            </a:r>
            <a:r>
              <a:rPr lang="en-GB" b="0" dirty="0"/>
              <a:t>, Rubén and Pedro.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First, pupils read sentence 1 and decide which verb (es or </a:t>
            </a:r>
            <a:r>
              <a:rPr lang="en-GB" b="0" dirty="0" err="1"/>
              <a:t>está</a:t>
            </a:r>
            <a:r>
              <a:rPr lang="en-GB" b="0" dirty="0"/>
              <a:t>) fills the gap.  The clues are provided by the surrounding words (the adverbs and/or the adjectives).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play sentence 1 to them to check their verb choices. Click to reveal the two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Next, draw pupils’ attention to the gender of the adjectives (masculine). This narrows down the options to two (Pedro/ Rubén). Then elicit English meaning of the adjectives (calm, nervous and serious). Recognising “padre” is key in order to be able to make the right choice.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Repeat steps 3-5 with sentences 2-4.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7. Elicit English translations of all sentences orally.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b="0" dirty="0"/>
              <a:t>Members of the family are revisited here (</a:t>
            </a:r>
            <a:r>
              <a:rPr lang="en-GB" b="0" dirty="0" err="1"/>
              <a:t>madre</a:t>
            </a:r>
            <a:r>
              <a:rPr lang="en-GB" b="0" dirty="0"/>
              <a:t> / padre – Y3/4). Ensure pupils are familiar with these.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7701-5919-43E2-B960-6DF2190F4B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E19E6-FC93-45AD-836A-261EC8A47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D115A-9EAF-41AF-940A-F5A99651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3550-4BFD-42A0-8409-D680B09A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3A450-60A8-4831-BC14-BF4631576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19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54C0-BEEF-4869-853F-241EDC4A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F2B0E-A882-44C7-ABCA-793859088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79248-7C31-49BD-838E-B314EE4D2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035A4-719F-4370-9337-6FFFC8B2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7AB6-D7CB-4B5E-B53E-429BE1FE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5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2A4E-5D09-412E-B9A0-567C7AC9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04543-EE8A-4354-BCBC-AA7D4EB6E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34097-B8F4-4828-AC24-E0A497DE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8F9E5-9AA0-403E-91DC-4FE1861F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B6EE6-C575-429F-B0D7-1C8CC6ED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3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FF7-1950-4D01-A293-40339D448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D812A-6C16-4A37-9257-BC5F0C914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EBC47-4867-4275-86E0-7007350B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C3320-55B8-4E25-88E0-4FA4E403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BB3AB-6429-4890-A73E-2F0C634B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E5A4-3D4A-47EC-8C52-1ED7FFE6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A242-C225-4D10-A044-E1E388F25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D133-4786-4B6D-9C26-CF23CC2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0DD02-AE5C-46EB-AECE-63FDE495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9FF89-A03E-4C37-B4D6-69624BDB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C22-11C9-4D27-BF9F-EFE15D0B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C20F-B74C-4540-8C77-07472A29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884A2-13F1-4619-A8D5-6E696EF0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8A24D-3B99-4CA6-A5AB-76473C85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592B-F054-41F2-A0C1-0FC79570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4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AF65-33C6-427E-9AD1-AA315FA2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EF4A9-1F61-4A6B-AB9A-47C53C070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5703-C630-4D36-8246-58E43BCBE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575E8-F1BA-4842-BB2A-642E7D21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E4EA9-D144-4CB9-8FEF-C16C0101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A9C86-CCFB-48BA-9ED9-F1DB9650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0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ABA2-9294-4ECA-8FC8-9DC27B20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353A-0189-4E3F-92B0-6E530FB2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B6AB6-B52B-45C5-ABDE-7944C278C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3822F-A6E2-4B6D-82B5-0768D4C4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559768-C803-4192-A5BC-EEC43A8B3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8BD86-FAA2-44CE-8DC1-4CEC0C5C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29D19-97CC-43C4-9D8E-CD1CAAFF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51C6C-AC58-429E-8DBC-6760E383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2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B010-2B37-404F-89DC-15E3700B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C2A63-B567-46DF-AEE4-78B492F5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32060A-35B5-4A39-87FF-DB5EAAF44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AE250-CC81-4B67-BA94-7877178A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3E851-E4C1-40FE-B898-BAE4187A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20270-FD1E-4561-BA8D-9CF900599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8739-DDD1-4745-A306-ADE8AB25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6679-ED7A-4F56-9E92-12885CB3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D482-EABE-4EFE-A2FA-DAA42A58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2AE5-C217-4227-8F73-3D51BD5B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433AD-6BA6-4081-AEBB-F26ECC48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D1470-05C4-4246-8D55-6EE05FD3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721DA-B7B4-4CC6-A04D-A81FA6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7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4F5F-FC29-4292-9DE7-A97A8FA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E67D-E09F-49FE-B4DF-52503E3A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427A-A510-400E-B10D-18A3A396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FA4AC-9027-42AE-B54C-A7C38807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191AF-FCCA-458E-8525-022EEFA1C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12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A09B-EDF6-487E-9CE6-3EFFF43E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69CA66-97F7-4535-A602-5B12852AA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BF75F-B7B1-4A4A-B106-9CE896A1E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BD2CA-3B82-4E13-930F-0EDDEC44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B29C5-4FBE-4D11-A46D-EC9DC5CB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29DF3-07B2-4D76-A6D5-FACF2997F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9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22A7-3AE2-4CD1-AEFF-B2CB8423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3EB03-837C-4AB5-9C01-560AEF97E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268ED-EB01-4230-B6E0-277A4DB3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B3E1D-747A-44EE-BBC5-FFA9D53E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A082-DF11-4712-9563-B7B79EC3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3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46ED-0E21-47AE-B3FB-7520D27C8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BEEA44-7BAF-412C-BA69-6C4CDAB99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573A4-E5D0-445A-9923-4396DDFF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05254-130F-4882-8A04-E5A658A4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ADF1F-B335-492A-B060-9E2D44A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7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2FF2-B06B-491E-8F04-0F58416E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1F1B3-A7D7-43D0-B732-0D597CB8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D23B6-3A8D-4740-A6CE-9B771DB15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EC2-508E-4525-8576-17CB68DC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C719-74C5-45A8-A3DC-F9F5D9DE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5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3374-0EB4-4906-ACCD-E762E685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7556B-89A4-4E32-8799-7040F6246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03F30-9864-422D-8AF1-ADE348BFE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E3228-FBE1-4A18-A04C-65AB5BB1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A8059-FB69-4749-BD03-E252F487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9BB70-464B-420F-A185-696C8BD9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2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7902-7028-4AD4-B052-D4080778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4A2A-7FB8-4392-9074-67ACD174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58C4D-424A-4548-AF98-EB1C5503A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96E84-A0B5-4AC0-A8E5-764EBAB9D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213A0-7180-47EC-B16F-DDAAEB0B5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049978-FEE8-4397-9684-3BBF4A61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CCE79-1E28-455A-BAB0-A269CC52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D4834-7612-4A82-ACDB-ADD3FBC2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38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F5DA-B80C-46E6-A39A-2BB08743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210E8-FF44-46C9-B6F6-54DCACF6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90E1F-0052-4947-804D-CF4E4E67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44CE9-6744-4BA9-B31E-EEEB7CB6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E6B7B-3A58-46BE-A306-4388A90E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D2898-CD82-4B21-A698-08D1AF93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3F147-BF9A-4FA9-876A-077408A7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3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8D7E-290D-4D0F-B7D3-A6C0BB73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7F7-125F-412A-8223-1D3F25789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FA0A0-5B00-41BB-97C0-E4466837B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5684-6472-4CAA-B207-5BE37C205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1AA9-68CF-441B-8894-BBF099D35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83FC5-B539-4F70-A9FE-B0EA6485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8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E235-0BBC-4F90-A9C5-67E833D1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D2BBB2-0444-414A-888A-332E567E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092E0-CF50-4617-976C-0C9B45965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2909C-47EE-4F05-813A-569F8FBE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3A390-4837-487C-AFE7-A26A4EB49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CC95A-2017-4B2D-91FB-9730C621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1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807D2-446A-42E8-B0C6-681294BD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0101C-0EF7-41F1-88E4-CC32D6706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B890C-8BC2-4B53-8ECE-F9FB676CC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DC7E-CE56-4A08-B9A9-6DF0753E7A67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247C0-F887-4F6A-90F6-31F4B6FE0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5363-8F4D-42F5-A909-32AC4BEA1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8E86E-D54F-4DF1-BDBA-449321CA4F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5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6B530A-B015-46BF-9444-F41195B9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1A5E8-31EA-4E93-8E4D-C7AC581F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5A2F-ED8E-4BA9-81D2-341B2691A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67C4-D5A2-4F56-9446-82E57A2E5C3A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6B66-F347-4B4D-809F-58EB30A932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00FF0-C7B8-4855-AF5B-0734FF6FB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161F5-BA87-4608-8D15-BF1069879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7.wav"/><Relationship Id="rId3" Type="http://schemas.openxmlformats.org/officeDocument/2006/relationships/audio" Target="../media/audio25.wav"/><Relationship Id="rId7" Type="http://schemas.openxmlformats.org/officeDocument/2006/relationships/image" Target="../media/image18.gif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microsoft.com/office/2007/relationships/hdphoto" Target="../media/hdphoto1.wdp"/><Relationship Id="rId5" Type="http://schemas.openxmlformats.org/officeDocument/2006/relationships/image" Target="../media/image2.gif"/><Relationship Id="rId15" Type="http://schemas.openxmlformats.org/officeDocument/2006/relationships/audio" Target="../media/audio29.wav"/><Relationship Id="rId10" Type="http://schemas.openxmlformats.org/officeDocument/2006/relationships/image" Target="../media/image22.png"/><Relationship Id="rId4" Type="http://schemas.openxmlformats.org/officeDocument/2006/relationships/image" Target="../media/image19.gif"/><Relationship Id="rId9" Type="http://schemas.openxmlformats.org/officeDocument/2006/relationships/image" Target="../media/image21.gif"/><Relationship Id="rId14" Type="http://schemas.openxmlformats.org/officeDocument/2006/relationships/audio" Target="../media/audio2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3.wav"/><Relationship Id="rId11" Type="http://schemas.openxmlformats.org/officeDocument/2006/relationships/image" Target="../media/image12.gif"/><Relationship Id="rId5" Type="http://schemas.openxmlformats.org/officeDocument/2006/relationships/audio" Target="../media/audio12.wav"/><Relationship Id="rId10" Type="http://schemas.openxmlformats.org/officeDocument/2006/relationships/image" Target="../media/image11.gif"/><Relationship Id="rId4" Type="http://schemas.openxmlformats.org/officeDocument/2006/relationships/audio" Target="../media/audio1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audio" Target="../media/audio19.wav"/><Relationship Id="rId5" Type="http://schemas.openxmlformats.org/officeDocument/2006/relationships/image" Target="../media/image14.png"/><Relationship Id="rId10" Type="http://schemas.openxmlformats.org/officeDocument/2006/relationships/audio" Target="../media/audio18.wav"/><Relationship Id="rId4" Type="http://schemas.openxmlformats.org/officeDocument/2006/relationships/audio" Target="../media/audio15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3.wav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audio" Target="../media/audio2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0" name="TextBox 29">
            <a:hlinkClick r:id="" action="ppaction://noaction">
              <a:snd r:embed="rId3" name="T1_W2_10.1.wav"/>
            </a:hlinkClick>
            <a:extLst>
              <a:ext uri="{FF2B5EF4-FFF2-40B4-BE49-F238E27FC236}">
                <a16:creationId xmlns:a16="http://schemas.microsoft.com/office/drawing/2014/main" id="{499B97EE-15C3-406F-965F-168EEDB793F8}"/>
              </a:ext>
            </a:extLst>
          </p:cNvPr>
          <p:cNvSpPr txBox="1"/>
          <p:nvPr/>
        </p:nvSpPr>
        <p:spPr>
          <a:xfrm>
            <a:off x="176493" y="126065"/>
            <a:ext cx="5410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pic>
        <p:nvPicPr>
          <p:cNvPr id="31" name="Picture 3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502351-F51B-4A7F-A644-767A28AC9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799" y="1173300"/>
            <a:ext cx="870310" cy="19680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AE70ADC-1C71-46EE-8B24-D8C98AB4EF75}"/>
              </a:ext>
            </a:extLst>
          </p:cNvPr>
          <p:cNvSpPr txBox="1"/>
          <p:nvPr/>
        </p:nvSpPr>
        <p:spPr>
          <a:xfrm>
            <a:off x="3456772" y="123891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Ángela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F49E43-C23C-4B9F-ACB8-AC9D7E258B1A}"/>
              </a:ext>
            </a:extLst>
          </p:cNvPr>
          <p:cNvSpPr txBox="1"/>
          <p:nvPr/>
        </p:nvSpPr>
        <p:spPr>
          <a:xfrm>
            <a:off x="5687953" y="1323942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2CA9F5-0A6D-475C-926F-FBE8F2E25118}"/>
              </a:ext>
            </a:extLst>
          </p:cNvPr>
          <p:cNvSpPr txBox="1"/>
          <p:nvPr/>
        </p:nvSpPr>
        <p:spPr>
          <a:xfrm>
            <a:off x="7415865" y="137971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Pedro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982A4BF8-E12C-44A9-B19E-BF4C69F210BC}"/>
              </a:ext>
            </a:extLst>
          </p:cNvPr>
          <p:cNvSpPr/>
          <p:nvPr/>
        </p:nvSpPr>
        <p:spPr>
          <a:xfrm>
            <a:off x="819150" y="3375399"/>
            <a:ext cx="9658701" cy="3302935"/>
          </a:xfrm>
          <a:prstGeom prst="wedgeRoundRectCallout">
            <a:avLst>
              <a:gd name="adj1" fmla="val 53110"/>
              <a:gd name="adj2" fmla="val 594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AR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952CEB-CAF7-4F2B-A075-410AC2518DE4}"/>
              </a:ext>
            </a:extLst>
          </p:cNvPr>
          <p:cNvSpPr txBox="1"/>
          <p:nvPr/>
        </p:nvSpPr>
        <p:spPr>
          <a:xfrm>
            <a:off x="1047750" y="3422914"/>
            <a:ext cx="94301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Es muy tranquilo pero hoy está nervioso. Es mi padre y es demasiado serio. 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en mi clase de español.   Es   rápida pero hoy está cansada. Es mi amiga.</a:t>
            </a:r>
            <a:endParaRPr lang="es-AR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 positivo y también   es   divertido cuando está en clase. Es mi amigo.</a:t>
            </a:r>
          </a:p>
          <a:p>
            <a:r>
              <a:rPr lang="es-AR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s-AR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Normalmente está preparada y es divertida. Es perfecta y es mi madre.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F29A72-DAB5-445C-9B9C-E7C0D5D4E161}"/>
              </a:ext>
            </a:extLst>
          </p:cNvPr>
          <p:cNvSpPr txBox="1"/>
          <p:nvPr/>
        </p:nvSpPr>
        <p:spPr>
          <a:xfrm>
            <a:off x="1389024" y="1243355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509E71-3175-4430-B6F0-86056E6930AD}"/>
              </a:ext>
            </a:extLst>
          </p:cNvPr>
          <p:cNvSpPr txBox="1"/>
          <p:nvPr/>
        </p:nvSpPr>
        <p:spPr>
          <a:xfrm>
            <a:off x="3534995" y="157388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E59B17-E5A7-4FA2-B586-CECE2113AC2B}"/>
              </a:ext>
            </a:extLst>
          </p:cNvPr>
          <p:cNvSpPr txBox="1"/>
          <p:nvPr/>
        </p:nvSpPr>
        <p:spPr>
          <a:xfrm>
            <a:off x="5549691" y="1664918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A7C2E1-12C4-4ABD-A7ED-A3F86670AC88}"/>
              </a:ext>
            </a:extLst>
          </p:cNvPr>
          <p:cNvSpPr txBox="1"/>
          <p:nvPr/>
        </p:nvSpPr>
        <p:spPr>
          <a:xfrm>
            <a:off x="7916756" y="1771013"/>
            <a:ext cx="659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064832A-309C-4516-AA11-A68E7C63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5329" y="4068398"/>
            <a:ext cx="1733811" cy="28174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24323C-5AF4-4FFB-949D-A0EF1F25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7" y="1672688"/>
            <a:ext cx="1030934" cy="12366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35F723-2B26-435B-9F46-CABCFA7A8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35" y="1738079"/>
            <a:ext cx="1404679" cy="13569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02A0B82-FA60-4753-907B-F13956B1B6E1}"/>
              </a:ext>
            </a:extLst>
          </p:cNvPr>
          <p:cNvSpPr txBox="1"/>
          <p:nvPr/>
        </p:nvSpPr>
        <p:spPr>
          <a:xfrm>
            <a:off x="1389024" y="2158103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7293E2-C7A0-45AB-AE5E-3EC1A1283457}"/>
              </a:ext>
            </a:extLst>
          </p:cNvPr>
          <p:cNvSpPr txBox="1"/>
          <p:nvPr/>
        </p:nvSpPr>
        <p:spPr>
          <a:xfrm>
            <a:off x="8498317" y="245480"/>
            <a:ext cx="196397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demasiado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2" descr="Magnifying Glass, Search, Magnification, Zoom, Increase">
            <a:extLst>
              <a:ext uri="{FF2B5EF4-FFF2-40B4-BE49-F238E27FC236}">
                <a16:creationId xmlns:a16="http://schemas.microsoft.com/office/drawing/2014/main" id="{5F16DF30-6DF8-41EF-A6A2-5378AF5A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84" y="42456"/>
            <a:ext cx="803189" cy="8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9CDB312-9C46-4FFF-A2F7-0AF9E69A190F}"/>
              </a:ext>
            </a:extLst>
          </p:cNvPr>
          <p:cNvSpPr txBox="1"/>
          <p:nvPr/>
        </p:nvSpPr>
        <p:spPr>
          <a:xfrm>
            <a:off x="10399015" y="146402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1727A3-7399-46B0-BE5D-96C74108B64C}"/>
              </a:ext>
            </a:extLst>
          </p:cNvPr>
          <p:cNvSpPr txBox="1"/>
          <p:nvPr/>
        </p:nvSpPr>
        <p:spPr>
          <a:xfrm>
            <a:off x="10374145" y="605295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also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C2F65C-1DDD-4FD8-8D3D-24FFD6F0348B}"/>
              </a:ext>
            </a:extLst>
          </p:cNvPr>
          <p:cNvSpPr txBox="1"/>
          <p:nvPr/>
        </p:nvSpPr>
        <p:spPr>
          <a:xfrm>
            <a:off x="10406827" y="1069159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too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292DBC3-EB1D-4CB7-9E3D-F8FAE0623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1982" y="1224846"/>
            <a:ext cx="1113938" cy="1900052"/>
          </a:xfrm>
          <a:prstGeom prst="rect">
            <a:avLst/>
          </a:prstGeom>
        </p:spPr>
      </p:pic>
      <p:pic>
        <p:nvPicPr>
          <p:cNvPr id="25" name="Google Shape;282;p13" descr="Reading, Book, Symbol, Icon, Reader, Man">
            <a:extLst>
              <a:ext uri="{FF2B5EF4-FFF2-40B4-BE49-F238E27FC236}">
                <a16:creationId xmlns:a16="http://schemas.microsoft.com/office/drawing/2014/main" id="{73128065-C2FA-457B-9269-84296989FF80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7" name="Rectangle 26">
            <a:hlinkClick r:id="" action="ppaction://noaction">
              <a:snd r:embed="rId12" name="T1_W2_10.2.wav"/>
            </a:hlinkClick>
            <a:extLst>
              <a:ext uri="{FF2B5EF4-FFF2-40B4-BE49-F238E27FC236}">
                <a16:creationId xmlns:a16="http://schemas.microsoft.com/office/drawing/2014/main" id="{45CC8185-6A69-4EC8-A936-BAA5B8566B56}"/>
              </a:ext>
            </a:extLst>
          </p:cNvPr>
          <p:cNvSpPr/>
          <p:nvPr/>
        </p:nvSpPr>
        <p:spPr>
          <a:xfrm>
            <a:off x="317662" y="401804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8" name="Rectangle 27">
            <a:hlinkClick r:id="" action="ppaction://noaction">
              <a:snd r:embed="rId13" name="T1_W2_10.3.wav"/>
            </a:hlinkClick>
            <a:extLst>
              <a:ext uri="{FF2B5EF4-FFF2-40B4-BE49-F238E27FC236}">
                <a16:creationId xmlns:a16="http://schemas.microsoft.com/office/drawing/2014/main" id="{E5189E0E-5F4D-43F3-B982-E5C91E1BBC0F}"/>
              </a:ext>
            </a:extLst>
          </p:cNvPr>
          <p:cNvSpPr/>
          <p:nvPr/>
        </p:nvSpPr>
        <p:spPr>
          <a:xfrm>
            <a:off x="319122" y="4623571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9" name="Rectangle 28">
            <a:hlinkClick r:id="" action="ppaction://noaction">
              <a:snd r:embed="rId14" name="T1_W2_10.4.wav"/>
            </a:hlinkClick>
            <a:extLst>
              <a:ext uri="{FF2B5EF4-FFF2-40B4-BE49-F238E27FC236}">
                <a16:creationId xmlns:a16="http://schemas.microsoft.com/office/drawing/2014/main" id="{0A39B730-FC65-4A9C-AAE5-81E5A292436A}"/>
              </a:ext>
            </a:extLst>
          </p:cNvPr>
          <p:cNvSpPr/>
          <p:nvPr/>
        </p:nvSpPr>
        <p:spPr>
          <a:xfrm>
            <a:off x="317662" y="523684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5" name="T1_W2_10.5.wav"/>
            </a:hlinkClick>
            <a:extLst>
              <a:ext uri="{FF2B5EF4-FFF2-40B4-BE49-F238E27FC236}">
                <a16:creationId xmlns:a16="http://schemas.microsoft.com/office/drawing/2014/main" id="{EC8C2A4D-ADB2-48DC-ADE9-0D78AE1469B0}"/>
              </a:ext>
            </a:extLst>
          </p:cNvPr>
          <p:cNvSpPr/>
          <p:nvPr/>
        </p:nvSpPr>
        <p:spPr>
          <a:xfrm>
            <a:off x="317662" y="58755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895CAA-EEEF-40A4-A207-7D33CB928273}"/>
              </a:ext>
            </a:extLst>
          </p:cNvPr>
          <p:cNvSpPr/>
          <p:nvPr/>
        </p:nvSpPr>
        <p:spPr>
          <a:xfrm>
            <a:off x="5687953" y="3482599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E1DB11D-96E3-4E22-9718-4E9957471A3A}"/>
              </a:ext>
            </a:extLst>
          </p:cNvPr>
          <p:cNvSpPr/>
          <p:nvPr/>
        </p:nvSpPr>
        <p:spPr>
          <a:xfrm>
            <a:off x="823038" y="3899816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D34D933-85E6-41BB-B17D-0CFD2C234D1E}"/>
              </a:ext>
            </a:extLst>
          </p:cNvPr>
          <p:cNvSpPr/>
          <p:nvPr/>
        </p:nvSpPr>
        <p:spPr>
          <a:xfrm>
            <a:off x="1511600" y="4291534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8D75688-16B8-4E10-97E4-8167744F8001}"/>
              </a:ext>
            </a:extLst>
          </p:cNvPr>
          <p:cNvSpPr/>
          <p:nvPr/>
        </p:nvSpPr>
        <p:spPr>
          <a:xfrm>
            <a:off x="6134228" y="4289747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0F6BB70-AA30-46A0-B349-228BBDFB794C}"/>
              </a:ext>
            </a:extLst>
          </p:cNvPr>
          <p:cNvSpPr/>
          <p:nvPr/>
        </p:nvSpPr>
        <p:spPr>
          <a:xfrm>
            <a:off x="4937086" y="5072325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F21AD33-94A8-4103-B876-8B550D6F2839}"/>
              </a:ext>
            </a:extLst>
          </p:cNvPr>
          <p:cNvSpPr/>
          <p:nvPr/>
        </p:nvSpPr>
        <p:spPr>
          <a:xfrm>
            <a:off x="8595177" y="5088751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34EA8B2-0EC9-475A-80E3-F369E7BF4403}"/>
              </a:ext>
            </a:extLst>
          </p:cNvPr>
          <p:cNvSpPr/>
          <p:nvPr/>
        </p:nvSpPr>
        <p:spPr>
          <a:xfrm>
            <a:off x="3820202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C5281E-3CD4-4C1C-B86E-3C95D747FFE6}"/>
              </a:ext>
            </a:extLst>
          </p:cNvPr>
          <p:cNvSpPr/>
          <p:nvPr/>
        </p:nvSpPr>
        <p:spPr>
          <a:xfrm>
            <a:off x="8726895" y="5875523"/>
            <a:ext cx="711414" cy="369161"/>
          </a:xfrm>
          <a:prstGeom prst="roundRect">
            <a:avLst/>
          </a:prstGeom>
          <a:solidFill>
            <a:srgbClr val="65D7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ii. __</a:t>
            </a:r>
          </a:p>
        </p:txBody>
      </p:sp>
    </p:spTree>
    <p:extLst>
      <p:ext uri="{BB962C8B-B14F-4D97-AF65-F5344CB8AC3E}">
        <p14:creationId xmlns:p14="http://schemas.microsoft.com/office/powerpoint/2010/main" val="4766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6429284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Handout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6567071" y="2437234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400">
                <a:solidFill>
                  <a:srgbClr val="002060"/>
                </a:solidFill>
                <a:latin typeface="Century Gothic" panose="020B0502020202020204" pitchFamily="34" charset="0"/>
              </a:rPr>
              <a:t> solo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6567069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y los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demás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227556" y="2099032"/>
            <a:ext cx="4459266" cy="41461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365343" y="2437234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embr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365341" y="4305259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con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 _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mbr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453024" y="1505794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67069" y="1515611"/>
            <a:ext cx="2294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5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429835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To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 vs. soy; 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vs</a:t>
            </a: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</a:t>
            </a: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[e] [i]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lang="en-GB" sz="11500" dirty="0"/>
          </a:p>
        </p:txBody>
      </p:sp>
      <p:pic>
        <p:nvPicPr>
          <p:cNvPr id="7" name="Picture 2" descr="Elephant, Animal, Jungle, Savannah, Nature, Africa">
            <a:extLst>
              <a:ext uri="{FF2B5EF4-FFF2-40B4-BE49-F238E27FC236}">
                <a16:creationId xmlns:a16="http://schemas.microsoft.com/office/drawing/2014/main" id="{D11EE930-C095-41CC-9838-BE9090A4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0" y="2675417"/>
            <a:ext cx="3933816" cy="301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47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750244" y="440277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0" name="Picture 2" descr="Light, Bulb, Box, Outside The Box, Think, Breakthrough">
            <a:extLst>
              <a:ext uri="{FF2B5EF4-FFF2-40B4-BE49-F238E27FC236}">
                <a16:creationId xmlns:a16="http://schemas.microsoft.com/office/drawing/2014/main" id="{B4FC16D5-3A4E-419A-ADC5-3CACA549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502360"/>
            <a:ext cx="268605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14571C-F6A0-465A-B569-2FDB4146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08499"/>
            <a:ext cx="2246663" cy="1325563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lang="en-GB" sz="11500" dirty="0"/>
          </a:p>
        </p:txBody>
      </p:sp>
    </p:spTree>
    <p:extLst>
      <p:ext uri="{BB962C8B-B14F-4D97-AF65-F5344CB8AC3E}">
        <p14:creationId xmlns:p14="http://schemas.microsoft.com/office/powerpoint/2010/main" val="41738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ACE2B108-9428-4258-B350-54353938AE9F}"/>
              </a:ext>
            </a:extLst>
          </p:cNvPr>
          <p:cNvSpPr txBox="1"/>
          <p:nvPr/>
        </p:nvSpPr>
        <p:spPr>
          <a:xfrm>
            <a:off x="181609" y="25400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9;p6">
            <a:extLst>
              <a:ext uri="{FF2B5EF4-FFF2-40B4-BE49-F238E27FC236}">
                <a16:creationId xmlns:a16="http://schemas.microsoft.com/office/drawing/2014/main" id="{254FC616-7D16-4465-ADC5-F0BFF986917F}"/>
              </a:ext>
            </a:extLst>
          </p:cNvPr>
          <p:cNvSpPr txBox="1"/>
          <p:nvPr/>
        </p:nvSpPr>
        <p:spPr>
          <a:xfrm>
            <a:off x="2916425" y="25400"/>
            <a:ext cx="4572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6">
            <a:extLst>
              <a:ext uri="{FF2B5EF4-FFF2-40B4-BE49-F238E27FC236}">
                <a16:creationId xmlns:a16="http://schemas.microsoft.com/office/drawing/2014/main" id="{F24907E1-0124-4ADC-BBD3-E5FF98F8530D}"/>
              </a:ext>
            </a:extLst>
          </p:cNvPr>
          <p:cNvSpPr txBox="1"/>
          <p:nvPr/>
        </p:nvSpPr>
        <p:spPr>
          <a:xfrm>
            <a:off x="181609" y="2542737"/>
            <a:ext cx="2734816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1;p6">
            <a:extLst>
              <a:ext uri="{FF2B5EF4-FFF2-40B4-BE49-F238E27FC236}">
                <a16:creationId xmlns:a16="http://schemas.microsoft.com/office/drawing/2014/main" id="{D2D00424-E571-400E-B592-902BFF87EFD0}"/>
              </a:ext>
            </a:extLst>
          </p:cNvPr>
          <p:cNvSpPr txBox="1"/>
          <p:nvPr/>
        </p:nvSpPr>
        <p:spPr>
          <a:xfrm>
            <a:off x="2916425" y="2542737"/>
            <a:ext cx="739135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Light, Bulb, Box, Outside The Box, Think, Breakthrough">
            <a:extLst>
              <a:ext uri="{FF2B5EF4-FFF2-40B4-BE49-F238E27FC236}">
                <a16:creationId xmlns:a16="http://schemas.microsoft.com/office/drawing/2014/main" id="{57DECA16-BACF-4CE2-A8A6-74ADB6C9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92" y="4034081"/>
            <a:ext cx="1856335" cy="236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lephant, Animal, Jungle, Savannah, Nature, Africa">
            <a:extLst>
              <a:ext uri="{FF2B5EF4-FFF2-40B4-BE49-F238E27FC236}">
                <a16:creationId xmlns:a16="http://schemas.microsoft.com/office/drawing/2014/main" id="{BAC7ABEF-78D3-403C-B117-12713D305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5" y="4404785"/>
            <a:ext cx="2607140" cy="1999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13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169C1-0CB4-4B5D-A532-ECEFE4847C75}"/>
              </a:ext>
            </a:extLst>
          </p:cNvPr>
          <p:cNvSpPr/>
          <p:nvPr/>
        </p:nvSpPr>
        <p:spPr>
          <a:xfrm>
            <a:off x="300624" y="2120398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2116A-529A-4565-99BF-3852CC8F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5" y="152022"/>
            <a:ext cx="4060818" cy="776168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3" name="T1_W2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Lee y escribe.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A2B5A3-3528-45CB-83B3-F78AB89C94FF}"/>
              </a:ext>
            </a:extLst>
          </p:cNvPr>
          <p:cNvSpPr txBox="1">
            <a:spLocks/>
          </p:cNvSpPr>
          <p:nvPr/>
        </p:nvSpPr>
        <p:spPr>
          <a:xfrm>
            <a:off x="10312400" y="1049866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Google Shape;111;p3" descr="Speech Icon, Voice, Talking, Audio, Speech">
            <a:extLst>
              <a:ext uri="{FF2B5EF4-FFF2-40B4-BE49-F238E27FC236}">
                <a16:creationId xmlns:a16="http://schemas.microsoft.com/office/drawing/2014/main" id="{872E3CC5-E11A-4E00-9856-3A7DFD41B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FC043-645F-496C-8D80-D610B36490D1}"/>
              </a:ext>
            </a:extLst>
          </p:cNvPr>
          <p:cNvSpPr txBox="1"/>
          <p:nvPr/>
        </p:nvSpPr>
        <p:spPr>
          <a:xfrm>
            <a:off x="122876" y="893861"/>
            <a:ext cx="9647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lee.  Persona B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letras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1EF3F-66AF-4848-90D8-85443473D583}"/>
              </a:ext>
            </a:extLst>
          </p:cNvPr>
          <p:cNvSpPr txBox="1"/>
          <p:nvPr/>
        </p:nvSpPr>
        <p:spPr>
          <a:xfrm>
            <a:off x="438411" y="2458600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Tr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41853-D5B1-45B5-ABAD-043937A05E13}"/>
              </a:ext>
            </a:extLst>
          </p:cNvPr>
          <p:cNvSpPr txBox="1"/>
          <p:nvPr/>
        </p:nvSpPr>
        <p:spPr>
          <a:xfrm>
            <a:off x="438409" y="4326625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Oval 8">
            <a:hlinkClick r:id="" action="ppaction://noaction">
              <a:snd r:embed="rId5" name="T1_W2_6.2.wav"/>
            </a:hlinkClick>
            <a:extLst>
              <a:ext uri="{FF2B5EF4-FFF2-40B4-BE49-F238E27FC236}">
                <a16:creationId xmlns:a16="http://schemas.microsoft.com/office/drawing/2014/main" id="{5549A61E-6704-4506-A649-E47A58805AD9}"/>
              </a:ext>
            </a:extLst>
          </p:cNvPr>
          <p:cNvSpPr/>
          <p:nvPr/>
        </p:nvSpPr>
        <p:spPr>
          <a:xfrm>
            <a:off x="375779" y="2475402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>
            <a:hlinkClick r:id="" action="ppaction://noaction">
              <a:snd r:embed="rId6" name="T1_W2_6.3.wav"/>
            </a:hlinkClick>
            <a:extLst>
              <a:ext uri="{FF2B5EF4-FFF2-40B4-BE49-F238E27FC236}">
                <a16:creationId xmlns:a16="http://schemas.microsoft.com/office/drawing/2014/main" id="{1990AC3A-DC98-4350-8770-884F55206DC7}"/>
              </a:ext>
            </a:extLst>
          </p:cNvPr>
          <p:cNvSpPr/>
          <p:nvPr/>
        </p:nvSpPr>
        <p:spPr>
          <a:xfrm>
            <a:off x="375777" y="4270253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6EDCD8-7EA0-4E98-A5AA-4CA0F4FA16A2}"/>
              </a:ext>
            </a:extLst>
          </p:cNvPr>
          <p:cNvSpPr/>
          <p:nvPr/>
        </p:nvSpPr>
        <p:spPr>
          <a:xfrm>
            <a:off x="6716038" y="2158920"/>
            <a:ext cx="4459266" cy="4146115"/>
          </a:xfrm>
          <a:prstGeom prst="roundRect">
            <a:avLst/>
          </a:prstGeom>
          <a:solidFill>
            <a:srgbClr val="BA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D6BAD9-3CF8-4540-9A72-CB5F00F38D2B}"/>
              </a:ext>
            </a:extLst>
          </p:cNvPr>
          <p:cNvSpPr txBox="1"/>
          <p:nvPr/>
        </p:nvSpPr>
        <p:spPr>
          <a:xfrm>
            <a:off x="6853825" y="2497122"/>
            <a:ext cx="432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solo hay uno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F064-FBEE-41CD-A646-A3A039DE3F16}"/>
              </a:ext>
            </a:extLst>
          </p:cNvPr>
          <p:cNvSpPr txBox="1"/>
          <p:nvPr/>
        </p:nvSpPr>
        <p:spPr>
          <a:xfrm>
            <a:off x="6853823" y="4365147"/>
            <a:ext cx="432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y 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demás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Oval 13">
            <a:hlinkClick r:id="" action="ppaction://noaction">
              <a:snd r:embed="rId7" name="T1_W2_6.4.wav"/>
            </a:hlinkClick>
            <a:extLst>
              <a:ext uri="{FF2B5EF4-FFF2-40B4-BE49-F238E27FC236}">
                <a16:creationId xmlns:a16="http://schemas.microsoft.com/office/drawing/2014/main" id="{CA62D31E-222E-4BCC-BD79-46336A2C5664}"/>
              </a:ext>
            </a:extLst>
          </p:cNvPr>
          <p:cNvSpPr/>
          <p:nvPr/>
        </p:nvSpPr>
        <p:spPr>
          <a:xfrm>
            <a:off x="6791193" y="2466299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hlinkClick r:id="" action="ppaction://noaction">
              <a:snd r:embed="rId8" name="T1_W2_6.5.wav"/>
            </a:hlinkClick>
            <a:extLst>
              <a:ext uri="{FF2B5EF4-FFF2-40B4-BE49-F238E27FC236}">
                <a16:creationId xmlns:a16="http://schemas.microsoft.com/office/drawing/2014/main" id="{81AC5D11-6C76-49B2-BBF8-048993F67941}"/>
              </a:ext>
            </a:extLst>
          </p:cNvPr>
          <p:cNvSpPr/>
          <p:nvPr/>
        </p:nvSpPr>
        <p:spPr>
          <a:xfrm>
            <a:off x="6791191" y="4308775"/>
            <a:ext cx="488516" cy="474997"/>
          </a:xfrm>
          <a:prstGeom prst="ellipse">
            <a:avLst/>
          </a:prstGeom>
          <a:solidFill>
            <a:srgbClr val="FF3399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E7A787-7357-4821-887B-663E4222F8E4}"/>
              </a:ext>
            </a:extLst>
          </p:cNvPr>
          <p:cNvSpPr txBox="1"/>
          <p:nvPr/>
        </p:nvSpPr>
        <p:spPr>
          <a:xfrm>
            <a:off x="526093" y="3289597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Thirty days has November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B7D141-180A-4EBC-8A70-C551F28EE7FC}"/>
              </a:ext>
            </a:extLst>
          </p:cNvPr>
          <p:cNvSpPr txBox="1"/>
          <p:nvPr/>
        </p:nvSpPr>
        <p:spPr>
          <a:xfrm>
            <a:off x="438411" y="5196052"/>
            <a:ext cx="432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Apr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l,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June and September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E161B-3351-4373-B918-02FC80E4D7E3}"/>
              </a:ext>
            </a:extLst>
          </p:cNvPr>
          <p:cNvSpPr txBox="1"/>
          <p:nvPr/>
        </p:nvSpPr>
        <p:spPr>
          <a:xfrm>
            <a:off x="6941506" y="3313563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Twenty-eight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there is only one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6A03D-F43A-4148-B69D-C722F691EAD4}"/>
              </a:ext>
            </a:extLst>
          </p:cNvPr>
          <p:cNvSpPr txBox="1"/>
          <p:nvPr/>
        </p:nvSpPr>
        <p:spPr>
          <a:xfrm>
            <a:off x="6947770" y="5244673"/>
            <a:ext cx="400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rest thirty-one.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F3228-0591-413B-825B-7C869969C47D}"/>
              </a:ext>
            </a:extLst>
          </p:cNvPr>
          <p:cNvSpPr txBox="1"/>
          <p:nvPr/>
        </p:nvSpPr>
        <p:spPr>
          <a:xfrm>
            <a:off x="122876" y="1372177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FE096430-1A70-49A2-B0A6-48F754271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0238" y="1284879"/>
            <a:ext cx="830997" cy="8309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8F550B-527B-4886-B3C6-2B7CDBB46E72}"/>
              </a:ext>
            </a:extLst>
          </p:cNvPr>
          <p:cNvSpPr txBox="1"/>
          <p:nvPr/>
        </p:nvSpPr>
        <p:spPr>
          <a:xfrm>
            <a:off x="6548729" y="1437865"/>
            <a:ext cx="5363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A      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54381A39-A6A4-4182-8D8C-4A01050FB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091" y="1350567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74" y="117671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T1_W2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estar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7" name="T1_W2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ser: I am vs. s/he is</a:t>
            </a:r>
          </a:p>
        </p:txBody>
      </p:sp>
      <p:pic>
        <p:nvPicPr>
          <p:cNvPr id="22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F1CF7A-D5BD-4F10-81F6-BF923B8E56E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66777601-4CC9-419D-B52B-E01D87551A06}"/>
              </a:ext>
            </a:extLst>
          </p:cNvPr>
          <p:cNvSpPr txBox="1"/>
          <p:nvPr/>
        </p:nvSpPr>
        <p:spPr>
          <a:xfrm>
            <a:off x="1079411" y="403328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Google Shape;174;p8">
            <a:extLst>
              <a:ext uri="{FF2B5EF4-FFF2-40B4-BE49-F238E27FC236}">
                <a16:creationId xmlns:a16="http://schemas.microsoft.com/office/drawing/2014/main" id="{7B8D9896-02A1-4C8B-8F9B-5E34B8D8C0B6}"/>
              </a:ext>
            </a:extLst>
          </p:cNvPr>
          <p:cNvSpPr txBox="1"/>
          <p:nvPr/>
        </p:nvSpPr>
        <p:spPr>
          <a:xfrm>
            <a:off x="6814626" y="3954180"/>
            <a:ext cx="3738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8F393D12-2B1A-44C3-B960-1780074151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353" y="452772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B9A3B41-B873-4912-A60D-936580D47C8E}"/>
              </a:ext>
            </a:extLst>
          </p:cNvPr>
          <p:cNvSpPr txBox="1"/>
          <p:nvPr/>
        </p:nvSpPr>
        <p:spPr>
          <a:xfrm>
            <a:off x="1130755" y="4667002"/>
            <a:ext cx="37054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calm.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D3351E25-0636-4B6C-9A2B-91EBCAD4431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4885" y="45756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72;p8">
            <a:extLst>
              <a:ext uri="{FF2B5EF4-FFF2-40B4-BE49-F238E27FC236}">
                <a16:creationId xmlns:a16="http://schemas.microsoft.com/office/drawing/2014/main" id="{5193A9A4-B9D6-4E66-A470-90D613A8FCF2}"/>
              </a:ext>
            </a:extLst>
          </p:cNvPr>
          <p:cNvSpPr txBox="1"/>
          <p:nvPr/>
        </p:nvSpPr>
        <p:spPr>
          <a:xfrm>
            <a:off x="6902596" y="4622676"/>
            <a:ext cx="5108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(feeling)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negative.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930727-256B-4579-9BEC-1BB8311BA11C}"/>
              </a:ext>
            </a:extLst>
          </p:cNvPr>
          <p:cNvSpPr txBox="1"/>
          <p:nvPr/>
        </p:nvSpPr>
        <p:spPr>
          <a:xfrm>
            <a:off x="290365" y="1521173"/>
            <a:ext cx="11812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something or someone 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describe a temporary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69;p8">
            <a:extLst>
              <a:ext uri="{FF2B5EF4-FFF2-40B4-BE49-F238E27FC236}">
                <a16:creationId xmlns:a16="http://schemas.microsoft.com/office/drawing/2014/main" id="{1F26E98C-70B9-4976-A96B-2A3353812BC2}"/>
              </a:ext>
            </a:extLst>
          </p:cNvPr>
          <p:cNvSpPr txBox="1"/>
          <p:nvPr/>
        </p:nvSpPr>
        <p:spPr>
          <a:xfrm>
            <a:off x="192274" y="765536"/>
            <a:ext cx="26322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be, being]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B7D38A-83DE-4EF1-B1A3-29CD802A9697}"/>
              </a:ext>
            </a:extLst>
          </p:cNvPr>
          <p:cNvSpPr txBox="1"/>
          <p:nvPr/>
        </p:nvSpPr>
        <p:spPr>
          <a:xfrm>
            <a:off x="2062679" y="1950620"/>
            <a:ext cx="1861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10EFEF-1841-431E-AACC-40836FED59E0}"/>
              </a:ext>
            </a:extLst>
          </p:cNvPr>
          <p:cNvSpPr txBox="1"/>
          <p:nvPr/>
        </p:nvSpPr>
        <p:spPr>
          <a:xfrm>
            <a:off x="290365" y="2547754"/>
            <a:ext cx="11812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talk about permanent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traits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use_______.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DEBC5D-BB93-4626-A824-BCA3E9AFA674}"/>
              </a:ext>
            </a:extLst>
          </p:cNvPr>
          <p:cNvSpPr txBox="1"/>
          <p:nvPr/>
        </p:nvSpPr>
        <p:spPr>
          <a:xfrm>
            <a:off x="6481158" y="2555428"/>
            <a:ext cx="1159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9705D65-5F07-4FC9-B9FD-E7CBD0DDB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59" y="5436910"/>
            <a:ext cx="658550" cy="1250965"/>
          </a:xfrm>
          <a:prstGeom prst="rect">
            <a:avLst/>
          </a:prstGeom>
        </p:spPr>
      </p:pic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2F54B25D-4212-434F-B2B2-04565A458F55}"/>
              </a:ext>
            </a:extLst>
          </p:cNvPr>
          <p:cNvSpPr txBox="1"/>
          <p:nvPr/>
        </p:nvSpPr>
        <p:spPr>
          <a:xfrm>
            <a:off x="1045334" y="5291172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A996189A-457F-41FA-9D73-0E04366D88D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753" y="578874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72;p8">
            <a:extLst>
              <a:ext uri="{FF2B5EF4-FFF2-40B4-BE49-F238E27FC236}">
                <a16:creationId xmlns:a16="http://schemas.microsoft.com/office/drawing/2014/main" id="{6AC3681F-645C-433F-B4BD-C79325AFC0AB}"/>
              </a:ext>
            </a:extLst>
          </p:cNvPr>
          <p:cNvSpPr txBox="1"/>
          <p:nvPr/>
        </p:nvSpPr>
        <p:spPr>
          <a:xfrm>
            <a:off x="1064506" y="5937209"/>
            <a:ext cx="4717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positive.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43D96E6-680E-46B1-89AD-8B7715266D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88" y="3272937"/>
            <a:ext cx="660561" cy="1254785"/>
          </a:xfrm>
          <a:prstGeom prst="rect">
            <a:avLst/>
          </a:prstGeom>
        </p:spPr>
      </p:pic>
      <p:sp>
        <p:nvSpPr>
          <p:cNvPr id="46" name="Google Shape;174;p8">
            <a:extLst>
              <a:ext uri="{FF2B5EF4-FFF2-40B4-BE49-F238E27FC236}">
                <a16:creationId xmlns:a16="http://schemas.microsoft.com/office/drawing/2014/main" id="{AF24BCCA-0D28-4270-B22F-4526CE9631BC}"/>
              </a:ext>
            </a:extLst>
          </p:cNvPr>
          <p:cNvSpPr txBox="1"/>
          <p:nvPr/>
        </p:nvSpPr>
        <p:spPr>
          <a:xfrm>
            <a:off x="6876823" y="5291172"/>
            <a:ext cx="32526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divertida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343B0BFA-4698-4CB9-9032-7086A98DA30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94690" y="57473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2;p8">
            <a:extLst>
              <a:ext uri="{FF2B5EF4-FFF2-40B4-BE49-F238E27FC236}">
                <a16:creationId xmlns:a16="http://schemas.microsoft.com/office/drawing/2014/main" id="{272C5884-016D-4B40-BC2D-45DD7401E035}"/>
              </a:ext>
            </a:extLst>
          </p:cNvPr>
          <p:cNvSpPr txBox="1"/>
          <p:nvPr/>
        </p:nvSpPr>
        <p:spPr>
          <a:xfrm>
            <a:off x="6966829" y="5895831"/>
            <a:ext cx="26476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Sofía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funny.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0574017-E1A0-4D52-A356-AB2CC4585A75}"/>
              </a:ext>
            </a:extLst>
          </p:cNvPr>
          <p:cNvSpPr/>
          <p:nvPr/>
        </p:nvSpPr>
        <p:spPr>
          <a:xfrm>
            <a:off x="1562100" y="3230827"/>
            <a:ext cx="1085850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A3A3F0C-A5E1-4B16-9311-19E48A0671C6}"/>
              </a:ext>
            </a:extLst>
          </p:cNvPr>
          <p:cNvSpPr/>
          <p:nvPr/>
        </p:nvSpPr>
        <p:spPr>
          <a:xfrm>
            <a:off x="7974678" y="3233086"/>
            <a:ext cx="1400354" cy="5231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is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319F1F0-DC66-4FD1-B9F5-AD86708A5FEF}"/>
              </a:ext>
            </a:extLst>
          </p:cNvPr>
          <p:cNvSpPr/>
          <p:nvPr/>
        </p:nvSpPr>
        <p:spPr>
          <a:xfrm>
            <a:off x="4367037" y="5094530"/>
            <a:ext cx="1809582" cy="1250965"/>
          </a:xfrm>
          <a:prstGeom prst="wedgeRoundRectCallout">
            <a:avLst>
              <a:gd name="adj1" fmla="val -61418"/>
              <a:gd name="adj2" fmla="val -208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 am a positive person in general.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EA2B2C7-9D80-472C-A74E-11681C734539}"/>
              </a:ext>
            </a:extLst>
          </p:cNvPr>
          <p:cNvSpPr/>
          <p:nvPr/>
        </p:nvSpPr>
        <p:spPr>
          <a:xfrm>
            <a:off x="10588489" y="5552919"/>
            <a:ext cx="1526347" cy="1072671"/>
          </a:xfrm>
          <a:prstGeom prst="wedgeRoundRectCallout">
            <a:avLst>
              <a:gd name="adj1" fmla="val 22453"/>
              <a:gd name="adj2" fmla="val 644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Sofía is a funny person.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D76D417-0E53-45A2-BCFF-2F978BB17B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366" y="3241595"/>
            <a:ext cx="772175" cy="1254785"/>
          </a:xfrm>
          <a:prstGeom prst="rect">
            <a:avLst/>
          </a:prstGeom>
        </p:spPr>
      </p:pic>
      <p:pic>
        <p:nvPicPr>
          <p:cNvPr id="53" name="Picture 5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35CB50D-E6C4-49C2-B36C-114783B9D8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6331" y="5217840"/>
            <a:ext cx="772175" cy="12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2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6" grpId="0"/>
      <p:bldP spid="38" grpId="0"/>
      <p:bldP spid="39" grpId="0"/>
      <p:bldP spid="40" grpId="0"/>
      <p:bldP spid="42" grpId="0"/>
      <p:bldP spid="46" grpId="0"/>
      <p:bldP spid="48" grpId="0"/>
      <p:bldP spid="49" grpId="0" animBg="1"/>
      <p:bldP spid="50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8FEAD1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63DAD92E-39DE-4AD2-9DF2-E6DB4B46C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81591"/>
              </p:ext>
            </p:extLst>
          </p:nvPr>
        </p:nvGraphicFramePr>
        <p:xfrm>
          <a:off x="6106965" y="1825624"/>
          <a:ext cx="3200358" cy="48801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179">
                  <a:extLst>
                    <a:ext uri="{9D8B030D-6E8A-4147-A177-3AD203B41FA5}">
                      <a16:colId xmlns:a16="http://schemas.microsoft.com/office/drawing/2014/main" val="211586075"/>
                    </a:ext>
                  </a:extLst>
                </a:gridCol>
                <a:gridCol w="1600179">
                  <a:extLst>
                    <a:ext uri="{9D8B030D-6E8A-4147-A177-3AD203B41FA5}">
                      <a16:colId xmlns:a16="http://schemas.microsoft.com/office/drawing/2014/main" val="2489031069"/>
                    </a:ext>
                  </a:extLst>
                </a:gridCol>
              </a:tblGrid>
              <a:tr h="939537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 /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general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2385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610505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919438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61680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680867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9252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41756"/>
                  </a:ext>
                </a:extLst>
              </a:tr>
              <a:tr h="56294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217088"/>
                  </a:ext>
                </a:extLst>
              </a:tr>
            </a:tbl>
          </a:graphicData>
        </a:graphic>
      </p:graphicFrame>
      <p:graphicFrame>
        <p:nvGraphicFramePr>
          <p:cNvPr id="111" name="Table 7">
            <a:extLst>
              <a:ext uri="{FF2B5EF4-FFF2-40B4-BE49-F238E27FC236}">
                <a16:creationId xmlns:a16="http://schemas.microsoft.com/office/drawing/2014/main" id="{61CC9F86-7FC4-4908-8C00-83442F18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50508"/>
              </p:ext>
            </p:extLst>
          </p:nvPr>
        </p:nvGraphicFramePr>
        <p:xfrm>
          <a:off x="3853618" y="1825625"/>
          <a:ext cx="1766597" cy="4880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659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922353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65396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2" name="TextBox 111">
            <a:hlinkClick r:id="" action="ppaction://noaction">
              <a:snd r:embed="rId4" name="T1_W2_8.1.wav"/>
            </a:hlinkClick>
            <a:extLst>
              <a:ext uri="{FF2B5EF4-FFF2-40B4-BE49-F238E27FC236}">
                <a16:creationId xmlns:a16="http://schemas.microsoft.com/office/drawing/2014/main" id="{07216C0E-8688-464A-A3CD-4C39B9730837}"/>
              </a:ext>
            </a:extLst>
          </p:cNvPr>
          <p:cNvSpPr txBox="1"/>
          <p:nvPr/>
        </p:nvSpPr>
        <p:spPr>
          <a:xfrm>
            <a:off x="176493" y="126065"/>
            <a:ext cx="8045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 ¿A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describe?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414C6D2-96C8-4C6D-A2D5-8E090538FFED}"/>
              </a:ext>
            </a:extLst>
          </p:cNvPr>
          <p:cNvSpPr txBox="1"/>
          <p:nvPr/>
        </p:nvSpPr>
        <p:spPr>
          <a:xfrm>
            <a:off x="726167" y="1175699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</a:p>
        </p:txBody>
      </p:sp>
      <p:graphicFrame>
        <p:nvGraphicFramePr>
          <p:cNvPr id="114" name="Table 7">
            <a:extLst>
              <a:ext uri="{FF2B5EF4-FFF2-40B4-BE49-F238E27FC236}">
                <a16:creationId xmlns:a16="http://schemas.microsoft.com/office/drawing/2014/main" id="{9C82F86F-DC60-4326-BBAF-56CA9CF1C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27208"/>
              </p:ext>
            </p:extLst>
          </p:nvPr>
        </p:nvGraphicFramePr>
        <p:xfrm>
          <a:off x="820467" y="1825625"/>
          <a:ext cx="2879836" cy="4880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7271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1572565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</a:tblGrid>
              <a:tr h="828361"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78824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E9770F0E-2C61-424A-8BB9-067D09C23035}"/>
              </a:ext>
            </a:extLst>
          </p:cNvPr>
          <p:cNvSpPr txBox="1"/>
          <p:nvPr/>
        </p:nvSpPr>
        <p:spPr>
          <a:xfrm>
            <a:off x="2479963" y="1175699"/>
            <a:ext cx="7677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Escribe el verbo: ¿today / location or in general?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72026A0-A992-4B46-877C-A319499D0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34" y="1124008"/>
            <a:ext cx="3640446" cy="3393225"/>
          </a:xfrm>
          <a:prstGeom prst="rect">
            <a:avLst/>
          </a:prstGeom>
        </p:spPr>
      </p:pic>
      <p:pic>
        <p:nvPicPr>
          <p:cNvPr id="124" name="Picture 1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BBE1B26-A0E9-437C-B6A5-24CB4DD2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5241" y="3832067"/>
            <a:ext cx="1733811" cy="281744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617FA49-1E28-46E0-8E93-343AEEF1E29E}"/>
              </a:ext>
            </a:extLst>
          </p:cNvPr>
          <p:cNvSpPr txBox="1"/>
          <p:nvPr/>
        </p:nvSpPr>
        <p:spPr>
          <a:xfrm>
            <a:off x="4106975" y="2751998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BC6B06-DB91-4AA5-9014-0396D23742F2}"/>
              </a:ext>
            </a:extLst>
          </p:cNvPr>
          <p:cNvSpPr txBox="1"/>
          <p:nvPr/>
        </p:nvSpPr>
        <p:spPr>
          <a:xfrm>
            <a:off x="4284525" y="3335005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3DCD72E-EB6A-44FD-AE4E-9C4BDB12CD2A}"/>
              </a:ext>
            </a:extLst>
          </p:cNvPr>
          <p:cNvSpPr txBox="1"/>
          <p:nvPr/>
        </p:nvSpPr>
        <p:spPr>
          <a:xfrm>
            <a:off x="4190998" y="3859383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3F05622-465A-4592-A626-D13A264AA28A}"/>
              </a:ext>
            </a:extLst>
          </p:cNvPr>
          <p:cNvSpPr txBox="1"/>
          <p:nvPr/>
        </p:nvSpPr>
        <p:spPr>
          <a:xfrm>
            <a:off x="4306776" y="439078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766D9AE-3D80-49CC-B65F-A5AF78387381}"/>
              </a:ext>
            </a:extLst>
          </p:cNvPr>
          <p:cNvSpPr txBox="1"/>
          <p:nvPr/>
        </p:nvSpPr>
        <p:spPr>
          <a:xfrm>
            <a:off x="4083655" y="4998731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estoy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6613482-F797-4C03-8C0F-0C8FD7353580}"/>
              </a:ext>
            </a:extLst>
          </p:cNvPr>
          <p:cNvSpPr txBox="1"/>
          <p:nvPr/>
        </p:nvSpPr>
        <p:spPr>
          <a:xfrm>
            <a:off x="4400970" y="5606681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B743B25-A95C-493F-BF6E-D030F8795955}"/>
              </a:ext>
            </a:extLst>
          </p:cNvPr>
          <p:cNvSpPr txBox="1"/>
          <p:nvPr/>
        </p:nvSpPr>
        <p:spPr>
          <a:xfrm>
            <a:off x="4283802" y="6146750"/>
            <a:ext cx="80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</a:t>
            </a:r>
          </a:p>
        </p:txBody>
      </p:sp>
      <p:pic>
        <p:nvPicPr>
          <p:cNvPr id="132" name="Picture 2" descr="Check Mark, Checkbox, Check, Tick, Yes">
            <a:extLst>
              <a:ext uri="{FF2B5EF4-FFF2-40B4-BE49-F238E27FC236}">
                <a16:creationId xmlns:a16="http://schemas.microsoft.com/office/drawing/2014/main" id="{80A35054-E53F-4D9B-9161-7456B360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39" y="1095339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heck Mark, Checkbox, Check, Tick, Yes">
            <a:extLst>
              <a:ext uri="{FF2B5EF4-FFF2-40B4-BE49-F238E27FC236}">
                <a16:creationId xmlns:a16="http://schemas.microsoft.com/office/drawing/2014/main" id="{BBC1AE28-ADC3-41CB-8C2E-8A1518FD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270690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Check Mark, Checkbox, Check, Tick, Yes">
            <a:extLst>
              <a:ext uri="{FF2B5EF4-FFF2-40B4-BE49-F238E27FC236}">
                <a16:creationId xmlns:a16="http://schemas.microsoft.com/office/drawing/2014/main" id="{CDF23811-35AD-4630-BC8D-83362169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28582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Check Mark, Checkbox, Check, Tick, Yes">
            <a:extLst>
              <a:ext uri="{FF2B5EF4-FFF2-40B4-BE49-F238E27FC236}">
                <a16:creationId xmlns:a16="http://schemas.microsoft.com/office/drawing/2014/main" id="{7D0DE7CE-177B-48A7-A79F-912F86C6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83" y="387865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eck Mark, Checkbox, Check, Tick, Yes">
            <a:extLst>
              <a:ext uri="{FF2B5EF4-FFF2-40B4-BE49-F238E27FC236}">
                <a16:creationId xmlns:a16="http://schemas.microsoft.com/office/drawing/2014/main" id="{726AC202-811E-435D-99DE-59CB6C94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439884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2" descr="Check Mark, Checkbox, Check, Tick, Yes">
            <a:extLst>
              <a:ext uri="{FF2B5EF4-FFF2-40B4-BE49-F238E27FC236}">
                <a16:creationId xmlns:a16="http://schemas.microsoft.com/office/drawing/2014/main" id="{02185F58-474D-4C04-8AD3-D0EE5F22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47" y="509690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" descr="Check Mark, Checkbox, Check, Tick, Yes">
            <a:extLst>
              <a:ext uri="{FF2B5EF4-FFF2-40B4-BE49-F238E27FC236}">
                <a16:creationId xmlns:a16="http://schemas.microsoft.com/office/drawing/2014/main" id="{FD73B5EA-E353-49B0-B378-99E3F2C9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72" y="557846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" descr="Check Mark, Checkbox, Check, Tick, Yes">
            <a:extLst>
              <a:ext uri="{FF2B5EF4-FFF2-40B4-BE49-F238E27FC236}">
                <a16:creationId xmlns:a16="http://schemas.microsoft.com/office/drawing/2014/main" id="{B69711E9-44B8-414A-9C35-AE5188D7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62" y="617456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Check Mark, Checkbox, Check, Tick, Yes">
            <a:extLst>
              <a:ext uri="{FF2B5EF4-FFF2-40B4-BE49-F238E27FC236}">
                <a16:creationId xmlns:a16="http://schemas.microsoft.com/office/drawing/2014/main" id="{1F453F91-839D-4D58-8016-CC59297B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44" y="282062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Check Mark, Checkbox, Check, Tick, Yes">
            <a:extLst>
              <a:ext uri="{FF2B5EF4-FFF2-40B4-BE49-F238E27FC236}">
                <a16:creationId xmlns:a16="http://schemas.microsoft.com/office/drawing/2014/main" id="{95C35059-68E1-48BF-BFD6-542E0D00B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72" y="3381057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Check Mark, Checkbox, Check, Tick, Yes">
            <a:extLst>
              <a:ext uri="{FF2B5EF4-FFF2-40B4-BE49-F238E27FC236}">
                <a16:creationId xmlns:a16="http://schemas.microsoft.com/office/drawing/2014/main" id="{94A0B3B8-E4BE-4D75-926A-BFBBF261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57" y="3936681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heck Mark, Checkbox, Check, Tick, Yes">
            <a:extLst>
              <a:ext uri="{FF2B5EF4-FFF2-40B4-BE49-F238E27FC236}">
                <a16:creationId xmlns:a16="http://schemas.microsoft.com/office/drawing/2014/main" id="{371588AC-4861-4FD2-B06B-380CF5E3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4471183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Check Mark, Checkbox, Check, Tick, Yes">
            <a:extLst>
              <a:ext uri="{FF2B5EF4-FFF2-40B4-BE49-F238E27FC236}">
                <a16:creationId xmlns:a16="http://schemas.microsoft.com/office/drawing/2014/main" id="{997E1B31-C909-450E-90D3-77DF1889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53" y="5054275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Check Mark, Checkbox, Check, Tick, Yes">
            <a:extLst>
              <a:ext uri="{FF2B5EF4-FFF2-40B4-BE49-F238E27FC236}">
                <a16:creationId xmlns:a16="http://schemas.microsoft.com/office/drawing/2014/main" id="{82D65603-451F-48CC-AD14-756614AB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57" y="5617144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heck Mark, Checkbox, Check, Tick, Yes">
            <a:extLst>
              <a:ext uri="{FF2B5EF4-FFF2-40B4-BE49-F238E27FC236}">
                <a16:creationId xmlns:a16="http://schemas.microsoft.com/office/drawing/2014/main" id="{F9167C10-374D-484C-9D40-CAC45904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33" y="616144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hlinkClick r:id="" action="ppaction://noaction">
              <a:snd r:embed="rId8" name="T1_W2_8.2.wav"/>
            </a:hlinkClick>
            <a:extLst>
              <a:ext uri="{FF2B5EF4-FFF2-40B4-BE49-F238E27FC236}">
                <a16:creationId xmlns:a16="http://schemas.microsoft.com/office/drawing/2014/main" id="{1E083AC5-DC9A-4269-8BE0-289647BE7D80}"/>
              </a:ext>
            </a:extLst>
          </p:cNvPr>
          <p:cNvSpPr/>
          <p:nvPr/>
        </p:nvSpPr>
        <p:spPr>
          <a:xfrm>
            <a:off x="323893" y="2761149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2" name="Rectangle 41">
            <a:hlinkClick r:id="" action="ppaction://noaction">
              <a:snd r:embed="rId9" name="T1_W2_8.3.wav"/>
            </a:hlinkClick>
            <a:extLst>
              <a:ext uri="{FF2B5EF4-FFF2-40B4-BE49-F238E27FC236}">
                <a16:creationId xmlns:a16="http://schemas.microsoft.com/office/drawing/2014/main" id="{1319F83C-A2DE-4A1D-B4B0-C5D63CD0A481}"/>
              </a:ext>
            </a:extLst>
          </p:cNvPr>
          <p:cNvSpPr/>
          <p:nvPr/>
        </p:nvSpPr>
        <p:spPr>
          <a:xfrm>
            <a:off x="323893" y="330960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3" name="Rectangle 42">
            <a:hlinkClick r:id="" action="ppaction://noaction">
              <a:snd r:embed="rId10" name="T1_W2_8.4.wav"/>
            </a:hlinkClick>
            <a:extLst>
              <a:ext uri="{FF2B5EF4-FFF2-40B4-BE49-F238E27FC236}">
                <a16:creationId xmlns:a16="http://schemas.microsoft.com/office/drawing/2014/main" id="{ED554F91-AB2B-4FB1-BA3F-8873539E4AFA}"/>
              </a:ext>
            </a:extLst>
          </p:cNvPr>
          <p:cNvSpPr/>
          <p:nvPr/>
        </p:nvSpPr>
        <p:spPr>
          <a:xfrm>
            <a:off x="325353" y="390243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4" name="Rectangle 43">
            <a:hlinkClick r:id="" action="ppaction://noaction">
              <a:snd r:embed="rId11" name="T1_W2_8.5.wav"/>
            </a:hlinkClick>
            <a:extLst>
              <a:ext uri="{FF2B5EF4-FFF2-40B4-BE49-F238E27FC236}">
                <a16:creationId xmlns:a16="http://schemas.microsoft.com/office/drawing/2014/main" id="{225800DE-9BE3-4B1B-B489-7DE08E2E5E6F}"/>
              </a:ext>
            </a:extLst>
          </p:cNvPr>
          <p:cNvSpPr/>
          <p:nvPr/>
        </p:nvSpPr>
        <p:spPr>
          <a:xfrm>
            <a:off x="323893" y="447761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5" name="Rectangle 44">
            <a:hlinkClick r:id="" action="ppaction://noaction">
              <a:snd r:embed="rId12" name="T1_W2_8.6.wav"/>
            </a:hlinkClick>
            <a:extLst>
              <a:ext uri="{FF2B5EF4-FFF2-40B4-BE49-F238E27FC236}">
                <a16:creationId xmlns:a16="http://schemas.microsoft.com/office/drawing/2014/main" id="{A66C4522-D342-49B7-9ADB-4A5C0C848A3B}"/>
              </a:ext>
            </a:extLst>
          </p:cNvPr>
          <p:cNvSpPr/>
          <p:nvPr/>
        </p:nvSpPr>
        <p:spPr>
          <a:xfrm>
            <a:off x="323893" y="5040090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6" name="Rectangle 45">
            <a:hlinkClick r:id="" action="ppaction://noaction">
              <a:snd r:embed="rId13" name="T1_W2_8.7.wav"/>
            </a:hlinkClick>
            <a:extLst>
              <a:ext uri="{FF2B5EF4-FFF2-40B4-BE49-F238E27FC236}">
                <a16:creationId xmlns:a16="http://schemas.microsoft.com/office/drawing/2014/main" id="{8118AAA2-03A1-41EB-9545-6923AEFA29C8}"/>
              </a:ext>
            </a:extLst>
          </p:cNvPr>
          <p:cNvSpPr/>
          <p:nvPr/>
        </p:nvSpPr>
        <p:spPr>
          <a:xfrm>
            <a:off x="323893" y="5626025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7" name="Rectangle 46">
            <a:hlinkClick r:id="" action="ppaction://noaction">
              <a:snd r:embed="rId14" name="T1_W2_8.8.wav"/>
            </a:hlinkClick>
            <a:extLst>
              <a:ext uri="{FF2B5EF4-FFF2-40B4-BE49-F238E27FC236}">
                <a16:creationId xmlns:a16="http://schemas.microsoft.com/office/drawing/2014/main" id="{5E3FE8E5-2B0A-435B-BC69-B4E24F1518D7}"/>
              </a:ext>
            </a:extLst>
          </p:cNvPr>
          <p:cNvSpPr/>
          <p:nvPr/>
        </p:nvSpPr>
        <p:spPr>
          <a:xfrm>
            <a:off x="321017" y="622212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055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270528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5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agreement</a:t>
            </a: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92CB2066-CAFE-4438-A09A-5857EB2AF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159346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04977-08A8-48C8-88BF-B0D9B468641F}"/>
              </a:ext>
            </a:extLst>
          </p:cNvPr>
          <p:cNvSpPr/>
          <p:nvPr/>
        </p:nvSpPr>
        <p:spPr>
          <a:xfrm>
            <a:off x="214074" y="1252928"/>
            <a:ext cx="6571409" cy="1968095"/>
          </a:xfrm>
          <a:prstGeom prst="roundRect">
            <a:avLst/>
          </a:prstGeom>
          <a:solidFill>
            <a:srgbClr val="65D7DD"/>
          </a:solidFill>
          <a:ln>
            <a:solidFill>
              <a:srgbClr val="65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we already know that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that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 to end in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when the noun being described is feminine.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A0FB37-BB17-43AC-9FDC-7921478E5277}"/>
              </a:ext>
            </a:extLst>
          </p:cNvPr>
          <p:cNvGrpSpPr/>
          <p:nvPr/>
        </p:nvGrpSpPr>
        <p:grpSpPr>
          <a:xfrm>
            <a:off x="6959899" y="1537888"/>
            <a:ext cx="4030070" cy="2292582"/>
            <a:chOff x="7060586" y="1521666"/>
            <a:chExt cx="4030070" cy="229258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A7E05C-1DF9-44A5-B220-C04A57B9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0586" y="1521666"/>
              <a:ext cx="4030070" cy="229258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3BE32E-E9F4-4577-B856-E59F81BC73F3}"/>
                </a:ext>
              </a:extLst>
            </p:cNvPr>
            <p:cNvSpPr txBox="1"/>
            <p:nvPr/>
          </p:nvSpPr>
          <p:spPr>
            <a:xfrm>
              <a:off x="7155346" y="1560130"/>
              <a:ext cx="270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AEC765-9F78-478C-BE58-A846F370E18A}"/>
              </a:ext>
            </a:extLst>
          </p:cNvPr>
          <p:cNvSpPr/>
          <p:nvPr/>
        </p:nvSpPr>
        <p:spPr>
          <a:xfrm>
            <a:off x="8022240" y="3619001"/>
            <a:ext cx="3143699" cy="1701111"/>
          </a:xfrm>
          <a:prstGeom prst="wedgeRoundRectCallout">
            <a:avLst>
              <a:gd name="adj1" fmla="val -68257"/>
              <a:gd name="adj2" fmla="val 4062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cansado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perdido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preparado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only be used with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they are temporary states.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BE94F-2710-45B3-9090-62383C5AF2A2}"/>
              </a:ext>
            </a:extLst>
          </p:cNvPr>
          <p:cNvSpPr txBox="1"/>
          <p:nvPr/>
        </p:nvSpPr>
        <p:spPr>
          <a:xfrm>
            <a:off x="1667943" y="5807115"/>
            <a:ext cx="486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Pedro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(tired)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B6709-025C-42C4-ADD6-4C0C048B84BC}"/>
              </a:ext>
            </a:extLst>
          </p:cNvPr>
          <p:cNvSpPr txBox="1"/>
          <p:nvPr/>
        </p:nvSpPr>
        <p:spPr>
          <a:xfrm>
            <a:off x="7607333" y="5780782"/>
            <a:ext cx="5520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Elena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_________.</a:t>
            </a:r>
          </a:p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(lost)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E36A14-169D-46CB-B7B6-66318CE48AD2}"/>
              </a:ext>
            </a:extLst>
          </p:cNvPr>
          <p:cNvSpPr txBox="1"/>
          <p:nvPr/>
        </p:nvSpPr>
        <p:spPr>
          <a:xfrm>
            <a:off x="9839588" y="5673061"/>
            <a:ext cx="176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perdid</a:t>
            </a:r>
            <a:r>
              <a:rPr lang="en-GB" sz="32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61353-05F7-4CC7-8632-C777C77E144E}"/>
              </a:ext>
            </a:extLst>
          </p:cNvPr>
          <p:cNvSpPr txBox="1"/>
          <p:nvPr/>
        </p:nvSpPr>
        <p:spPr>
          <a:xfrm>
            <a:off x="3971794" y="5780641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cansad</a:t>
            </a:r>
            <a:r>
              <a:rPr lang="en-GB" sz="32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endParaRPr lang="en-GB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802BD3-5A18-4E1A-A397-DA4F7C47E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803" y="5109076"/>
            <a:ext cx="1030934" cy="12366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F2403B-1DEA-4B5D-B3A8-2D00A5F67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" y="5163462"/>
            <a:ext cx="1404679" cy="13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2059</Words>
  <Application>Microsoft Office PowerPoint</Application>
  <PresentationFormat>Widescreen</PresentationFormat>
  <Paragraphs>264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1_Office Theme</vt:lpstr>
      <vt:lpstr>español, con Quique</vt:lpstr>
      <vt:lpstr>Describing me and others</vt:lpstr>
      <vt:lpstr>[e]</vt:lpstr>
      <vt:lpstr>[i]</vt:lpstr>
      <vt:lpstr>pronunciar</vt:lpstr>
      <vt:lpstr>Lee y escribe.</vt:lpstr>
      <vt:lpstr>estar | ser: I am vs. s/he is</vt:lpstr>
      <vt:lpstr>escuchar</vt:lpstr>
      <vt:lpstr>gender agreement</vt:lpstr>
      <vt:lpstr>leer</vt:lpstr>
      <vt:lpstr>¡adiós!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24</cp:revision>
  <dcterms:created xsi:type="dcterms:W3CDTF">2021-04-21T14:34:48Z</dcterms:created>
  <dcterms:modified xsi:type="dcterms:W3CDTF">2022-10-02T03:39:12Z</dcterms:modified>
</cp:coreProperties>
</file>