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824" r:id="rId3"/>
    <p:sldId id="825" r:id="rId4"/>
    <p:sldId id="790" r:id="rId5"/>
    <p:sldId id="819" r:id="rId6"/>
    <p:sldId id="818" r:id="rId7"/>
    <p:sldId id="820" r:id="rId8"/>
    <p:sldId id="821" r:id="rId9"/>
    <p:sldId id="822" r:id="rId10"/>
    <p:sldId id="826" r:id="rId11"/>
    <p:sldId id="827" r:id="rId12"/>
    <p:sldId id="828" r:id="rId13"/>
    <p:sldId id="829" r:id="rId14"/>
    <p:sldId id="830" r:id="rId15"/>
    <p:sldId id="83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9CD45E"/>
    <a:srgbClr val="FF0066"/>
    <a:srgbClr val="CEEAB0"/>
    <a:srgbClr val="CCECFF"/>
    <a:srgbClr val="E6E6E6"/>
    <a:srgbClr val="FF7C80"/>
    <a:srgbClr val="FFCCFF"/>
    <a:srgbClr val="FFC000"/>
    <a:srgbClr val="C60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5" autoAdjust="0"/>
    <p:restoredTop sz="42857" autoAdjust="0"/>
  </p:normalViewPr>
  <p:slideViewPr>
    <p:cSldViewPr snapToGrid="0">
      <p:cViewPr varScale="1">
        <p:scale>
          <a:sx n="27" d="100"/>
          <a:sy n="27" d="100"/>
        </p:scale>
        <p:origin x="248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SSC [b] and [v]</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dirty="0" err="1">
                <a:effectLst/>
                <a:latin typeface="Calibri" panose="020F0502020204030204" pitchFamily="34" charset="0"/>
                <a:ea typeface="Calibri" panose="020F0502020204030204" pitchFamily="34" charset="0"/>
              </a:rPr>
              <a:t>ir</a:t>
            </a:r>
            <a:r>
              <a:rPr lang="en-GB" sz="1200" b="1"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voy</a:t>
            </a:r>
            <a:r>
              <a:rPr lang="en-GB" sz="1200" b="1"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va</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[33] </a:t>
            </a:r>
            <a:r>
              <a:rPr lang="es-ES" sz="1200" dirty="0">
                <a:effectLst/>
                <a:latin typeface="Calibri" panose="020F0502020204030204" pitchFamily="34" charset="0"/>
                <a:ea typeface="Calibri" panose="020F0502020204030204" pitchFamily="34" charset="0"/>
              </a:rPr>
              <a:t>campo [342] </a:t>
            </a:r>
            <a:r>
              <a:rPr lang="es-ES" sz="1200" b="0" dirty="0">
                <a:effectLst/>
                <a:latin typeface="Calibri" panose="020F0502020204030204" pitchFamily="34" charset="0"/>
                <a:ea typeface="Calibri" panose="020F0502020204030204" pitchFamily="34" charset="0"/>
              </a:rPr>
              <a:t>ciudad</a:t>
            </a:r>
            <a:r>
              <a:rPr lang="es-ES" sz="1200" b="1" dirty="0">
                <a:effectLst/>
                <a:latin typeface="Calibri" panose="020F0502020204030204" pitchFamily="34" charset="0"/>
                <a:ea typeface="Calibri" panose="020F0502020204030204" pitchFamily="34" charset="0"/>
              </a:rPr>
              <a:t> </a:t>
            </a:r>
            <a:r>
              <a:rPr lang="es-ES" sz="1200" dirty="0">
                <a:effectLst/>
                <a:latin typeface="Calibri" panose="020F0502020204030204" pitchFamily="34" charset="0"/>
                <a:ea typeface="Calibri" panose="020F0502020204030204" pitchFamily="34" charset="0"/>
              </a:rPr>
              <a:t>[178] España [&gt;5000] </a:t>
            </a:r>
            <a:r>
              <a:rPr lang="es-ES" sz="1200" b="1" dirty="0">
                <a:effectLst/>
                <a:latin typeface="Calibri" panose="020F0502020204030204" pitchFamily="34" charset="0"/>
                <a:ea typeface="Calibri" panose="020F0502020204030204" pitchFamily="34" charset="0"/>
              </a:rPr>
              <a:t>este</a:t>
            </a:r>
            <a:r>
              <a:rPr lang="es-ES" sz="1200" dirty="0">
                <a:effectLst/>
                <a:latin typeface="Calibri" panose="020F0502020204030204" pitchFamily="34" charset="0"/>
                <a:ea typeface="Calibri" panose="020F0502020204030204" pitchFamily="34" charset="0"/>
              </a:rPr>
              <a:t> [24] </a:t>
            </a:r>
            <a:r>
              <a:rPr lang="es-ES" sz="1200" b="1" dirty="0">
                <a:effectLst/>
                <a:latin typeface="Calibri" panose="020F0502020204030204" pitchFamily="34" charset="0"/>
                <a:ea typeface="Calibri" panose="020F0502020204030204" pitchFamily="34" charset="0"/>
              </a:rPr>
              <a:t>norte</a:t>
            </a:r>
            <a:r>
              <a:rPr lang="es-ES" sz="1200" dirty="0">
                <a:effectLst/>
                <a:latin typeface="Calibri" panose="020F0502020204030204" pitchFamily="34" charset="0"/>
                <a:ea typeface="Calibri" panose="020F0502020204030204" pitchFamily="34" charset="0"/>
              </a:rPr>
              <a:t> [624] </a:t>
            </a:r>
            <a:r>
              <a:rPr lang="es-ES" sz="1200" b="1" dirty="0">
                <a:effectLst/>
                <a:latin typeface="Calibri" panose="020F0502020204030204" pitchFamily="34" charset="0"/>
                <a:ea typeface="Calibri" panose="020F0502020204030204" pitchFamily="34" charset="0"/>
              </a:rPr>
              <a:t>oeste </a:t>
            </a:r>
            <a:r>
              <a:rPr lang="es-ES" sz="1200" dirty="0">
                <a:effectLst/>
                <a:latin typeface="Calibri" panose="020F0502020204030204" pitchFamily="34" charset="0"/>
                <a:ea typeface="Calibri" panose="020F0502020204030204" pitchFamily="34" charset="0"/>
              </a:rPr>
              <a:t>[2416] </a:t>
            </a:r>
            <a:r>
              <a:rPr lang="es-ES" sz="1200" b="1" dirty="0">
                <a:effectLst/>
                <a:latin typeface="Calibri" panose="020F0502020204030204" pitchFamily="34" charset="0"/>
                <a:ea typeface="Calibri" panose="020F0502020204030204" pitchFamily="34" charset="0"/>
              </a:rPr>
              <a:t>sur </a:t>
            </a:r>
            <a:r>
              <a:rPr lang="es-ES" sz="1200" dirty="0">
                <a:effectLst/>
                <a:latin typeface="Calibri" panose="020F0502020204030204" pitchFamily="34" charset="0"/>
                <a:ea typeface="Calibri" panose="020F0502020204030204" pitchFamily="34" charset="0"/>
              </a:rPr>
              <a:t>[661] </a:t>
            </a:r>
            <a:r>
              <a:rPr lang="es-ES" sz="1200" b="0" dirty="0">
                <a:effectLst/>
                <a:latin typeface="Calibri" panose="020F0502020204030204" pitchFamily="34" charset="0"/>
                <a:ea typeface="Calibri" panose="020F0502020204030204" pitchFamily="34" charset="0"/>
              </a:rPr>
              <a:t>a</a:t>
            </a:r>
            <a:r>
              <a:rPr lang="es-ES" sz="1200" dirty="0">
                <a:effectLst/>
                <a:latin typeface="Calibri" panose="020F0502020204030204" pitchFamily="34" charset="0"/>
                <a:ea typeface="Calibri" panose="020F0502020204030204" pitchFamily="34" charset="0"/>
              </a:rPr>
              <a:t> [8] </a:t>
            </a:r>
            <a:r>
              <a:rPr lang="es-ES" sz="1200" b="0" dirty="0">
                <a:effectLst/>
                <a:latin typeface="Calibri" panose="020F0502020204030204" pitchFamily="34" charset="0"/>
                <a:ea typeface="Calibri" panose="020F0502020204030204" pitchFamily="34" charset="0"/>
              </a:rPr>
              <a:t>el </a:t>
            </a:r>
            <a:r>
              <a:rPr lang="es-ES" sz="1200" dirty="0">
                <a:effectLst/>
                <a:latin typeface="Calibri" panose="020F0502020204030204" pitchFamily="34" charset="0"/>
                <a:ea typeface="Calibri" panose="020F0502020204030204" pitchFamily="34" charset="0"/>
              </a:rPr>
              <a:t>[1]</a:t>
            </a:r>
            <a:r>
              <a:rPr lang="es-ES" sz="1200" b="0" dirty="0">
                <a:effectLst/>
                <a:latin typeface="Calibri" panose="020F0502020204030204" pitchFamily="34" charset="0"/>
                <a:ea typeface="Calibri" panose="020F0502020204030204" pitchFamily="34" charset="0"/>
              </a:rPr>
              <a:t> la </a:t>
            </a:r>
            <a:r>
              <a:rPr lang="es-ES" sz="1200" dirty="0">
                <a:effectLst/>
                <a:latin typeface="Calibri" panose="020F0502020204030204" pitchFamily="34" charset="0"/>
                <a:ea typeface="Calibri" panose="020F0502020204030204" pitchFamily="34" charset="0"/>
              </a:rPr>
              <a:t>[1]</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ayudar </a:t>
            </a:r>
            <a:r>
              <a:rPr lang="es-ES" sz="1200" kern="1200" dirty="0">
                <a:solidFill>
                  <a:schemeClr val="tx1"/>
                </a:solidFill>
                <a:effectLst/>
                <a:latin typeface="+mn-lt"/>
                <a:ea typeface="+mn-ea"/>
                <a:cs typeface="+mn-cs"/>
              </a:rPr>
              <a:t>[328]  </a:t>
            </a:r>
            <a:r>
              <a:rPr lang="es-ES" sz="1200" b="1" kern="1200" dirty="0">
                <a:solidFill>
                  <a:schemeClr val="tx1"/>
                </a:solidFill>
                <a:effectLst/>
                <a:latin typeface="+mn-lt"/>
                <a:ea typeface="+mn-ea"/>
                <a:cs typeface="+mn-cs"/>
              </a:rPr>
              <a:t>limpiar </a:t>
            </a:r>
            <a:r>
              <a:rPr lang="es-ES" sz="1200" kern="1200" dirty="0">
                <a:solidFill>
                  <a:schemeClr val="tx1"/>
                </a:solidFill>
                <a:effectLst/>
                <a:latin typeface="+mn-lt"/>
                <a:ea typeface="+mn-ea"/>
                <a:cs typeface="+mn-cs"/>
              </a:rPr>
              <a:t>[1713] </a:t>
            </a:r>
            <a:r>
              <a:rPr lang="es-ES" sz="1200" b="1" kern="1200" dirty="0">
                <a:solidFill>
                  <a:schemeClr val="tx1"/>
                </a:solidFill>
                <a:effectLst/>
                <a:latin typeface="+mn-lt"/>
                <a:ea typeface="+mn-ea"/>
                <a:cs typeface="+mn-cs"/>
              </a:rPr>
              <a:t>tocar </a:t>
            </a:r>
            <a:r>
              <a:rPr lang="es-ES" sz="1200" kern="1200" dirty="0">
                <a:solidFill>
                  <a:schemeClr val="tx1"/>
                </a:solidFill>
                <a:effectLst/>
                <a:latin typeface="+mn-lt"/>
                <a:ea typeface="+mn-ea"/>
                <a:cs typeface="+mn-cs"/>
              </a:rPr>
              <a:t>[327]  abuela [783]  caballo [907] casa [106] cocina [1214] guitarra [2705] </a:t>
            </a:r>
            <a:r>
              <a:rPr lang="es-ES" sz="1200" b="1" kern="1200" dirty="0">
                <a:solidFill>
                  <a:schemeClr val="tx1"/>
                </a:solidFill>
                <a:effectLst/>
                <a:latin typeface="+mn-lt"/>
                <a:ea typeface="+mn-ea"/>
                <a:cs typeface="+mn-cs"/>
              </a:rPr>
              <a:t>vaca</a:t>
            </a:r>
            <a:r>
              <a:rPr lang="es-ES" sz="1200" kern="1200" dirty="0">
                <a:solidFill>
                  <a:schemeClr val="tx1"/>
                </a:solidFill>
                <a:effectLst/>
                <a:latin typeface="+mn-lt"/>
                <a:ea typeface="+mn-ea"/>
                <a:cs typeface="+mn-cs"/>
              </a:rPr>
              <a:t> [2775] de [2] </a:t>
            </a:r>
            <a:r>
              <a:rPr lang="es-ES" sz="1200" b="1" kern="1200" dirty="0">
                <a:solidFill>
                  <a:schemeClr val="tx1"/>
                </a:solidFill>
                <a:effectLst/>
                <a:latin typeface="+mn-lt"/>
                <a:ea typeface="+mn-ea"/>
                <a:cs typeface="+mn-cs"/>
              </a:rPr>
              <a:t>dentro</a:t>
            </a:r>
            <a:r>
              <a:rPr lang="es-ES" sz="1200" kern="1200" dirty="0">
                <a:solidFill>
                  <a:schemeClr val="tx1"/>
                </a:solidFill>
                <a:effectLst/>
                <a:latin typeface="+mn-lt"/>
                <a:ea typeface="+mn-ea"/>
                <a:cs typeface="+mn-cs"/>
              </a:rPr>
              <a:t> [548] </a:t>
            </a:r>
            <a:r>
              <a:rPr lang="es-ES" sz="1200" b="1" kern="1200" dirty="0">
                <a:solidFill>
                  <a:schemeClr val="tx1"/>
                </a:solidFill>
                <a:effectLst/>
                <a:latin typeface="+mn-lt"/>
                <a:ea typeface="+mn-ea"/>
                <a:cs typeface="+mn-cs"/>
              </a:rPr>
              <a:t>fuera</a:t>
            </a:r>
            <a:r>
              <a:rPr lang="es-ES" sz="1200" kern="1200" dirty="0">
                <a:solidFill>
                  <a:schemeClr val="tx1"/>
                </a:solidFill>
                <a:effectLst/>
                <a:latin typeface="+mn-lt"/>
                <a:ea typeface="+mn-ea"/>
                <a:cs typeface="+mn-cs"/>
              </a:rPr>
              <a:t> [299]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tiene [8] </a:t>
            </a:r>
            <a:r>
              <a:rPr lang="es-ES" sz="1200" b="1" kern="1200" dirty="0">
                <a:solidFill>
                  <a:schemeClr val="tx1"/>
                </a:solidFill>
                <a:effectLst/>
                <a:latin typeface="+mn-lt"/>
                <a:ea typeface="+mn-ea"/>
                <a:cs typeface="+mn-cs"/>
              </a:rPr>
              <a:t>cara </a:t>
            </a:r>
            <a:r>
              <a:rPr lang="es-ES" sz="1200" kern="1200" dirty="0">
                <a:solidFill>
                  <a:schemeClr val="tx1"/>
                </a:solidFill>
                <a:effectLst/>
                <a:latin typeface="+mn-lt"/>
                <a:ea typeface="+mn-ea"/>
                <a:cs typeface="+mn-cs"/>
              </a:rPr>
              <a:t>[337]</a:t>
            </a:r>
            <a:r>
              <a:rPr lang="es-ES" sz="1200" b="1" kern="1200" dirty="0">
                <a:solidFill>
                  <a:schemeClr val="tx1"/>
                </a:solidFill>
                <a:effectLst/>
                <a:latin typeface="+mn-lt"/>
                <a:ea typeface="+mn-ea"/>
                <a:cs typeface="+mn-cs"/>
              </a:rPr>
              <a:t> médico </a:t>
            </a:r>
            <a:r>
              <a:rPr lang="es-ES" sz="1200" kern="1200" dirty="0">
                <a:solidFill>
                  <a:schemeClr val="tx1"/>
                </a:solidFill>
                <a:effectLst/>
                <a:latin typeface="+mn-lt"/>
                <a:ea typeface="+mn-ea"/>
                <a:cs typeface="+mn-cs"/>
              </a:rPr>
              <a:t>[692] nariz [1570] ojo [169] </a:t>
            </a:r>
            <a:r>
              <a:rPr lang="es-ES" sz="1200" b="1" kern="1200" dirty="0">
                <a:solidFill>
                  <a:schemeClr val="tx1"/>
                </a:solidFill>
                <a:effectLst/>
                <a:latin typeface="+mn-lt"/>
                <a:ea typeface="+mn-ea"/>
                <a:cs typeface="+mn-cs"/>
              </a:rPr>
              <a:t>oreja </a:t>
            </a:r>
            <a:r>
              <a:rPr lang="es-ES" sz="1200" kern="1200" dirty="0">
                <a:solidFill>
                  <a:schemeClr val="tx1"/>
                </a:solidFill>
                <a:effectLst/>
                <a:latin typeface="+mn-lt"/>
                <a:ea typeface="+mn-ea"/>
                <a:cs typeface="+mn-cs"/>
              </a:rPr>
              <a:t>[2095] </a:t>
            </a:r>
            <a:r>
              <a:rPr lang="es-ES" sz="1200" b="1" kern="1200" dirty="0">
                <a:solidFill>
                  <a:schemeClr val="tx1"/>
                </a:solidFill>
                <a:effectLst/>
                <a:latin typeface="+mn-lt"/>
                <a:ea typeface="+mn-ea"/>
                <a:cs typeface="+mn-cs"/>
              </a:rPr>
              <a:t>pelo </a:t>
            </a:r>
            <a:r>
              <a:rPr lang="es-ES" sz="1200" kern="1200" dirty="0">
                <a:solidFill>
                  <a:schemeClr val="tx1"/>
                </a:solidFill>
                <a:effectLst/>
                <a:latin typeface="+mn-lt"/>
                <a:ea typeface="+mn-ea"/>
                <a:cs typeface="+mn-cs"/>
              </a:rPr>
              <a:t>[873] profesor / profesora [501] azul [811] </a:t>
            </a:r>
            <a:r>
              <a:rPr lang="es-ES" sz="1200" b="1" kern="1200" dirty="0">
                <a:solidFill>
                  <a:schemeClr val="tx1"/>
                </a:solidFill>
                <a:effectLst/>
                <a:latin typeface="+mn-lt"/>
                <a:ea typeface="+mn-ea"/>
                <a:cs typeface="+mn-cs"/>
              </a:rPr>
              <a:t>corto</a:t>
            </a:r>
            <a:r>
              <a:rPr lang="es-ES" sz="1200" kern="1200" dirty="0">
                <a:solidFill>
                  <a:schemeClr val="tx1"/>
                </a:solidFill>
                <a:effectLst/>
                <a:latin typeface="+mn-lt"/>
                <a:ea typeface="+mn-ea"/>
                <a:cs typeface="+mn-cs"/>
              </a:rPr>
              <a:t> [1055]  grande [66] gris [1751]</a:t>
            </a:r>
            <a:r>
              <a:rPr lang="es-ES" sz="1200" b="1" kern="1200" dirty="0">
                <a:solidFill>
                  <a:schemeClr val="tx1"/>
                </a:solidFill>
                <a:effectLst/>
                <a:latin typeface="+mn-lt"/>
                <a:ea typeface="+mn-ea"/>
                <a:cs typeface="+mn-cs"/>
              </a:rPr>
              <a:t> largo </a:t>
            </a:r>
            <a:r>
              <a:rPr lang="es-ES" sz="1200" kern="1200" dirty="0">
                <a:solidFill>
                  <a:schemeClr val="tx1"/>
                </a:solidFill>
                <a:effectLst/>
                <a:latin typeface="+mn-lt"/>
                <a:ea typeface="+mn-ea"/>
                <a:cs typeface="+mn-cs"/>
              </a:rPr>
              <a:t>[300] </a:t>
            </a:r>
            <a:r>
              <a:rPr lang="es-ES" sz="1200" b="1" kern="1200" dirty="0">
                <a:solidFill>
                  <a:schemeClr val="tx1"/>
                </a:solidFill>
                <a:effectLst/>
                <a:latin typeface="+mn-lt"/>
                <a:ea typeface="+mn-ea"/>
                <a:cs typeface="+mn-cs"/>
              </a:rPr>
              <a:t>moreno </a:t>
            </a:r>
            <a:r>
              <a:rPr lang="es-ES" sz="1200" kern="1200" dirty="0">
                <a:solidFill>
                  <a:schemeClr val="tx1"/>
                </a:solidFill>
                <a:effectLst/>
                <a:latin typeface="+mn-lt"/>
                <a:ea typeface="+mn-ea"/>
                <a:cs typeface="+mn-cs"/>
              </a:rPr>
              <a:t>[3304] </a:t>
            </a:r>
            <a:r>
              <a:rPr lang="es-ES" sz="1200" b="1" kern="1200" dirty="0">
                <a:solidFill>
                  <a:schemeClr val="tx1"/>
                </a:solidFill>
                <a:effectLst/>
                <a:latin typeface="+mn-lt"/>
                <a:ea typeface="+mn-ea"/>
                <a:cs typeface="+mn-cs"/>
              </a:rPr>
              <a:t>negro</a:t>
            </a:r>
            <a:r>
              <a:rPr lang="es-ES" sz="1200" kern="1200" dirty="0">
                <a:solidFill>
                  <a:schemeClr val="tx1"/>
                </a:solidFill>
                <a:effectLst/>
                <a:latin typeface="+mn-lt"/>
                <a:ea typeface="+mn-ea"/>
                <a:cs typeface="+mn-cs"/>
              </a:rPr>
              <a:t> [307] pequeño [202] </a:t>
            </a:r>
            <a:r>
              <a:rPr lang="es-ES" sz="1200" b="1" kern="1200" dirty="0">
                <a:solidFill>
                  <a:schemeClr val="tx1"/>
                </a:solidFill>
                <a:effectLst/>
                <a:latin typeface="+mn-lt"/>
                <a:ea typeface="+mn-ea"/>
                <a:cs typeface="+mn-cs"/>
              </a:rPr>
              <a:t>redondo</a:t>
            </a:r>
            <a:r>
              <a:rPr lang="es-ES" sz="1200" kern="1200" dirty="0">
                <a:solidFill>
                  <a:schemeClr val="tx1"/>
                </a:solidFill>
                <a:effectLst/>
                <a:latin typeface="+mn-lt"/>
                <a:ea typeface="+mn-ea"/>
                <a:cs typeface="+mn-cs"/>
              </a:rPr>
              <a:t> [2470] rubio [2861] verde [812] los / las [1]</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words: </a:t>
            </a:r>
            <a:r>
              <a:rPr lang="es-ES" sz="1200" b="1" dirty="0">
                <a:effectLst/>
                <a:latin typeface="Calibri" panose="020F0502020204030204" pitchFamily="34" charset="0"/>
                <a:ea typeface="Calibri" panose="020F0502020204030204" pitchFamily="34" charset="0"/>
              </a:rPr>
              <a:t>costa</a:t>
            </a:r>
            <a:r>
              <a:rPr lang="es-ES" sz="1200" dirty="0">
                <a:effectLst/>
                <a:latin typeface="Calibri" panose="020F0502020204030204" pitchFamily="34" charset="0"/>
                <a:ea typeface="Calibri" panose="020F0502020204030204" pitchFamily="34" charset="0"/>
              </a:rPr>
              <a:t> [896] </a:t>
            </a:r>
            <a:r>
              <a:rPr lang="es-ES" sz="1200" b="1" kern="1200" dirty="0">
                <a:solidFill>
                  <a:schemeClr val="tx1"/>
                </a:solidFill>
                <a:effectLst/>
                <a:latin typeface="+mn-lt"/>
                <a:ea typeface="+mn-ea"/>
                <a:cs typeface="+mn-cs"/>
              </a:rPr>
              <a:t>lengua</a:t>
            </a:r>
            <a:r>
              <a:rPr lang="es-ES" sz="1200" kern="1200" dirty="0">
                <a:solidFill>
                  <a:schemeClr val="tx1"/>
                </a:solidFill>
                <a:effectLst/>
                <a:latin typeface="+mn-lt"/>
                <a:ea typeface="+mn-ea"/>
                <a:cs typeface="+mn-cs"/>
              </a:rPr>
              <a:t> [586]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[2624]</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sueño</a:t>
            </a:r>
            <a:r>
              <a:rPr lang="es-ES" sz="1200" kern="1200" dirty="0">
                <a:solidFill>
                  <a:schemeClr val="tx1"/>
                </a:solidFill>
                <a:effectLst/>
                <a:latin typeface="+mn-lt"/>
                <a:ea typeface="+mn-ea"/>
                <a:cs typeface="+mn-cs"/>
              </a:rPr>
              <a:t> [460] </a:t>
            </a:r>
            <a:r>
              <a:rPr lang="es-ES" sz="1200" b="1" kern="1200" dirty="0">
                <a:solidFill>
                  <a:schemeClr val="tx1"/>
                </a:solidFill>
                <a:effectLst/>
                <a:latin typeface="+mn-lt"/>
                <a:ea typeface="+mn-ea"/>
                <a:cs typeface="+mn-cs"/>
              </a:rPr>
              <a:t>su</a:t>
            </a:r>
            <a:r>
              <a:rPr lang="es-ES" sz="1200" kern="1200" dirty="0">
                <a:solidFill>
                  <a:schemeClr val="tx1"/>
                </a:solidFill>
                <a:effectLst/>
                <a:latin typeface="+mn-lt"/>
                <a:ea typeface="+mn-ea"/>
                <a:cs typeface="+mn-cs"/>
              </a:rPr>
              <a:t> [12] </a:t>
            </a:r>
            <a:r>
              <a:rPr lang="es-ES" sz="1200" b="1" kern="1200" dirty="0">
                <a:solidFill>
                  <a:schemeClr val="tx1"/>
                </a:solidFill>
                <a:effectLst/>
                <a:latin typeface="+mn-lt"/>
                <a:ea typeface="+mn-ea"/>
                <a:cs typeface="+mn-cs"/>
              </a:rPr>
              <a:t>minoritaria</a:t>
            </a:r>
            <a:r>
              <a:rPr lang="es-ES" sz="120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ir</a:t>
            </a:r>
            <a:r>
              <a:rPr lang="en-GB" b="0" dirty="0"/>
              <a:t>, to the)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are jumbled,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2 of the task to check understanding. Pupils can say the English words for the items mentioned in the e-mail aloud (animations appear on click from left to right,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latin typeface="Century Gothic" panose="020B0502020202020204" pitchFamily="34" charset="0"/>
              </a:rPr>
              <a:t>el</a:t>
            </a:r>
            <a:r>
              <a:rPr lang="en-GB" sz="1200" b="1" dirty="0">
                <a:solidFill>
                  <a:srgbClr val="002060"/>
                </a:solidFill>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[2624]</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the key grammatical features of week 6 (</a:t>
            </a:r>
            <a:r>
              <a:rPr lang="en-GB" b="0" dirty="0" err="1"/>
              <a:t>ir</a:t>
            </a:r>
            <a:r>
              <a:rPr lang="en-GB" b="0" dirty="0"/>
              <a:t>, to the) &amp; previously introduced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again and translate it into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answers (each sentence at a time)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3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NB</a:t>
            </a:r>
            <a:r>
              <a:rPr lang="en-GB" dirty="0"/>
              <a:t>: la costa is introduced more formally next week, but was also included here, as used (glossed) in the lesson.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770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247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229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7 minutes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[b] and [v] and revisit vocabulary.</a:t>
            </a:r>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These are all words previously introduced in Azul terms 1 &amp; 2 so far.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a:t>
            </a:r>
            <a:r>
              <a:rPr lang="en-GB" baseline="0" dirty="0"/>
              <a:t>to write the missing letter (or the entire word).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part B. Pupils to practise the words. Remind pupils </a:t>
            </a:r>
            <a:r>
              <a:rPr lang="en-GB" b="1" baseline="0" dirty="0"/>
              <a:t>b</a:t>
            </a:r>
            <a:r>
              <a:rPr lang="en-GB" baseline="0" dirty="0"/>
              <a:t> and </a:t>
            </a:r>
            <a:r>
              <a:rPr lang="en-GB" b="1" baseline="0" dirty="0"/>
              <a:t>v</a:t>
            </a:r>
            <a:r>
              <a:rPr lang="en-GB" baseline="0" dirty="0"/>
              <a:t> have the same sound in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part C instructions. Pupils to match Spanish words with English translations. Encourage pupils to practise in pairs saying the Spanish word and the English translation rather than just saying the number.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Elicit number (or Spanish word) when going through answers.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minutes [Part 1 + Part 2]</a:t>
            </a:r>
          </a:p>
          <a:p>
            <a:pPr marL="0" indent="0">
              <a:buNone/>
            </a:pPr>
            <a:endParaRPr lang="en-US" b="1" dirty="0"/>
          </a:p>
          <a:p>
            <a:pPr marL="0" indent="0">
              <a:buNone/>
            </a:pPr>
            <a:r>
              <a:rPr lang="en-US" b="1" dirty="0"/>
              <a:t>Aim: </a:t>
            </a:r>
            <a:r>
              <a:rPr lang="en-US" b="0" dirty="0"/>
              <a:t>written comprehension of some previously taught vocabulary within a longer text; to introduce the context for the remaining activities. </a:t>
            </a:r>
          </a:p>
          <a:p>
            <a:pPr marL="0" indent="0">
              <a:buNone/>
            </a:pPr>
            <a:endParaRPr lang="en-US" b="0" baseline="0" dirty="0"/>
          </a:p>
          <a:p>
            <a:pPr marL="0" indent="0">
              <a:buNone/>
            </a:pPr>
            <a:r>
              <a:rPr lang="en-US" b="1" baseline="0" dirty="0"/>
              <a:t>Procedure:</a:t>
            </a:r>
          </a:p>
          <a:p>
            <a:pPr marL="0" indent="0">
              <a:buNone/>
            </a:pPr>
            <a:r>
              <a:rPr lang="en-GB" b="0" dirty="0"/>
              <a:t>Part 1 [6 minutes]</a:t>
            </a:r>
          </a:p>
          <a:p>
            <a:pPr marL="0" indent="0">
              <a:buNone/>
            </a:pPr>
            <a:endParaRPr lang="en-GB" b="0" dirty="0"/>
          </a:p>
          <a:p>
            <a:pPr marL="228600" indent="-228600">
              <a:buAutoNum type="arabicPeriod"/>
            </a:pPr>
            <a:r>
              <a:rPr lang="en-US" b="0" baseline="0" dirty="0"/>
              <a:t>Give pupils 2-3 minutes to read the sentences with a partner and find the Spanish meanings for the seven English words.</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a:t>
            </a:r>
          </a:p>
          <a:p>
            <a:pPr marL="228600" indent="-228600">
              <a:buAutoNum type="arabicPeriod"/>
            </a:pPr>
            <a:r>
              <a:rPr lang="en-US" b="0" baseline="0" dirty="0">
                <a:sym typeface="Wingdings" panose="05000000000000000000" pitchFamily="2" charset="2"/>
              </a:rPr>
              <a:t>Click the audio buttons to hear each sentence, if desired.</a:t>
            </a:r>
            <a:endParaRPr lang="en-US" b="0" baseline="0" dirty="0"/>
          </a:p>
          <a:p>
            <a:pPr marL="228600" indent="-228600">
              <a:buAutoNum type="arabicPeriod"/>
            </a:pPr>
            <a:r>
              <a:rPr lang="en-US" b="0" baseline="0" dirty="0">
                <a:sym typeface="Wingdings" panose="05000000000000000000" pitchFamily="2" charset="2"/>
              </a:rPr>
              <a:t>Click on each English word to reveal the Spanish translation.</a:t>
            </a:r>
          </a:p>
          <a:p>
            <a:pPr marL="0" indent="0">
              <a:buNone/>
            </a:pPr>
            <a:endParaRPr lang="en-GB" b="0" dirty="0"/>
          </a:p>
          <a:p>
            <a:pPr marL="0" indent="0">
              <a:buNone/>
            </a:pPr>
            <a:r>
              <a:rPr lang="en-GB" b="0" dirty="0"/>
              <a:t>Part 2 (next slide)</a:t>
            </a:r>
          </a:p>
          <a:p>
            <a:r>
              <a:rPr lang="es-ES" sz="1200" b="1" kern="1200" dirty="0" err="1">
                <a:solidFill>
                  <a:schemeClr val="tx1"/>
                </a:solidFill>
                <a:effectLst/>
                <a:latin typeface="+mn-lt"/>
                <a:ea typeface="+mn-ea"/>
                <a:cs typeface="+mn-cs"/>
              </a:rPr>
              <a:t>Frequency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of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unknown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 and </a:t>
            </a:r>
            <a:r>
              <a:rPr lang="es-ES" sz="1200" b="1" kern="1200" dirty="0" err="1">
                <a:solidFill>
                  <a:schemeClr val="tx1"/>
                </a:solidFill>
                <a:effectLst/>
                <a:latin typeface="+mn-lt"/>
                <a:ea typeface="+mn-ea"/>
                <a:cs typeface="+mn-cs"/>
              </a:rPr>
              <a:t>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sueño [460] su [12] lengua [586] minoritaria [&gt;5000]</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mn-lt"/>
                <a:cs typeface="Calibri"/>
                <a:sym typeface="Calibri"/>
              </a:rPr>
              <a:t>Diego </a:t>
            </a:r>
            <a:r>
              <a:rPr lang="en-GB" sz="1200" b="0" i="0" u="none" strike="noStrike" dirty="0" err="1">
                <a:solidFill>
                  <a:schemeClr val="dk1"/>
                </a:solidFill>
                <a:latin typeface="+mn-lt"/>
                <a:cs typeface="Calibri"/>
                <a:sym typeface="Calibri"/>
              </a:rPr>
              <a:t>Delso</a:t>
            </a:r>
            <a:r>
              <a:rPr lang="en-GB" sz="1200" b="0" i="0" u="none" strike="noStrike" dirty="0">
                <a:solidFill>
                  <a:schemeClr val="dk1"/>
                </a:solidFill>
                <a:latin typeface="+mn-lt"/>
                <a:cs typeface="Calibri"/>
                <a:sym typeface="Calibri"/>
              </a:rPr>
              <a:t>, CC BY-SA 4.0 &lt;https://creativecommons.org/licenses/by-sa/4.0&gt;, via Wikimedia Commons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473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 (Part 2) </a:t>
            </a:r>
            <a:r>
              <a:rPr lang="en-GB" b="1" dirty="0"/>
              <a:t>[1/6]</a:t>
            </a:r>
          </a:p>
          <a:p>
            <a:pPr marL="0" indent="0">
              <a:buNone/>
            </a:pPr>
            <a:endParaRPr lang="en-US" b="1" dirty="0"/>
          </a:p>
          <a:p>
            <a:pPr marL="0" indent="0">
              <a:buNone/>
            </a:pPr>
            <a:r>
              <a:rPr lang="en-US" b="1" dirty="0"/>
              <a:t>Aim: </a:t>
            </a:r>
            <a:r>
              <a:rPr lang="en-US" b="0" dirty="0"/>
              <a:t>written comprehension of 1</a:t>
            </a:r>
            <a:r>
              <a:rPr lang="en-US" b="0" baseline="30000" dirty="0"/>
              <a:t>st  </a:t>
            </a:r>
            <a:r>
              <a:rPr lang="en-US" b="0" dirty="0"/>
              <a:t>and 3</a:t>
            </a:r>
            <a:r>
              <a:rPr lang="en-US" b="0" baseline="30000" dirty="0"/>
              <a:t>rd</a:t>
            </a:r>
            <a:r>
              <a:rPr lang="en-US" b="0" dirty="0"/>
              <a:t> person singular and contractions; oral production of vocabulary.</a:t>
            </a:r>
          </a:p>
          <a:p>
            <a:pPr marL="0" indent="0">
              <a:buNone/>
            </a:pPr>
            <a:endParaRPr lang="en-US" b="0" baseline="0" dirty="0"/>
          </a:p>
          <a:p>
            <a:pPr marL="0" indent="0">
              <a:buNone/>
            </a:pPr>
            <a:r>
              <a:rPr lang="en-US" b="1" baseline="0" dirty="0"/>
              <a:t>Procedure:</a:t>
            </a:r>
            <a:endParaRPr lang="en-GB" b="0" dirty="0"/>
          </a:p>
          <a:p>
            <a:pPr marL="228600" indent="-228600">
              <a:buAutoNum type="arabicPeriod"/>
            </a:pPr>
            <a:r>
              <a:rPr lang="en-US" b="0" baseline="0" dirty="0"/>
              <a:t>Pupils work in pairs to read the sentence aloud, choosing the correct translation for ‘to the’ and the correct word for the gap (draw their attention to the picture to elicit this).</a:t>
            </a:r>
          </a:p>
          <a:p>
            <a:pPr marL="228600" indent="-228600">
              <a:buAutoNum type="arabicPeriod"/>
            </a:pPr>
            <a:r>
              <a:rPr lang="en-US" b="0" baseline="0" dirty="0">
                <a:sym typeface="Wingdings" panose="05000000000000000000" pitchFamily="2" charset="2"/>
              </a:rPr>
              <a:t>Click on ‘</a:t>
            </a:r>
            <a:r>
              <a:rPr lang="en-US" b="0" baseline="0" dirty="0" err="1">
                <a:sym typeface="Wingdings" panose="05000000000000000000" pitchFamily="2" charset="2"/>
              </a:rPr>
              <a:t>inicio</a:t>
            </a:r>
            <a:r>
              <a:rPr lang="en-US" b="0" baseline="0" dirty="0">
                <a:sym typeface="Wingdings" panose="05000000000000000000" pitchFamily="2" charset="2"/>
              </a:rPr>
              <a:t>’ to start the timer (25 seconds in total)</a:t>
            </a:r>
          </a:p>
          <a:p>
            <a:pPr marL="228600" indent="-228600">
              <a:buAutoNum type="arabicPeriod"/>
            </a:pPr>
            <a:r>
              <a:rPr lang="en-US" b="0" baseline="0" dirty="0">
                <a:sym typeface="Wingdings" panose="05000000000000000000" pitchFamily="2" charset="2"/>
              </a:rPr>
              <a:t>Elicit answer from pupils &amp; click to bring up answers.</a:t>
            </a:r>
          </a:p>
          <a:p>
            <a:pPr marL="228600" indent="-228600">
              <a:buAutoNum type="arabicPeriod"/>
            </a:pPr>
            <a:r>
              <a:rPr lang="en-US" b="0" baseline="0" dirty="0">
                <a:sym typeface="Wingdings" panose="05000000000000000000" pitchFamily="2" charset="2"/>
              </a:rPr>
              <a:t>Click further to bring up further questions. Is Sofía talking about herself or about Luis? </a:t>
            </a:r>
          </a:p>
          <a:p>
            <a:pPr marL="0" indent="0">
              <a:buNone/>
            </a:pPr>
            <a:endParaRPr lang="en-GB" b="0" dirty="0"/>
          </a:p>
          <a:p>
            <a:r>
              <a:rPr lang="es-ES" sz="1200" b="1" kern="1200" dirty="0" err="1">
                <a:solidFill>
                  <a:schemeClr val="tx1"/>
                </a:solidFill>
                <a:effectLst/>
                <a:latin typeface="+mn-lt"/>
                <a:ea typeface="+mn-ea"/>
                <a:cs typeface="+mn-cs"/>
              </a:rPr>
              <a:t>Frequency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of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unknown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 and </a:t>
            </a:r>
            <a:r>
              <a:rPr lang="es-ES" sz="1200" b="1" kern="1200" dirty="0" err="1">
                <a:solidFill>
                  <a:schemeClr val="tx1"/>
                </a:solidFill>
                <a:effectLst/>
                <a:latin typeface="+mn-lt"/>
                <a:ea typeface="+mn-ea"/>
                <a:cs typeface="+mn-cs"/>
              </a:rPr>
              <a:t>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ella [72]</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mn-lt"/>
                <a:cs typeface="Calibri"/>
                <a:sym typeface="Calibri"/>
              </a:rPr>
              <a:t>Diego </a:t>
            </a:r>
            <a:r>
              <a:rPr lang="en-GB" sz="1200" b="0" i="0" u="none" strike="noStrike" dirty="0" err="1">
                <a:solidFill>
                  <a:schemeClr val="dk1"/>
                </a:solidFill>
                <a:latin typeface="+mn-lt"/>
                <a:cs typeface="Calibri"/>
                <a:sym typeface="Calibri"/>
              </a:rPr>
              <a:t>Delso</a:t>
            </a:r>
            <a:r>
              <a:rPr lang="en-GB" sz="1200" b="0" i="0" u="none" strike="noStrike" dirty="0">
                <a:solidFill>
                  <a:schemeClr val="dk1"/>
                </a:solidFill>
                <a:latin typeface="+mn-lt"/>
                <a:cs typeface="Calibri"/>
                <a:sym typeface="Calibri"/>
              </a:rPr>
              <a:t>, CC BY-SA 4.0 &lt;https://creativecommons.org/licenses/by-sa/4.0&gt;, via Wikimedia Commons</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02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751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772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892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8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it-IT" b="1" dirty="0"/>
          </a:p>
          <a:p>
            <a:pPr marL="0" marR="0" lvl="0" indent="0" algn="l" rtl="0">
              <a:lnSpc>
                <a:spcPct val="100000"/>
              </a:lnSpc>
              <a:spcBef>
                <a:spcPts val="0"/>
              </a:spcBef>
              <a:spcAft>
                <a:spcPts val="0"/>
              </a:spcAft>
              <a:buClr>
                <a:schemeClr val="dk1"/>
              </a:buClr>
              <a:buSzPts val="1200"/>
              <a:buFont typeface="Calibri"/>
              <a:buNone/>
            </a:pPr>
            <a:endParaRPr lang="it-IT" b="0" dirty="0"/>
          </a:p>
          <a:p>
            <a:pPr marL="0" marR="0" lvl="0" indent="0" algn="l" rtl="0">
              <a:lnSpc>
                <a:spcPct val="100000"/>
              </a:lnSpc>
              <a:spcBef>
                <a:spcPts val="0"/>
              </a:spcBef>
              <a:spcAft>
                <a:spcPts val="0"/>
              </a:spcAft>
              <a:buClr>
                <a:schemeClr val="dk1"/>
              </a:buClr>
              <a:buSzPts val="1200"/>
              <a:buFont typeface="Calibri"/>
              <a:buNone/>
            </a:pPr>
            <a:r>
              <a:rPr lang="it-IT" b="0" dirty="0"/>
              <a:t>Pietroluciano, CC BY-SA 4.0 &lt;https://creativecommons.org/licenses/by-sa/4.0&gt;, via Wikimedia Commons</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608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7.wav"/><Relationship Id="rId7" Type="http://schemas.openxmlformats.org/officeDocument/2006/relationships/audio" Target="../media/audio18.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audio" Target="../media/audio35.wav"/><Relationship Id="rId26" Type="http://schemas.openxmlformats.org/officeDocument/2006/relationships/image" Target="../media/image25.png"/><Relationship Id="rId3" Type="http://schemas.openxmlformats.org/officeDocument/2006/relationships/audio" Target="../media/audio20.wav"/><Relationship Id="rId21" Type="http://schemas.openxmlformats.org/officeDocument/2006/relationships/audio" Target="../media/audio38.wav"/><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4.wav"/><Relationship Id="rId25"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23.png"/><Relationship Id="rId5" Type="http://schemas.openxmlformats.org/officeDocument/2006/relationships/audio" Target="../media/audio22.wav"/><Relationship Id="rId15" Type="http://schemas.openxmlformats.org/officeDocument/2006/relationships/audio" Target="../media/audio32.wav"/><Relationship Id="rId23" Type="http://schemas.openxmlformats.org/officeDocument/2006/relationships/audio" Target="../media/audio40.wav"/><Relationship Id="rId10" Type="http://schemas.openxmlformats.org/officeDocument/2006/relationships/audio" Target="../media/audio27.wav"/><Relationship Id="rId19" Type="http://schemas.openxmlformats.org/officeDocument/2006/relationships/audio" Target="../media/audio36.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audio" Target="../media/audio39.wav"/><Relationship Id="rId27"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audio" Target="../media/audio35.wav"/><Relationship Id="rId26" Type="http://schemas.openxmlformats.org/officeDocument/2006/relationships/image" Target="../media/image25.png"/><Relationship Id="rId3" Type="http://schemas.openxmlformats.org/officeDocument/2006/relationships/audio" Target="../media/audio20.wav"/><Relationship Id="rId21" Type="http://schemas.openxmlformats.org/officeDocument/2006/relationships/audio" Target="../media/audio38.wav"/><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4.wav"/><Relationship Id="rId25" Type="http://schemas.openxmlformats.org/officeDocument/2006/relationships/image" Target="../media/image24.png"/><Relationship Id="rId2" Type="http://schemas.openxmlformats.org/officeDocument/2006/relationships/notesSlide" Target="../notesSlides/notesSlide13.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23.png"/><Relationship Id="rId5" Type="http://schemas.openxmlformats.org/officeDocument/2006/relationships/audio" Target="../media/audio22.wav"/><Relationship Id="rId15" Type="http://schemas.openxmlformats.org/officeDocument/2006/relationships/audio" Target="../media/audio32.wav"/><Relationship Id="rId23" Type="http://schemas.openxmlformats.org/officeDocument/2006/relationships/audio" Target="../media/audio40.wav"/><Relationship Id="rId10" Type="http://schemas.openxmlformats.org/officeDocument/2006/relationships/audio" Target="../media/audio27.wav"/><Relationship Id="rId19" Type="http://schemas.openxmlformats.org/officeDocument/2006/relationships/audio" Target="../media/audio36.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audio" Target="../media/audio39.wav"/><Relationship Id="rId27"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audio" Target="../media/audio16.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png"/><Relationship Id="rId7"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83232" y="107100"/>
            <a:ext cx="3962401" cy="1325563"/>
          </a:xfrm>
        </p:spPr>
        <p:txBody>
          <a:bodyPr>
            <a:noAutofit/>
          </a:bodyPr>
          <a:lstStyle/>
          <a:p>
            <a:pPr algn="ctr"/>
            <a:r>
              <a:rPr lang="en-GB" sz="3200" b="1" dirty="0">
                <a:solidFill>
                  <a:srgbClr val="FFFFFF"/>
                </a:solidFill>
                <a:latin typeface="Century Gothic" panose="020B0502020202020204" pitchFamily="34" charset="0"/>
                <a:ea typeface="Century Gothic"/>
                <a:cs typeface="Century Gothic"/>
                <a:sym typeface="Century Gothic"/>
              </a:rPr>
              <a:t>Saying where you are going and what there is there</a:t>
            </a:r>
            <a:endParaRPr lang="en-GB" sz="3200" dirty="0">
              <a:latin typeface="Century Gothic" panose="020B0502020202020204" pitchFamily="34" charset="0"/>
            </a:endParaRPr>
          </a:p>
        </p:txBody>
      </p:sp>
      <p:pic>
        <p:nvPicPr>
          <p:cNvPr id="7" name="Picture 6" descr="A picture containing text, gallinaceous bird, phasianid&#10;&#10;Description automatically generated">
            <a:extLst>
              <a:ext uri="{FF2B5EF4-FFF2-40B4-BE49-F238E27FC236}">
                <a16:creationId xmlns:a16="http://schemas.microsoft.com/office/drawing/2014/main" id="{6380AF78-6F65-4BC6-BA4A-F202D9166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32" y="1953692"/>
            <a:ext cx="1089402" cy="1724363"/>
          </a:xfrm>
          <a:prstGeom prst="rect">
            <a:avLst/>
          </a:prstGeom>
        </p:spPr>
      </p:pic>
      <p:pic>
        <p:nvPicPr>
          <p:cNvPr id="8" name="Picture 7">
            <a:extLst>
              <a:ext uri="{FF2B5EF4-FFF2-40B4-BE49-F238E27FC236}">
                <a16:creationId xmlns:a16="http://schemas.microsoft.com/office/drawing/2014/main" id="{90F48895-5D8F-47B2-88F7-8CBC7E48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9" name="Picture 8" descr="Shape&#10;&#10;Description automatically generated">
            <a:extLst>
              <a:ext uri="{FF2B5EF4-FFF2-40B4-BE49-F238E27FC236}">
                <a16:creationId xmlns:a16="http://schemas.microsoft.com/office/drawing/2014/main" id="{0AF7E5E0-E5DF-4856-8E1A-CB0F9C26F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784625" y="2217145"/>
            <a:ext cx="1828278" cy="1816851"/>
          </a:xfrm>
          <a:prstGeom prst="rect">
            <a:avLst/>
          </a:prstGeom>
        </p:spPr>
      </p:pic>
      <p:pic>
        <p:nvPicPr>
          <p:cNvPr id="10" name="Picture 9">
            <a:extLst>
              <a:ext uri="{FF2B5EF4-FFF2-40B4-BE49-F238E27FC236}">
                <a16:creationId xmlns:a16="http://schemas.microsoft.com/office/drawing/2014/main" id="{691BF823-8A6B-4A1B-BDFF-1D1527F02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794">
            <a:off x="-53920" y="3912135"/>
            <a:ext cx="4350984" cy="11393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5.0.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problema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55" y="1807329"/>
            <a:ext cx="7899031"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754370" y="2104648"/>
            <a:ext cx="5925830" cy="32855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¡[Hello]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Luis! Estoy en</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[home] [with]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mi papá</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[in the kitchen].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[Friday] [I go]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excursión</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con</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[my]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clase. Mi</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profesor</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[has]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el</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pelo</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[short]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y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[black] . [I go] [to the]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ciudad de Segovia, en </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 West]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España</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Quique</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[goes] </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con la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señora</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Mora.</a:t>
            </a: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[He goes] [to the] countryside]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sp>
        <p:nvSpPr>
          <p:cNvPr id="70" name="TextBox 69">
            <a:extLst>
              <a:ext uri="{FF2B5EF4-FFF2-40B4-BE49-F238E27FC236}">
                <a16:creationId xmlns:a16="http://schemas.microsoft.com/office/drawing/2014/main" id="{9787C9D5-47B1-4D21-8F04-9AE8DD4F1537}"/>
              </a:ext>
            </a:extLst>
          </p:cNvPr>
          <p:cNvSpPr txBox="1"/>
          <p:nvPr/>
        </p:nvSpPr>
        <p:spPr>
          <a:xfrm>
            <a:off x="8668653" y="5784444"/>
            <a:ext cx="3536047"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computer</a:t>
            </a:r>
          </a:p>
        </p:txBody>
      </p:sp>
      <p:sp>
        <p:nvSpPr>
          <p:cNvPr id="71" name="TextBox 70">
            <a:hlinkClick r:id="" action="ppaction://noaction">
              <a:snd r:embed="rId7" name="5.00.wav"/>
            </a:hlinkClick>
            <a:extLst>
              <a:ext uri="{FF2B5EF4-FFF2-40B4-BE49-F238E27FC236}">
                <a16:creationId xmlns:a16="http://schemas.microsoft.com/office/drawing/2014/main" id="{FBAB1569-5E57-4371-9676-9CA15ABA27E1}"/>
              </a:ext>
            </a:extLst>
          </p:cNvPr>
          <p:cNvSpPr txBox="1"/>
          <p:nvPr/>
        </p:nvSpPr>
        <p:spPr>
          <a:xfrm>
            <a:off x="189640" y="760852"/>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mensaje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p>
        </p:txBody>
      </p:sp>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 name="TextBox 3">
            <a:extLst>
              <a:ext uri="{FF2B5EF4-FFF2-40B4-BE49-F238E27FC236}">
                <a16:creationId xmlns:a16="http://schemas.microsoft.com/office/drawing/2014/main" id="{C7BD972F-D2DC-4799-A765-1E1BD90BEF8B}"/>
              </a:ext>
            </a:extLst>
          </p:cNvPr>
          <p:cNvSpPr txBox="1"/>
          <p:nvPr/>
        </p:nvSpPr>
        <p:spPr>
          <a:xfrm>
            <a:off x="926600" y="2184400"/>
            <a:ext cx="830875"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Hola</a:t>
            </a:r>
          </a:p>
        </p:txBody>
      </p:sp>
      <p:sp>
        <p:nvSpPr>
          <p:cNvPr id="31" name="TextBox 30">
            <a:extLst>
              <a:ext uri="{FF2B5EF4-FFF2-40B4-BE49-F238E27FC236}">
                <a16:creationId xmlns:a16="http://schemas.microsoft.com/office/drawing/2014/main" id="{09255634-7BAA-4D76-A303-7E111069DE51}"/>
              </a:ext>
            </a:extLst>
          </p:cNvPr>
          <p:cNvSpPr txBox="1"/>
          <p:nvPr/>
        </p:nvSpPr>
        <p:spPr>
          <a:xfrm>
            <a:off x="3709460" y="2208647"/>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casa</a:t>
            </a:r>
          </a:p>
        </p:txBody>
      </p:sp>
      <p:sp>
        <p:nvSpPr>
          <p:cNvPr id="32" name="TextBox 31">
            <a:extLst>
              <a:ext uri="{FF2B5EF4-FFF2-40B4-BE49-F238E27FC236}">
                <a16:creationId xmlns:a16="http://schemas.microsoft.com/office/drawing/2014/main" id="{1B5B5899-8F31-4893-802C-51F56DF14696}"/>
              </a:ext>
            </a:extLst>
          </p:cNvPr>
          <p:cNvSpPr txBox="1"/>
          <p:nvPr/>
        </p:nvSpPr>
        <p:spPr>
          <a:xfrm>
            <a:off x="4570317" y="2208647"/>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con</a:t>
            </a:r>
          </a:p>
        </p:txBody>
      </p:sp>
      <p:sp>
        <p:nvSpPr>
          <p:cNvPr id="34" name="TextBox 33">
            <a:extLst>
              <a:ext uri="{FF2B5EF4-FFF2-40B4-BE49-F238E27FC236}">
                <a16:creationId xmlns:a16="http://schemas.microsoft.com/office/drawing/2014/main" id="{05B8179D-6DDF-4FCA-A42C-0237116432F8}"/>
              </a:ext>
            </a:extLst>
          </p:cNvPr>
          <p:cNvSpPr txBox="1"/>
          <p:nvPr/>
        </p:nvSpPr>
        <p:spPr>
          <a:xfrm>
            <a:off x="1529497" y="2627747"/>
            <a:ext cx="2030344"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en</a:t>
            </a: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 la </a:t>
            </a: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cocina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35" name="TextBox 34">
            <a:extLst>
              <a:ext uri="{FF2B5EF4-FFF2-40B4-BE49-F238E27FC236}">
                <a16:creationId xmlns:a16="http://schemas.microsoft.com/office/drawing/2014/main" id="{2B5AEBE8-1640-4B5B-9743-A63B45E406D4}"/>
              </a:ext>
            </a:extLst>
          </p:cNvPr>
          <p:cNvSpPr txBox="1"/>
          <p:nvPr/>
        </p:nvSpPr>
        <p:spPr>
          <a:xfrm>
            <a:off x="3975295" y="2652234"/>
            <a:ext cx="118494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viernes</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36" name="TextBox 35">
            <a:extLst>
              <a:ext uri="{FF2B5EF4-FFF2-40B4-BE49-F238E27FC236}">
                <a16:creationId xmlns:a16="http://schemas.microsoft.com/office/drawing/2014/main" id="{6351852F-6696-4CD2-9F5D-65A351818B05}"/>
              </a:ext>
            </a:extLst>
          </p:cNvPr>
          <p:cNvSpPr txBox="1"/>
          <p:nvPr/>
        </p:nvSpPr>
        <p:spPr>
          <a:xfrm>
            <a:off x="5203255" y="2671111"/>
            <a:ext cx="7448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voy</a:t>
            </a:r>
          </a:p>
        </p:txBody>
      </p:sp>
      <p:sp>
        <p:nvSpPr>
          <p:cNvPr id="38" name="TextBox 37">
            <a:extLst>
              <a:ext uri="{FF2B5EF4-FFF2-40B4-BE49-F238E27FC236}">
                <a16:creationId xmlns:a16="http://schemas.microsoft.com/office/drawing/2014/main" id="{0C19E5E3-1957-479B-8DD2-701869E68D7D}"/>
              </a:ext>
            </a:extLst>
          </p:cNvPr>
          <p:cNvSpPr txBox="1"/>
          <p:nvPr/>
        </p:nvSpPr>
        <p:spPr>
          <a:xfrm>
            <a:off x="2606378" y="3103370"/>
            <a:ext cx="7448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mi</a:t>
            </a:r>
          </a:p>
        </p:txBody>
      </p:sp>
      <p:sp>
        <p:nvSpPr>
          <p:cNvPr id="40" name="TextBox 39">
            <a:extLst>
              <a:ext uri="{FF2B5EF4-FFF2-40B4-BE49-F238E27FC236}">
                <a16:creationId xmlns:a16="http://schemas.microsoft.com/office/drawing/2014/main" id="{3666BAC9-FD5B-41C8-8597-24F523B0ED29}"/>
              </a:ext>
            </a:extLst>
          </p:cNvPr>
          <p:cNvSpPr txBox="1"/>
          <p:nvPr/>
        </p:nvSpPr>
        <p:spPr>
          <a:xfrm>
            <a:off x="5638721" y="3084034"/>
            <a:ext cx="8972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tiene</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1" name="TextBox 40">
            <a:extLst>
              <a:ext uri="{FF2B5EF4-FFF2-40B4-BE49-F238E27FC236}">
                <a16:creationId xmlns:a16="http://schemas.microsoft.com/office/drawing/2014/main" id="{73A61877-431F-4F27-94E0-9B6B8ABE8389}"/>
              </a:ext>
            </a:extLst>
          </p:cNvPr>
          <p:cNvSpPr txBox="1"/>
          <p:nvPr/>
        </p:nvSpPr>
        <p:spPr>
          <a:xfrm>
            <a:off x="1662539" y="3575212"/>
            <a:ext cx="104967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corto</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2" name="TextBox 41">
            <a:extLst>
              <a:ext uri="{FF2B5EF4-FFF2-40B4-BE49-F238E27FC236}">
                <a16:creationId xmlns:a16="http://schemas.microsoft.com/office/drawing/2014/main" id="{9579EAAE-26D7-49FE-9F8E-790D4F8DE940}"/>
              </a:ext>
            </a:extLst>
          </p:cNvPr>
          <p:cNvSpPr txBox="1"/>
          <p:nvPr/>
        </p:nvSpPr>
        <p:spPr>
          <a:xfrm>
            <a:off x="2898518" y="3540321"/>
            <a:ext cx="976840"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negro</a:t>
            </a:r>
          </a:p>
        </p:txBody>
      </p:sp>
      <p:sp>
        <p:nvSpPr>
          <p:cNvPr id="43" name="TextBox 42">
            <a:extLst>
              <a:ext uri="{FF2B5EF4-FFF2-40B4-BE49-F238E27FC236}">
                <a16:creationId xmlns:a16="http://schemas.microsoft.com/office/drawing/2014/main" id="{D5006211-D844-4034-93FD-D858B5F2FBF2}"/>
              </a:ext>
            </a:extLst>
          </p:cNvPr>
          <p:cNvSpPr txBox="1"/>
          <p:nvPr/>
        </p:nvSpPr>
        <p:spPr>
          <a:xfrm>
            <a:off x="4103997" y="3553021"/>
            <a:ext cx="75300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Voy</a:t>
            </a:r>
          </a:p>
        </p:txBody>
      </p:sp>
      <p:sp>
        <p:nvSpPr>
          <p:cNvPr id="44" name="TextBox 43">
            <a:extLst>
              <a:ext uri="{FF2B5EF4-FFF2-40B4-BE49-F238E27FC236}">
                <a16:creationId xmlns:a16="http://schemas.microsoft.com/office/drawing/2014/main" id="{C33E0A46-78C6-442D-98B8-492A05432230}"/>
              </a:ext>
            </a:extLst>
          </p:cNvPr>
          <p:cNvSpPr txBox="1"/>
          <p:nvPr/>
        </p:nvSpPr>
        <p:spPr>
          <a:xfrm>
            <a:off x="4794156" y="3553021"/>
            <a:ext cx="1070767"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 la</a:t>
            </a:r>
          </a:p>
        </p:txBody>
      </p:sp>
      <p:sp>
        <p:nvSpPr>
          <p:cNvPr id="45" name="TextBox 44">
            <a:extLst>
              <a:ext uri="{FF2B5EF4-FFF2-40B4-BE49-F238E27FC236}">
                <a16:creationId xmlns:a16="http://schemas.microsoft.com/office/drawing/2014/main" id="{31C2B8CB-E9FE-4246-84E5-C5CA15E81ECD}"/>
              </a:ext>
            </a:extLst>
          </p:cNvPr>
          <p:cNvSpPr txBox="1"/>
          <p:nvPr/>
        </p:nvSpPr>
        <p:spPr>
          <a:xfrm>
            <a:off x="3717285" y="4034355"/>
            <a:ext cx="1442951"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el</a:t>
            </a: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 </a:t>
            </a: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oeste</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6" name="TextBox 45">
            <a:extLst>
              <a:ext uri="{FF2B5EF4-FFF2-40B4-BE49-F238E27FC236}">
                <a16:creationId xmlns:a16="http://schemas.microsoft.com/office/drawing/2014/main" id="{D63AC5D7-A079-4A35-9BC2-1F71975A0F79}"/>
              </a:ext>
            </a:extLst>
          </p:cNvPr>
          <p:cNvSpPr txBox="1"/>
          <p:nvPr/>
        </p:nvSpPr>
        <p:spPr>
          <a:xfrm>
            <a:off x="1695766" y="4477942"/>
            <a:ext cx="848903"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7" name="TextBox 46">
            <a:extLst>
              <a:ext uri="{FF2B5EF4-FFF2-40B4-BE49-F238E27FC236}">
                <a16:creationId xmlns:a16="http://schemas.microsoft.com/office/drawing/2014/main" id="{E26C305A-18ED-45DA-9868-9E128C5995F5}"/>
              </a:ext>
            </a:extLst>
          </p:cNvPr>
          <p:cNvSpPr txBox="1"/>
          <p:nvPr/>
        </p:nvSpPr>
        <p:spPr>
          <a:xfrm>
            <a:off x="5329539" y="4494307"/>
            <a:ext cx="1206452"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FF0066"/>
                </a:solidFill>
                <a:effectLst/>
                <a:uLnTx/>
                <a:uFillTx/>
                <a:latin typeface="Segoe Print" panose="02000600000000000000" pitchFamily="2" charset="0"/>
                <a:ea typeface="+mn-ea"/>
                <a:cs typeface="+mn-cs"/>
              </a:rPr>
              <a:t>Va</a:t>
            </a:r>
            <a:endPar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endParaRPr>
          </a:p>
        </p:txBody>
      </p:sp>
      <p:sp>
        <p:nvSpPr>
          <p:cNvPr id="48" name="TextBox 47">
            <a:extLst>
              <a:ext uri="{FF2B5EF4-FFF2-40B4-BE49-F238E27FC236}">
                <a16:creationId xmlns:a16="http://schemas.microsoft.com/office/drawing/2014/main" id="{48629FDC-D61C-4D05-A477-2E9ADD38F27C}"/>
              </a:ext>
            </a:extLst>
          </p:cNvPr>
          <p:cNvSpPr txBox="1"/>
          <p:nvPr/>
        </p:nvSpPr>
        <p:spPr>
          <a:xfrm>
            <a:off x="840131" y="4896129"/>
            <a:ext cx="1064869"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al</a:t>
            </a:r>
          </a:p>
        </p:txBody>
      </p:sp>
      <p:sp>
        <p:nvSpPr>
          <p:cNvPr id="49" name="TextBox 48">
            <a:extLst>
              <a:ext uri="{FF2B5EF4-FFF2-40B4-BE49-F238E27FC236}">
                <a16:creationId xmlns:a16="http://schemas.microsoft.com/office/drawing/2014/main" id="{3A0DC939-F103-47AA-8E15-18BA2FDA253A}"/>
              </a:ext>
            </a:extLst>
          </p:cNvPr>
          <p:cNvSpPr txBox="1"/>
          <p:nvPr/>
        </p:nvSpPr>
        <p:spPr>
          <a:xfrm>
            <a:off x="1940465" y="4908829"/>
            <a:ext cx="1934893"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rPr>
              <a:t>campo</a:t>
            </a:r>
          </a:p>
        </p:txBody>
      </p:sp>
    </p:spTree>
    <p:extLst>
      <p:ext uri="{BB962C8B-B14F-4D97-AF65-F5344CB8AC3E}">
        <p14:creationId xmlns:p14="http://schemas.microsoft.com/office/powerpoint/2010/main" val="332499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4" grpId="0" animBg="1"/>
      <p:bldP spid="35" grpId="0" animBg="1"/>
      <p:bldP spid="36"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TextBox 70">
            <a:hlinkClick r:id="" action="ppaction://noaction">
              <a:snd r:embed="rId3" name="6.0.wav"/>
            </a:hlinkClick>
            <a:extLst>
              <a:ext uri="{FF2B5EF4-FFF2-40B4-BE49-F238E27FC236}">
                <a16:creationId xmlns:a16="http://schemas.microsoft.com/office/drawing/2014/main" id="{FBAB1569-5E57-4371-9676-9CA15ABA27E1}"/>
              </a:ext>
            </a:extLst>
          </p:cNvPr>
          <p:cNvSpPr txBox="1"/>
          <p:nvPr/>
        </p:nvSpPr>
        <p:spPr>
          <a:xfrm>
            <a:off x="189640" y="760852"/>
            <a:ext cx="84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mensaje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9" name="Picture 2" descr="Pen, Write, Pencil, Writing Tool, Work, Message, Blue">
            <a:extLst>
              <a:ext uri="{FF2B5EF4-FFF2-40B4-BE49-F238E27FC236}">
                <a16:creationId xmlns:a16="http://schemas.microsoft.com/office/drawing/2014/main" id="{17B4E518-8F69-4DC4-AC6A-87FE0C7F9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42ADEA-A573-4381-A3C8-0F46000053E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pic>
        <p:nvPicPr>
          <p:cNvPr id="3" name="Picture 2">
            <a:extLst>
              <a:ext uri="{FF2B5EF4-FFF2-40B4-BE49-F238E27FC236}">
                <a16:creationId xmlns:a16="http://schemas.microsoft.com/office/drawing/2014/main" id="{9BD86BBD-8609-4A00-B6D6-138B0ED20571}"/>
              </a:ext>
            </a:extLst>
          </p:cNvPr>
          <p:cNvPicPr>
            <a:picLocks noChangeAspect="1"/>
          </p:cNvPicPr>
          <p:nvPr/>
        </p:nvPicPr>
        <p:blipFill>
          <a:blip r:embed="rId5"/>
          <a:stretch>
            <a:fillRect/>
          </a:stretch>
        </p:blipFill>
        <p:spPr>
          <a:xfrm>
            <a:off x="125349" y="1886415"/>
            <a:ext cx="5514376" cy="3663486"/>
          </a:xfrm>
          <a:prstGeom prst="rect">
            <a:avLst/>
          </a:prstGeom>
        </p:spPr>
      </p:pic>
      <p:pic>
        <p:nvPicPr>
          <p:cNvPr id="50" name="Picture 2" descr="Computadora, Computadora Portátil, Sencillo, Tecnología">
            <a:extLst>
              <a:ext uri="{FF2B5EF4-FFF2-40B4-BE49-F238E27FC236}">
                <a16:creationId xmlns:a16="http://schemas.microsoft.com/office/drawing/2014/main" id="{4E9F3481-406A-4BF0-8A6B-6757EBAF0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836510"/>
            <a:ext cx="6534417" cy="4209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C95BBF-4F55-4B32-98EC-D62B12DECF93}"/>
              </a:ext>
            </a:extLst>
          </p:cNvPr>
          <p:cNvSpPr txBox="1"/>
          <p:nvPr/>
        </p:nvSpPr>
        <p:spPr>
          <a:xfrm>
            <a:off x="6667500" y="2101479"/>
            <a:ext cx="14638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Hello, Luis!</a:t>
            </a:r>
          </a:p>
        </p:txBody>
      </p:sp>
      <p:sp>
        <p:nvSpPr>
          <p:cNvPr id="51" name="TextBox 50">
            <a:extLst>
              <a:ext uri="{FF2B5EF4-FFF2-40B4-BE49-F238E27FC236}">
                <a16:creationId xmlns:a16="http://schemas.microsoft.com/office/drawing/2014/main" id="{14D4B3C8-23E4-4AC1-9EBB-1E6160248172}"/>
              </a:ext>
            </a:extLst>
          </p:cNvPr>
          <p:cNvSpPr txBox="1"/>
          <p:nvPr/>
        </p:nvSpPr>
        <p:spPr>
          <a:xfrm>
            <a:off x="8066797" y="2101479"/>
            <a:ext cx="3818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at home with my dad,</a:t>
            </a:r>
          </a:p>
        </p:txBody>
      </p:sp>
      <p:sp>
        <p:nvSpPr>
          <p:cNvPr id="53" name="TextBox 52">
            <a:extLst>
              <a:ext uri="{FF2B5EF4-FFF2-40B4-BE49-F238E27FC236}">
                <a16:creationId xmlns:a16="http://schemas.microsoft.com/office/drawing/2014/main" id="{CBDAF394-DB56-4EFF-80C0-A3938ADD2F77}"/>
              </a:ext>
            </a:extLst>
          </p:cNvPr>
          <p:cNvSpPr txBox="1"/>
          <p:nvPr/>
        </p:nvSpPr>
        <p:spPr>
          <a:xfrm>
            <a:off x="6667500" y="2438896"/>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the kitchen.</a:t>
            </a:r>
          </a:p>
        </p:txBody>
      </p:sp>
      <p:sp>
        <p:nvSpPr>
          <p:cNvPr id="54" name="TextBox 53">
            <a:extLst>
              <a:ext uri="{FF2B5EF4-FFF2-40B4-BE49-F238E27FC236}">
                <a16:creationId xmlns:a16="http://schemas.microsoft.com/office/drawing/2014/main" id="{681D7E48-0D00-45F8-BD8E-C697466713D6}"/>
              </a:ext>
            </a:extLst>
          </p:cNvPr>
          <p:cNvSpPr txBox="1"/>
          <p:nvPr/>
        </p:nvSpPr>
        <p:spPr>
          <a:xfrm>
            <a:off x="8483600" y="2450305"/>
            <a:ext cx="3818622" cy="4132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Friday I’m going on</a:t>
            </a:r>
          </a:p>
        </p:txBody>
      </p:sp>
      <p:sp>
        <p:nvSpPr>
          <p:cNvPr id="55" name="TextBox 54">
            <a:extLst>
              <a:ext uri="{FF2B5EF4-FFF2-40B4-BE49-F238E27FC236}">
                <a16:creationId xmlns:a16="http://schemas.microsoft.com/office/drawing/2014/main" id="{BCC14B61-54D9-46A5-85DF-EFFEE86C29D6}"/>
              </a:ext>
            </a:extLst>
          </p:cNvPr>
          <p:cNvSpPr txBox="1"/>
          <p:nvPr/>
        </p:nvSpPr>
        <p:spPr>
          <a:xfrm>
            <a:off x="6667500" y="2775691"/>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trip with my class.</a:t>
            </a:r>
          </a:p>
        </p:txBody>
      </p:sp>
      <p:sp>
        <p:nvSpPr>
          <p:cNvPr id="56" name="TextBox 55">
            <a:extLst>
              <a:ext uri="{FF2B5EF4-FFF2-40B4-BE49-F238E27FC236}">
                <a16:creationId xmlns:a16="http://schemas.microsoft.com/office/drawing/2014/main" id="{9E3428EE-AC16-4007-8FCC-A81A49E82BA7}"/>
              </a:ext>
            </a:extLst>
          </p:cNvPr>
          <p:cNvSpPr txBox="1"/>
          <p:nvPr/>
        </p:nvSpPr>
        <p:spPr>
          <a:xfrm>
            <a:off x="9313496" y="2748920"/>
            <a:ext cx="2262808" cy="3978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teacher has</a:t>
            </a:r>
          </a:p>
        </p:txBody>
      </p:sp>
      <p:sp>
        <p:nvSpPr>
          <p:cNvPr id="57" name="TextBox 56">
            <a:extLst>
              <a:ext uri="{FF2B5EF4-FFF2-40B4-BE49-F238E27FC236}">
                <a16:creationId xmlns:a16="http://schemas.microsoft.com/office/drawing/2014/main" id="{DEDE2BA7-7AC9-41E2-A748-D830FAF0D2D9}"/>
              </a:ext>
            </a:extLst>
          </p:cNvPr>
          <p:cNvSpPr txBox="1"/>
          <p:nvPr/>
        </p:nvSpPr>
        <p:spPr>
          <a:xfrm>
            <a:off x="6649899" y="3120195"/>
            <a:ext cx="74254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black hair.</a:t>
            </a:r>
          </a:p>
        </p:txBody>
      </p:sp>
      <p:sp>
        <p:nvSpPr>
          <p:cNvPr id="60" name="TextBox 59">
            <a:extLst>
              <a:ext uri="{FF2B5EF4-FFF2-40B4-BE49-F238E27FC236}">
                <a16:creationId xmlns:a16="http://schemas.microsoft.com/office/drawing/2014/main" id="{00D0426E-C505-4FC8-8F52-918C84A3E333}"/>
              </a:ext>
            </a:extLst>
          </p:cNvPr>
          <p:cNvSpPr txBox="1"/>
          <p:nvPr/>
        </p:nvSpPr>
        <p:spPr>
          <a:xfrm>
            <a:off x="8857398" y="3108729"/>
            <a:ext cx="3468219" cy="4022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to the city </a:t>
            </a:r>
          </a:p>
        </p:txBody>
      </p:sp>
      <p:sp>
        <p:nvSpPr>
          <p:cNvPr id="61" name="TextBox 60">
            <a:extLst>
              <a:ext uri="{FF2B5EF4-FFF2-40B4-BE49-F238E27FC236}">
                <a16:creationId xmlns:a16="http://schemas.microsoft.com/office/drawing/2014/main" id="{C4C95282-5AA9-414A-84BD-DAF9C435AB88}"/>
              </a:ext>
            </a:extLst>
          </p:cNvPr>
          <p:cNvSpPr txBox="1"/>
          <p:nvPr/>
        </p:nvSpPr>
        <p:spPr>
          <a:xfrm>
            <a:off x="6649899" y="3482145"/>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Segovia, in the West of Spain.</a:t>
            </a:r>
          </a:p>
        </p:txBody>
      </p:sp>
      <p:sp>
        <p:nvSpPr>
          <p:cNvPr id="62" name="TextBox 61">
            <a:extLst>
              <a:ext uri="{FF2B5EF4-FFF2-40B4-BE49-F238E27FC236}">
                <a16:creationId xmlns:a16="http://schemas.microsoft.com/office/drawing/2014/main" id="{8CB4D1F5-BF1F-4297-BBF4-E90CAA775922}"/>
              </a:ext>
            </a:extLst>
          </p:cNvPr>
          <p:cNvSpPr txBox="1"/>
          <p:nvPr/>
        </p:nvSpPr>
        <p:spPr>
          <a:xfrm>
            <a:off x="6649899" y="3824226"/>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going with Mrs Mora. </a:t>
            </a:r>
          </a:p>
        </p:txBody>
      </p:sp>
      <p:sp>
        <p:nvSpPr>
          <p:cNvPr id="63" name="TextBox 62">
            <a:extLst>
              <a:ext uri="{FF2B5EF4-FFF2-40B4-BE49-F238E27FC236}">
                <a16:creationId xmlns:a16="http://schemas.microsoft.com/office/drawing/2014/main" id="{B9B74BB1-A5D9-44CA-8DDF-0A7C01C713B7}"/>
              </a:ext>
            </a:extLst>
          </p:cNvPr>
          <p:cNvSpPr txBox="1"/>
          <p:nvPr/>
        </p:nvSpPr>
        <p:spPr>
          <a:xfrm>
            <a:off x="6667500" y="4175251"/>
            <a:ext cx="49088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is going  to the countryside.</a:t>
            </a:r>
          </a:p>
        </p:txBody>
      </p:sp>
    </p:spTree>
    <p:extLst>
      <p:ext uri="{BB962C8B-B14F-4D97-AF65-F5344CB8AC3E}">
        <p14:creationId xmlns:p14="http://schemas.microsoft.com/office/powerpoint/2010/main" val="242170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1" grpId="0"/>
      <p:bldP spid="53" grpId="0"/>
      <p:bldP spid="54" grpId="0"/>
      <p:bldP spid="55" grpId="0"/>
      <p:bldP spid="56" grpId="0"/>
      <p:bldP spid="57" grpId="0"/>
      <p:bldP spid="60"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moreno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negro</a:t>
                      </a:r>
                    </a:p>
                  </a:txBody>
                  <a:tcPr/>
                </a:tc>
                <a:tc>
                  <a:txBody>
                    <a:bodyPr/>
                    <a:lstStyle/>
                    <a:p>
                      <a:r>
                        <a:rPr lang="en-GB" sz="2000" b="1" dirty="0" err="1">
                          <a:solidFill>
                            <a:srgbClr val="00B0F0"/>
                          </a:solidFill>
                          <a:latin typeface="Century Gothic" panose="020B0502020202020204" pitchFamily="34" charset="0"/>
                        </a:rPr>
                        <a:t>redondo</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el </a:t>
                      </a:r>
                      <a:r>
                        <a:rPr lang="en-GB" sz="2000" b="1" dirty="0" err="1">
                          <a:solidFill>
                            <a:srgbClr val="00B0F0"/>
                          </a:solidFill>
                          <a:latin typeface="Century Gothic" panose="020B0502020202020204" pitchFamily="34" charset="0"/>
                        </a:rPr>
                        <a:t>pelo</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corto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largo</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cara</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el </a:t>
                      </a:r>
                      <a:r>
                        <a:rPr lang="en-GB" sz="2000" b="1" dirty="0" err="1">
                          <a:solidFill>
                            <a:srgbClr val="00B0F0"/>
                          </a:solidFill>
                          <a:latin typeface="Century Gothic" panose="020B0502020202020204" pitchFamily="34" charset="0"/>
                        </a:rPr>
                        <a:t>médico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oreja</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vaca</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dentro</a:t>
                      </a:r>
                    </a:p>
                  </a:txBody>
                  <a:tcPr/>
                </a:tc>
                <a:tc>
                  <a:txBody>
                    <a:bodyPr/>
                    <a:lstStyle/>
                    <a:p>
                      <a:r>
                        <a:rPr lang="en-GB" sz="2000" b="1" dirty="0" err="1">
                          <a:solidFill>
                            <a:srgbClr val="92D050"/>
                          </a:solidFill>
                          <a:latin typeface="Century Gothic" panose="020B0502020202020204" pitchFamily="34" charset="0"/>
                        </a:rPr>
                        <a:t>fuera</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ayudar</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limpiar</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tocar</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norte</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oeste</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sur</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FF3399"/>
                          </a:solidFill>
                          <a:latin typeface="Century Gothic" panose="020B0502020202020204" pitchFamily="34" charset="0"/>
                        </a:rPr>
                        <a:t>la ciudad</a:t>
                      </a:r>
                    </a:p>
                  </a:txBody>
                  <a:tcPr/>
                </a:tc>
                <a:tc>
                  <a:txBody>
                    <a:bodyPr/>
                    <a:lstStyle/>
                    <a:p>
                      <a:r>
                        <a:rPr lang="en-GB" sz="2000" b="1" dirty="0">
                          <a:solidFill>
                            <a:srgbClr val="FF3399"/>
                          </a:solidFill>
                          <a:latin typeface="Century Gothic" panose="020B0502020202020204" pitchFamily="34" charset="0"/>
                        </a:rPr>
                        <a:t>la costa</a:t>
                      </a: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este</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ir</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voy</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va</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356921" y="6333844"/>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going</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526379" y="6323166"/>
            <a:ext cx="2262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go, am going</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338533" y="6337400"/>
            <a:ext cx="2555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 is going</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49816" y="55200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city</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99777" y="5532394"/>
            <a:ext cx="2730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coast</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248265" y="5544659"/>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east</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345459" y="475626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north</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19275" y="473951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west</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260010" y="4769960"/>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south</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99686" y="4004254"/>
            <a:ext cx="22465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helping</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46235" y="4002675"/>
            <a:ext cx="27840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clean, cleaning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295979" y="3985226"/>
            <a:ext cx="371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touch, play </a:t>
            </a:r>
            <a:r>
              <a:rPr kumimoji="0" lang="en-GB" sz="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(instrument)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356921" y="32262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cow</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30738" y="3226155"/>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inside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42892" y="3205826"/>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outside</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345459" y="244002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face</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34775" y="2443583"/>
            <a:ext cx="2749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doctor</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0303" y="244358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ear</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99686" y="1681128"/>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hair</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1241" y="168311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271474" y="1668883"/>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sp>
        <p:nvSpPr>
          <p:cNvPr id="49" name="TextBox 48">
            <a:extLst>
              <a:ext uri="{FF2B5EF4-FFF2-40B4-BE49-F238E27FC236}">
                <a16:creationId xmlns:a16="http://schemas.microsoft.com/office/drawing/2014/main" id="{4504E735-80F7-410D-9773-25BCF5C10150}"/>
              </a:ext>
            </a:extLst>
          </p:cNvPr>
          <p:cNvSpPr txBox="1"/>
          <p:nvPr/>
        </p:nvSpPr>
        <p:spPr>
          <a:xfrm>
            <a:off x="2299686" y="93533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dark (brown)</a:t>
            </a:r>
          </a:p>
        </p:txBody>
      </p:sp>
      <p:sp>
        <p:nvSpPr>
          <p:cNvPr id="50" name="TextBox 49">
            <a:extLst>
              <a:ext uri="{FF2B5EF4-FFF2-40B4-BE49-F238E27FC236}">
                <a16:creationId xmlns:a16="http://schemas.microsoft.com/office/drawing/2014/main" id="{8D7EE5C7-400A-4D9F-A846-28CE79C4D63E}"/>
              </a:ext>
            </a:extLst>
          </p:cNvPr>
          <p:cNvSpPr txBox="1"/>
          <p:nvPr/>
        </p:nvSpPr>
        <p:spPr>
          <a:xfrm>
            <a:off x="4511241" y="93732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a:t>
            </a:r>
          </a:p>
        </p:txBody>
      </p:sp>
      <p:sp>
        <p:nvSpPr>
          <p:cNvPr id="51" name="TextBox 50">
            <a:extLst>
              <a:ext uri="{FF2B5EF4-FFF2-40B4-BE49-F238E27FC236}">
                <a16:creationId xmlns:a16="http://schemas.microsoft.com/office/drawing/2014/main" id="{44EA34B9-02D0-4E1F-A2FD-C97EDEAD2A12}"/>
              </a:ext>
            </a:extLst>
          </p:cNvPr>
          <p:cNvSpPr txBox="1"/>
          <p:nvPr/>
        </p:nvSpPr>
        <p:spPr>
          <a:xfrm>
            <a:off x="7271474" y="92308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p>
        </p:txBody>
      </p:sp>
    </p:spTree>
    <p:extLst>
      <p:ext uri="{BB962C8B-B14F-4D97-AF65-F5344CB8AC3E}">
        <p14:creationId xmlns:p14="http://schemas.microsoft.com/office/powerpoint/2010/main" val="28271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emp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am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oy.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ivertid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profesora.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stoy.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ranquilo.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est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escucha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pronuncia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habla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busca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canta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necesita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presentar.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la_fras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important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acil.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diferent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dificil.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1" name="facil.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2" name="diferente.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3" name="dific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9" grpId="0"/>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dark (brown)</a:t>
                      </a:r>
                    </a:p>
                  </a:txBody>
                  <a:tcPr/>
                </a:tc>
                <a:tc>
                  <a:txBody>
                    <a:bodyPr/>
                    <a:lstStyle/>
                    <a:p>
                      <a:r>
                        <a:rPr lang="en-GB" sz="2000" b="1" dirty="0">
                          <a:solidFill>
                            <a:srgbClr val="00B0F0"/>
                          </a:solidFill>
                          <a:latin typeface="Century Gothic" panose="020B0502020202020204" pitchFamily="34" charset="0"/>
                        </a:rPr>
                        <a:t>black</a:t>
                      </a:r>
                    </a:p>
                  </a:txBody>
                  <a:tcPr/>
                </a:tc>
                <a:tc>
                  <a:txBody>
                    <a:bodyPr/>
                    <a:lstStyle/>
                    <a:p>
                      <a:r>
                        <a:rPr lang="en-GB" sz="2000" b="1" dirty="0">
                          <a:solidFill>
                            <a:srgbClr val="00B0F0"/>
                          </a:solidFill>
                          <a:latin typeface="Century Gothic" panose="020B0502020202020204" pitchFamily="34" charset="0"/>
                        </a:rPr>
                        <a:t>round</a:t>
                      </a: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hair</a:t>
                      </a:r>
                    </a:p>
                  </a:txBody>
                  <a:tcPr/>
                </a:tc>
                <a:tc>
                  <a:txBody>
                    <a:bodyPr/>
                    <a:lstStyle/>
                    <a:p>
                      <a:r>
                        <a:rPr lang="en-GB" sz="2000" b="1" dirty="0">
                          <a:solidFill>
                            <a:srgbClr val="00B0F0"/>
                          </a:solidFill>
                          <a:latin typeface="Century Gothic" panose="020B0502020202020204" pitchFamily="34" charset="0"/>
                        </a:rPr>
                        <a:t>short</a:t>
                      </a:r>
                    </a:p>
                  </a:txBody>
                  <a:tcPr/>
                </a:tc>
                <a:tc>
                  <a:txBody>
                    <a:bodyPr/>
                    <a:lstStyle/>
                    <a:p>
                      <a:r>
                        <a:rPr lang="en-GB" sz="2000" b="1" dirty="0">
                          <a:solidFill>
                            <a:srgbClr val="00B0F0"/>
                          </a:solidFill>
                          <a:latin typeface="Century Gothic" panose="020B0502020202020204" pitchFamily="34" charset="0"/>
                        </a:rPr>
                        <a:t>long</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face</a:t>
                      </a:r>
                    </a:p>
                  </a:txBody>
                  <a:tcPr/>
                </a:tc>
                <a:tc>
                  <a:txBody>
                    <a:bodyPr/>
                    <a:lstStyle/>
                    <a:p>
                      <a:r>
                        <a:rPr lang="en-GB" sz="2000" b="1" dirty="0">
                          <a:solidFill>
                            <a:srgbClr val="00B0F0"/>
                          </a:solidFill>
                          <a:latin typeface="Century Gothic" panose="020B0502020202020204" pitchFamily="34" charset="0"/>
                        </a:rPr>
                        <a:t>(the) doctor</a:t>
                      </a:r>
                    </a:p>
                  </a:txBody>
                  <a:tcPr/>
                </a:tc>
                <a:tc>
                  <a:txBody>
                    <a:bodyPr/>
                    <a:lstStyle/>
                    <a:p>
                      <a:r>
                        <a:rPr lang="en-GB" sz="2000" b="1" dirty="0">
                          <a:solidFill>
                            <a:srgbClr val="00B0F0"/>
                          </a:solidFill>
                          <a:latin typeface="Century Gothic" panose="020B0502020202020204" pitchFamily="34" charset="0"/>
                        </a:rPr>
                        <a:t>(the) ear</a:t>
                      </a: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cow</a:t>
                      </a:r>
                    </a:p>
                  </a:txBody>
                  <a:tcPr/>
                </a:tc>
                <a:tc>
                  <a:txBody>
                    <a:bodyPr/>
                    <a:lstStyle/>
                    <a:p>
                      <a:r>
                        <a:rPr lang="en-GB" sz="2000" b="1" dirty="0">
                          <a:solidFill>
                            <a:srgbClr val="92D050"/>
                          </a:solidFill>
                          <a:latin typeface="Century Gothic" panose="020B0502020202020204" pitchFamily="34" charset="0"/>
                        </a:rPr>
                        <a:t>inside</a:t>
                      </a:r>
                    </a:p>
                  </a:txBody>
                  <a:tcPr/>
                </a:tc>
                <a:tc>
                  <a:txBody>
                    <a:bodyPr/>
                    <a:lstStyle/>
                    <a:p>
                      <a:r>
                        <a:rPr lang="en-GB" sz="2000" b="1" dirty="0">
                          <a:solidFill>
                            <a:srgbClr val="92D050"/>
                          </a:solidFill>
                          <a:latin typeface="Century Gothic" panose="020B0502020202020204" pitchFamily="34" charset="0"/>
                        </a:rPr>
                        <a:t>outside</a:t>
                      </a: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help, helping</a:t>
                      </a:r>
                    </a:p>
                  </a:txBody>
                  <a:tcPr/>
                </a:tc>
                <a:tc>
                  <a:txBody>
                    <a:bodyPr/>
                    <a:lstStyle/>
                    <a:p>
                      <a:r>
                        <a:rPr lang="en-GB" sz="2000" b="1" dirty="0">
                          <a:solidFill>
                            <a:srgbClr val="92D050"/>
                          </a:solidFill>
                          <a:latin typeface="Century Gothic" panose="020B0502020202020204" pitchFamily="34" charset="0"/>
                        </a:rPr>
                        <a:t>to touch, </a:t>
                      </a:r>
                      <a:r>
                        <a:rPr lang="en-GB" sz="1800" b="1" dirty="0">
                          <a:solidFill>
                            <a:srgbClr val="92D050"/>
                          </a:solidFill>
                          <a:latin typeface="Century Gothic" panose="020B0502020202020204" pitchFamily="34" charset="0"/>
                        </a:rPr>
                        <a:t>play</a:t>
                      </a:r>
                      <a:r>
                        <a:rPr lang="en-GB" sz="1200" b="1" dirty="0">
                          <a:solidFill>
                            <a:srgbClr val="92D050"/>
                          </a:solidFill>
                          <a:latin typeface="Century Gothic" panose="020B0502020202020204" pitchFamily="34" charset="0"/>
                        </a:rPr>
                        <a:t> (instrument)</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clean, cleaning</a:t>
                      </a: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going</a:t>
                      </a:r>
                    </a:p>
                  </a:txBody>
                  <a:tcPr/>
                </a:tc>
                <a:tc>
                  <a:txBody>
                    <a:bodyPr/>
                    <a:lstStyle/>
                    <a:p>
                      <a:r>
                        <a:rPr lang="en-GB" sz="2000" b="1" dirty="0">
                          <a:solidFill>
                            <a:srgbClr val="FF3399"/>
                          </a:solidFill>
                          <a:latin typeface="Century Gothic" panose="020B0502020202020204" pitchFamily="34" charset="0"/>
                        </a:rPr>
                        <a:t>s/he goes, is going</a:t>
                      </a:r>
                    </a:p>
                  </a:txBody>
                  <a:tcPr/>
                </a:tc>
                <a:tc>
                  <a:txBody>
                    <a:bodyPr/>
                    <a:lstStyle/>
                    <a:p>
                      <a:r>
                        <a:rPr lang="en-GB" sz="2000" b="1" dirty="0">
                          <a:solidFill>
                            <a:srgbClr val="FF3399"/>
                          </a:solidFill>
                          <a:latin typeface="Century Gothic" panose="020B0502020202020204" pitchFamily="34" charset="0"/>
                        </a:rPr>
                        <a:t>(the) city</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(the) south</a:t>
                      </a:r>
                    </a:p>
                  </a:txBody>
                  <a:tcPr/>
                </a:tc>
                <a:tc>
                  <a:txBody>
                    <a:bodyPr/>
                    <a:lstStyle/>
                    <a:p>
                      <a:r>
                        <a:rPr lang="en-GB" sz="2000" b="1" dirty="0">
                          <a:solidFill>
                            <a:srgbClr val="FF3399"/>
                          </a:solidFill>
                          <a:latin typeface="Century Gothic" panose="020B0502020202020204" pitchFamily="34" charset="0"/>
                        </a:rPr>
                        <a:t>(the) coast</a:t>
                      </a:r>
                    </a:p>
                  </a:txBody>
                  <a:tcPr/>
                </a:tc>
                <a:tc>
                  <a:txBody>
                    <a:bodyPr/>
                    <a:lstStyle/>
                    <a:p>
                      <a:r>
                        <a:rPr lang="en-GB" sz="2000" b="1" dirty="0">
                          <a:solidFill>
                            <a:srgbClr val="FF3399"/>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 north</a:t>
                      </a:r>
                    </a:p>
                  </a:txBody>
                  <a:tcPr/>
                </a:tc>
                <a:tc>
                  <a:txBody>
                    <a:bodyPr/>
                    <a:lstStyle/>
                    <a:p>
                      <a:r>
                        <a:rPr lang="en-GB" sz="2000" b="1" dirty="0">
                          <a:solidFill>
                            <a:srgbClr val="FF3399"/>
                          </a:solidFill>
                          <a:latin typeface="Century Gothic" panose="020B0502020202020204" pitchFamily="34" charset="0"/>
                        </a:rPr>
                        <a:t>I go, am going</a:t>
                      </a:r>
                    </a:p>
                  </a:txBody>
                  <a:tcPr/>
                </a:tc>
                <a:tc>
                  <a:txBody>
                    <a:bodyPr/>
                    <a:lstStyle/>
                    <a:p>
                      <a:r>
                        <a:rPr lang="en-GB" sz="2000" b="1" dirty="0">
                          <a:solidFill>
                            <a:srgbClr val="FF3399"/>
                          </a:solidFill>
                          <a:latin typeface="Century Gothic" panose="020B0502020202020204" pitchFamily="34" charset="0"/>
                        </a:rPr>
                        <a:t>(the) west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333225" y="6297116"/>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3CA8D4B-5549-47A4-9321-B2EA6BBA4458}"/>
              </a:ext>
            </a:extLst>
          </p:cNvPr>
          <p:cNvSpPr txBox="1"/>
          <p:nvPr/>
        </p:nvSpPr>
        <p:spPr>
          <a:xfrm>
            <a:off x="4526379" y="6323166"/>
            <a:ext cx="2262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319810" y="6283598"/>
            <a:ext cx="2555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349816" y="55200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sur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99777" y="5532394"/>
            <a:ext cx="2730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costa</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248265" y="5544659"/>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345459" y="475626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519275" y="473951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260010" y="4769960"/>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ciudad</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99686" y="4004254"/>
            <a:ext cx="22465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ayudar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546235" y="4002675"/>
            <a:ext cx="27840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tocar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295979" y="3985226"/>
            <a:ext cx="371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limpiar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356921" y="32262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vaca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530738" y="3226155"/>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dentro</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42892" y="3205826"/>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345459" y="244002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534775" y="2443583"/>
            <a:ext cx="2749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médico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30303" y="244358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oreja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99686" y="1681128"/>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pelo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511241" y="168311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271474" y="1668883"/>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largo</a:t>
            </a:r>
          </a:p>
        </p:txBody>
      </p:sp>
      <p:sp>
        <p:nvSpPr>
          <p:cNvPr id="49" name="TextBox 48">
            <a:extLst>
              <a:ext uri="{FF2B5EF4-FFF2-40B4-BE49-F238E27FC236}">
                <a16:creationId xmlns:a16="http://schemas.microsoft.com/office/drawing/2014/main" id="{4504E735-80F7-410D-9773-25BCF5C10150}"/>
              </a:ext>
            </a:extLst>
          </p:cNvPr>
          <p:cNvSpPr txBox="1"/>
          <p:nvPr/>
        </p:nvSpPr>
        <p:spPr>
          <a:xfrm>
            <a:off x="2299686" y="93533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moreno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D7EE5C7-400A-4D9F-A846-28CE79C4D63E}"/>
              </a:ext>
            </a:extLst>
          </p:cNvPr>
          <p:cNvSpPr txBox="1"/>
          <p:nvPr/>
        </p:nvSpPr>
        <p:spPr>
          <a:xfrm>
            <a:off x="4511241" y="93732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negro</a:t>
            </a:r>
          </a:p>
        </p:txBody>
      </p:sp>
      <p:sp>
        <p:nvSpPr>
          <p:cNvPr id="51" name="TextBox 50">
            <a:extLst>
              <a:ext uri="{FF2B5EF4-FFF2-40B4-BE49-F238E27FC236}">
                <a16:creationId xmlns:a16="http://schemas.microsoft.com/office/drawing/2014/main" id="{44EA34B9-02D0-4E1F-A2FD-C97EDEAD2A12}"/>
              </a:ext>
            </a:extLst>
          </p:cNvPr>
          <p:cNvSpPr txBox="1"/>
          <p:nvPr/>
        </p:nvSpPr>
        <p:spPr>
          <a:xfrm>
            <a:off x="7271474" y="92308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redondo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501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emp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am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oy.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ivertid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profesora.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stoy.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ranquilo.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est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escucha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pronuncia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habla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busca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canta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necesita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presentar.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la_fras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important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acil.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diferent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dificil.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1" name="facil.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2" name="diferente.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3" name="dific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9"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moreno</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negro</a:t>
                      </a:r>
                    </a:p>
                  </a:txBody>
                  <a:tcPr/>
                </a:tc>
                <a:tc>
                  <a:txBody>
                    <a:bodyPr/>
                    <a:lstStyle/>
                    <a:p>
                      <a:r>
                        <a:rPr lang="en-GB" sz="2000" b="1" dirty="0" err="1">
                          <a:solidFill>
                            <a:srgbClr val="002060"/>
                          </a:solidFill>
                          <a:latin typeface="Century Gothic" panose="020B0502020202020204" pitchFamily="34" charset="0"/>
                        </a:rPr>
                        <a:t>redondo</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pelo</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corto</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largo</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cara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médico</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oreja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vaca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dentro</a:t>
                      </a:r>
                    </a:p>
                  </a:txBody>
                  <a:tcPr/>
                </a:tc>
                <a:tc>
                  <a:txBody>
                    <a:bodyPr/>
                    <a:lstStyle/>
                    <a:p>
                      <a:r>
                        <a:rPr lang="en-GB" sz="2000" b="1" dirty="0" err="1">
                          <a:solidFill>
                            <a:srgbClr val="002060"/>
                          </a:solidFill>
                          <a:latin typeface="Century Gothic" panose="020B0502020202020204" pitchFamily="34" charset="0"/>
                        </a:rPr>
                        <a:t>fuera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ayudar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limpiar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tocar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norte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oeste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sur</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002060"/>
                          </a:solidFill>
                          <a:latin typeface="Century Gothic" panose="020B0502020202020204" pitchFamily="34" charset="0"/>
                        </a:rPr>
                        <a:t>la ciudad</a:t>
                      </a:r>
                    </a:p>
                  </a:txBody>
                  <a:tcPr/>
                </a:tc>
                <a:tc>
                  <a:txBody>
                    <a:bodyPr/>
                    <a:lstStyle/>
                    <a:p>
                      <a:r>
                        <a:rPr lang="en-GB" sz="2000" b="1" dirty="0">
                          <a:solidFill>
                            <a:srgbClr val="002060"/>
                          </a:solidFill>
                          <a:latin typeface="Century Gothic" panose="020B0502020202020204" pitchFamily="34" charset="0"/>
                        </a:rPr>
                        <a:t>la costa</a:t>
                      </a: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este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ir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voy</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va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1597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dark (brown)</a:t>
                      </a:r>
                    </a:p>
                  </a:txBody>
                  <a:tcPr/>
                </a:tc>
                <a:tc>
                  <a:txBody>
                    <a:bodyPr/>
                    <a:lstStyle/>
                    <a:p>
                      <a:r>
                        <a:rPr lang="en-GB" sz="2000" b="1" dirty="0">
                          <a:solidFill>
                            <a:srgbClr val="002060"/>
                          </a:solidFill>
                          <a:latin typeface="Century Gothic" panose="020B0502020202020204" pitchFamily="34" charset="0"/>
                        </a:rPr>
                        <a:t>black</a:t>
                      </a:r>
                    </a:p>
                  </a:txBody>
                  <a:tcPr/>
                </a:tc>
                <a:tc>
                  <a:txBody>
                    <a:bodyPr/>
                    <a:lstStyle/>
                    <a:p>
                      <a:r>
                        <a:rPr lang="en-GB" sz="2000" b="1" dirty="0">
                          <a:solidFill>
                            <a:srgbClr val="002060"/>
                          </a:solidFill>
                          <a:latin typeface="Century Gothic" panose="020B0502020202020204" pitchFamily="34" charset="0"/>
                        </a:rPr>
                        <a:t>round</a:t>
                      </a: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hair</a:t>
                      </a:r>
                    </a:p>
                  </a:txBody>
                  <a:tcPr/>
                </a:tc>
                <a:tc>
                  <a:txBody>
                    <a:bodyPr/>
                    <a:lstStyle/>
                    <a:p>
                      <a:r>
                        <a:rPr lang="en-GB" sz="2000" b="1" dirty="0">
                          <a:solidFill>
                            <a:srgbClr val="002060"/>
                          </a:solidFill>
                          <a:latin typeface="Century Gothic" panose="020B0502020202020204" pitchFamily="34" charset="0"/>
                        </a:rPr>
                        <a:t>short</a:t>
                      </a:r>
                    </a:p>
                  </a:txBody>
                  <a:tcPr/>
                </a:tc>
                <a:tc>
                  <a:txBody>
                    <a:bodyPr/>
                    <a:lstStyle/>
                    <a:p>
                      <a:r>
                        <a:rPr lang="en-GB" sz="2000" b="1" dirty="0">
                          <a:solidFill>
                            <a:srgbClr val="002060"/>
                          </a:solidFill>
                          <a:latin typeface="Century Gothic" panose="020B0502020202020204" pitchFamily="34" charset="0"/>
                        </a:rPr>
                        <a:t>long</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face</a:t>
                      </a:r>
                    </a:p>
                  </a:txBody>
                  <a:tcPr/>
                </a:tc>
                <a:tc>
                  <a:txBody>
                    <a:bodyPr/>
                    <a:lstStyle/>
                    <a:p>
                      <a:r>
                        <a:rPr lang="en-GB" sz="2000" b="1" dirty="0">
                          <a:solidFill>
                            <a:srgbClr val="002060"/>
                          </a:solidFill>
                          <a:latin typeface="Century Gothic" panose="020B0502020202020204" pitchFamily="34" charset="0"/>
                        </a:rPr>
                        <a:t>(the) doctor</a:t>
                      </a:r>
                    </a:p>
                  </a:txBody>
                  <a:tcPr/>
                </a:tc>
                <a:tc>
                  <a:txBody>
                    <a:bodyPr/>
                    <a:lstStyle/>
                    <a:p>
                      <a:r>
                        <a:rPr lang="en-GB" sz="2000" b="1" dirty="0">
                          <a:solidFill>
                            <a:srgbClr val="002060"/>
                          </a:solidFill>
                          <a:latin typeface="Century Gothic" panose="020B0502020202020204" pitchFamily="34" charset="0"/>
                        </a:rPr>
                        <a:t>(the) ear</a:t>
                      </a: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cow</a:t>
                      </a:r>
                    </a:p>
                  </a:txBody>
                  <a:tcPr/>
                </a:tc>
                <a:tc>
                  <a:txBody>
                    <a:bodyPr/>
                    <a:lstStyle/>
                    <a:p>
                      <a:r>
                        <a:rPr lang="en-GB" sz="2000" b="1" dirty="0">
                          <a:solidFill>
                            <a:srgbClr val="002060"/>
                          </a:solidFill>
                          <a:latin typeface="Century Gothic" panose="020B0502020202020204" pitchFamily="34" charset="0"/>
                        </a:rPr>
                        <a:t>inside</a:t>
                      </a:r>
                    </a:p>
                  </a:txBody>
                  <a:tcPr/>
                </a:tc>
                <a:tc>
                  <a:txBody>
                    <a:bodyPr/>
                    <a:lstStyle/>
                    <a:p>
                      <a:r>
                        <a:rPr lang="en-GB" sz="2000" b="1" dirty="0">
                          <a:solidFill>
                            <a:srgbClr val="002060"/>
                          </a:solidFill>
                          <a:latin typeface="Century Gothic" panose="020B0502020202020204" pitchFamily="34" charset="0"/>
                        </a:rPr>
                        <a:t>outside</a:t>
                      </a: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help, helping</a:t>
                      </a:r>
                    </a:p>
                  </a:txBody>
                  <a:tcPr/>
                </a:tc>
                <a:tc>
                  <a:txBody>
                    <a:bodyPr/>
                    <a:lstStyle/>
                    <a:p>
                      <a:r>
                        <a:rPr lang="en-GB" sz="2000" b="1" dirty="0">
                          <a:solidFill>
                            <a:srgbClr val="002060"/>
                          </a:solidFill>
                          <a:latin typeface="Century Gothic" panose="020B0502020202020204" pitchFamily="34" charset="0"/>
                        </a:rPr>
                        <a:t>to touch, </a:t>
                      </a:r>
                      <a:r>
                        <a:rPr lang="en-GB" sz="1800" b="1" dirty="0">
                          <a:solidFill>
                            <a:srgbClr val="002060"/>
                          </a:solidFill>
                          <a:latin typeface="Century Gothic" panose="020B0502020202020204" pitchFamily="34" charset="0"/>
                        </a:rPr>
                        <a:t>play</a:t>
                      </a:r>
                      <a:r>
                        <a:rPr lang="en-GB" sz="1200" b="1" dirty="0">
                          <a:solidFill>
                            <a:srgbClr val="002060"/>
                          </a:solidFill>
                          <a:latin typeface="Century Gothic" panose="020B0502020202020204" pitchFamily="34" charset="0"/>
                        </a:rPr>
                        <a:t> (instrument)</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clean, cleaning</a:t>
                      </a: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go, going</a:t>
                      </a: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000" b="1" dirty="0">
                          <a:solidFill>
                            <a:srgbClr val="002060"/>
                          </a:solidFill>
                          <a:latin typeface="Century Gothic" panose="020B0502020202020204" pitchFamily="34" charset="0"/>
                        </a:rPr>
                        <a:t>(the) city</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002060"/>
                          </a:solidFill>
                          <a:latin typeface="Century Gothic" panose="020B0502020202020204" pitchFamily="34" charset="0"/>
                        </a:rPr>
                        <a:t>(the) south</a:t>
                      </a:r>
                    </a:p>
                  </a:txBody>
                  <a:tcPr/>
                </a:tc>
                <a:tc>
                  <a:txBody>
                    <a:bodyPr/>
                    <a:lstStyle/>
                    <a:p>
                      <a:r>
                        <a:rPr lang="en-GB" sz="2000" b="1" dirty="0">
                          <a:solidFill>
                            <a:srgbClr val="002060"/>
                          </a:solidFill>
                          <a:latin typeface="Century Gothic" panose="020B0502020202020204" pitchFamily="34" charset="0"/>
                        </a:rPr>
                        <a:t>(the) coast</a:t>
                      </a:r>
                    </a:p>
                  </a:txBody>
                  <a:tcPr/>
                </a:tc>
                <a:tc>
                  <a:txBody>
                    <a:bodyPr/>
                    <a:lstStyle/>
                    <a:p>
                      <a:r>
                        <a:rPr lang="en-GB" sz="2000" b="1" dirty="0">
                          <a:solidFill>
                            <a:srgbClr val="002060"/>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north</a:t>
                      </a:r>
                    </a:p>
                  </a:txBody>
                  <a:tcPr/>
                </a:tc>
                <a:tc>
                  <a:txBody>
                    <a:bodyPr/>
                    <a:lstStyle/>
                    <a:p>
                      <a:r>
                        <a:rPr lang="en-GB" sz="2000" b="1" dirty="0">
                          <a:solidFill>
                            <a:srgbClr val="002060"/>
                          </a:solidFill>
                          <a:latin typeface="Century Gothic" panose="020B0502020202020204" pitchFamily="34" charset="0"/>
                        </a:rPr>
                        <a:t>I go, am going</a:t>
                      </a:r>
                    </a:p>
                  </a:txBody>
                  <a:tcPr/>
                </a:tc>
                <a:tc>
                  <a:txBody>
                    <a:bodyPr/>
                    <a:lstStyle/>
                    <a:p>
                      <a:r>
                        <a:rPr lang="en-GB" sz="2000" b="1" dirty="0">
                          <a:solidFill>
                            <a:srgbClr val="002060"/>
                          </a:solidFill>
                          <a:latin typeface="Century Gothic" panose="020B0502020202020204" pitchFamily="34" charset="0"/>
                        </a:rPr>
                        <a:t>(the) west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9731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81" name="Table 3">
            <a:extLst>
              <a:ext uri="{FF2B5EF4-FFF2-40B4-BE49-F238E27FC236}">
                <a16:creationId xmlns:a16="http://schemas.microsoft.com/office/drawing/2014/main" id="{3F51F001-E678-4D36-B56E-43F792B44BEA}"/>
              </a:ext>
            </a:extLst>
          </p:cNvPr>
          <p:cNvGraphicFramePr>
            <a:graphicFrameLocks noGrp="1"/>
          </p:cNvGraphicFramePr>
          <p:nvPr/>
        </p:nvGraphicFramePr>
        <p:xfrm>
          <a:off x="297181" y="1579679"/>
          <a:ext cx="5822323" cy="3174070"/>
        </p:xfrm>
        <a:graphic>
          <a:graphicData uri="http://schemas.openxmlformats.org/drawingml/2006/table">
            <a:tbl>
              <a:tblPr firstRow="1" bandRow="1"/>
              <a:tblGrid>
                <a:gridCol w="614052">
                  <a:extLst>
                    <a:ext uri="{9D8B030D-6E8A-4147-A177-3AD203B41FA5}">
                      <a16:colId xmlns:a16="http://schemas.microsoft.com/office/drawing/2014/main" val="2446177157"/>
                    </a:ext>
                  </a:extLst>
                </a:gridCol>
                <a:gridCol w="2109471">
                  <a:extLst>
                    <a:ext uri="{9D8B030D-6E8A-4147-A177-3AD203B41FA5}">
                      <a16:colId xmlns:a16="http://schemas.microsoft.com/office/drawing/2014/main" val="3500169307"/>
                    </a:ext>
                  </a:extLst>
                </a:gridCol>
                <a:gridCol w="687696">
                  <a:extLst>
                    <a:ext uri="{9D8B030D-6E8A-4147-A177-3AD203B41FA5}">
                      <a16:colId xmlns:a16="http://schemas.microsoft.com/office/drawing/2014/main" val="3752320121"/>
                    </a:ext>
                  </a:extLst>
                </a:gridCol>
                <a:gridCol w="2411104">
                  <a:extLst>
                    <a:ext uri="{9D8B030D-6E8A-4147-A177-3AD203B41FA5}">
                      <a16:colId xmlns:a16="http://schemas.microsoft.com/office/drawing/2014/main" val="1420513698"/>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viernes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bonito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trabajar</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bocadillo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veintiuno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debajo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creativo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5" name="2.0.wav"/>
            </a:hlinkClick>
            <a:extLst>
              <a:ext uri="{FF2B5EF4-FFF2-40B4-BE49-F238E27FC236}">
                <a16:creationId xmlns:a16="http://schemas.microsoft.com/office/drawing/2014/main" id="{74C22955-B3F2-4CF1-923D-C0DD043B27A0}"/>
              </a:ext>
            </a:extLst>
          </p:cNvPr>
          <p:cNvSpPr txBox="1"/>
          <p:nvPr/>
        </p:nvSpPr>
        <p:spPr>
          <a:xfrm>
            <a:off x="171900" y="909341"/>
            <a:ext cx="281071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6" name="Rectangle: Rounded Corners 35">
            <a:extLst>
              <a:ext uri="{FF2B5EF4-FFF2-40B4-BE49-F238E27FC236}">
                <a16:creationId xmlns:a16="http://schemas.microsoft.com/office/drawing/2014/main" id="{A124E685-2060-4655-AEB2-9BEA6A26539D}"/>
              </a:ext>
            </a:extLst>
          </p:cNvPr>
          <p:cNvSpPr/>
          <p:nvPr/>
        </p:nvSpPr>
        <p:spPr>
          <a:xfrm>
            <a:off x="2330203" y="1670576"/>
            <a:ext cx="184397"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43C493FD-73FD-4ED0-8BC3-CD7DB02FFD4C}"/>
              </a:ext>
            </a:extLst>
          </p:cNvPr>
          <p:cNvSpPr/>
          <p:nvPr/>
        </p:nvSpPr>
        <p:spPr>
          <a:xfrm>
            <a:off x="1272655" y="2339850"/>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E896DEFB-73D9-4D7F-BCAF-C4825C66DD9F}"/>
              </a:ext>
            </a:extLst>
          </p:cNvPr>
          <p:cNvSpPr/>
          <p:nvPr/>
        </p:nvSpPr>
        <p:spPr>
          <a:xfrm>
            <a:off x="1904316" y="2964489"/>
            <a:ext cx="267384"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2DD77406-C6CC-4822-9763-835D8AAD8E3A}"/>
              </a:ext>
            </a:extLst>
          </p:cNvPr>
          <p:cNvSpPr/>
          <p:nvPr/>
        </p:nvSpPr>
        <p:spPr>
          <a:xfrm>
            <a:off x="1369728" y="36450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52EDE10B-C364-4563-99F6-1125A6EFFDF6}"/>
              </a:ext>
            </a:extLst>
          </p:cNvPr>
          <p:cNvSpPr/>
          <p:nvPr/>
        </p:nvSpPr>
        <p:spPr>
          <a:xfrm>
            <a:off x="1821310" y="4251091"/>
            <a:ext cx="209982"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B17BC665-418A-4F89-ACAF-C2C60CC62E69}"/>
              </a:ext>
            </a:extLst>
          </p:cNvPr>
          <p:cNvSpPr/>
          <p:nvPr/>
        </p:nvSpPr>
        <p:spPr>
          <a:xfrm>
            <a:off x="4123627" y="1707804"/>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54A8EAD1-4C45-4865-B26A-47A4603016B6}"/>
              </a:ext>
            </a:extLst>
          </p:cNvPr>
          <p:cNvSpPr/>
          <p:nvPr/>
        </p:nvSpPr>
        <p:spPr>
          <a:xfrm>
            <a:off x="4676487" y="2339849"/>
            <a:ext cx="285213"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E2996626-15F3-4D46-82B2-A135A2C625B9}"/>
              </a:ext>
            </a:extLst>
          </p:cNvPr>
          <p:cNvSpPr/>
          <p:nvPr/>
        </p:nvSpPr>
        <p:spPr>
          <a:xfrm>
            <a:off x="3927807" y="29778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E5D53F90-574D-4F6F-BAF3-A5F79717C37C}"/>
              </a:ext>
            </a:extLst>
          </p:cNvPr>
          <p:cNvSpPr/>
          <p:nvPr/>
        </p:nvSpPr>
        <p:spPr>
          <a:xfrm>
            <a:off x="3918754" y="36323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4E64208D-6F86-42A2-9FE0-AFD182966FD5}"/>
              </a:ext>
            </a:extLst>
          </p:cNvPr>
          <p:cNvSpPr/>
          <p:nvPr/>
        </p:nvSpPr>
        <p:spPr>
          <a:xfrm>
            <a:off x="5214796" y="4208056"/>
            <a:ext cx="190123" cy="42505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Google Shape;108;p3">
            <a:extLst>
              <a:ext uri="{FF2B5EF4-FFF2-40B4-BE49-F238E27FC236}">
                <a16:creationId xmlns:a16="http://schemas.microsoft.com/office/drawing/2014/main" id="{B919065B-783F-4E9E-97DB-3291088A2A62}"/>
              </a:ext>
            </a:extLst>
          </p:cNvPr>
          <p:cNvSpPr txBox="1"/>
          <p:nvPr/>
        </p:nvSpPr>
        <p:spPr>
          <a:xfrm>
            <a:off x="171900" y="4937534"/>
            <a:ext cx="479885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Practica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a:t>
            </a:r>
            <a:endParaRPr kumimoji="0"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6" name="Speech Bubble: Rectangle with Corners Rounded 75">
            <a:extLst>
              <a:ext uri="{FF2B5EF4-FFF2-40B4-BE49-F238E27FC236}">
                <a16:creationId xmlns:a16="http://schemas.microsoft.com/office/drawing/2014/main" id="{A89EBCAD-F7E8-44F3-8FDE-B636820DCC55}"/>
              </a:ext>
            </a:extLst>
          </p:cNvPr>
          <p:cNvSpPr/>
          <p:nvPr/>
        </p:nvSpPr>
        <p:spPr>
          <a:xfrm>
            <a:off x="4507972" y="5533796"/>
            <a:ext cx="3602996" cy="1065354"/>
          </a:xfrm>
          <a:prstGeom prst="wedgeRoundRectCallout">
            <a:avLst>
              <a:gd name="adj1" fmla="val -32785"/>
              <a:gd name="adj2" fmla="val -662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[b] and [v] sound the same in Spanish 😊</a:t>
            </a:r>
          </a:p>
        </p:txBody>
      </p:sp>
      <p:sp>
        <p:nvSpPr>
          <p:cNvPr id="77" name="Google Shape;108;p3">
            <a:extLst>
              <a:ext uri="{FF2B5EF4-FFF2-40B4-BE49-F238E27FC236}">
                <a16:creationId xmlns:a16="http://schemas.microsoft.com/office/drawing/2014/main" id="{9705E767-BE6B-46F1-AB99-4026DF8A05E9}"/>
              </a:ext>
            </a:extLst>
          </p:cNvPr>
          <p:cNvSpPr txBox="1"/>
          <p:nvPr/>
        </p:nvSpPr>
        <p:spPr>
          <a:xfrm>
            <a:off x="6514043" y="2036053"/>
            <a:ext cx="5500158" cy="3323946"/>
          </a:xfrm>
          <a:prstGeom prst="rect">
            <a:avLst/>
          </a:prstGeom>
          <a:solidFill>
            <a:srgbClr val="CCEC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alibri"/>
              </a:rPr>
              <a:t>Friday      to work, working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21			   under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sandwich	           old		pretty               negative        creative		also, too	</a:t>
            </a:r>
            <a:endParaRPr kumimoji="0"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2" name="Rectangle 81">
            <a:hlinkClick r:id="" action="ppaction://noaction">
              <a:snd r:embed="rId6" name="2_1.wav"/>
            </a:hlinkClick>
            <a:extLst>
              <a:ext uri="{FF2B5EF4-FFF2-40B4-BE49-F238E27FC236}">
                <a16:creationId xmlns:a16="http://schemas.microsoft.com/office/drawing/2014/main" id="{DB3DD8A6-CF93-4C17-BEE7-C4E18B4AD484}"/>
              </a:ext>
            </a:extLst>
          </p:cNvPr>
          <p:cNvSpPr/>
          <p:nvPr/>
        </p:nvSpPr>
        <p:spPr>
          <a:xfrm>
            <a:off x="331048" y="167458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3" name="Rectangle 82">
            <a:hlinkClick r:id="" action="ppaction://noaction">
              <a:snd r:embed="rId7" name="2_2.wav"/>
            </a:hlinkClick>
            <a:extLst>
              <a:ext uri="{FF2B5EF4-FFF2-40B4-BE49-F238E27FC236}">
                <a16:creationId xmlns:a16="http://schemas.microsoft.com/office/drawing/2014/main" id="{A6D274CC-C36E-4120-B7ED-8CD1B20A44A4}"/>
              </a:ext>
            </a:extLst>
          </p:cNvPr>
          <p:cNvSpPr/>
          <p:nvPr/>
        </p:nvSpPr>
        <p:spPr>
          <a:xfrm>
            <a:off x="348871"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Rectangle 83">
            <a:hlinkClick r:id="" action="ppaction://noaction">
              <a:snd r:embed="rId8" name="2_3.wav"/>
            </a:hlinkClick>
            <a:extLst>
              <a:ext uri="{FF2B5EF4-FFF2-40B4-BE49-F238E27FC236}">
                <a16:creationId xmlns:a16="http://schemas.microsoft.com/office/drawing/2014/main" id="{03075D98-A0AE-4079-98BF-811C65471BE0}"/>
              </a:ext>
            </a:extLst>
          </p:cNvPr>
          <p:cNvSpPr/>
          <p:nvPr/>
        </p:nvSpPr>
        <p:spPr>
          <a:xfrm>
            <a:off x="360681"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Rectangle 84">
            <a:hlinkClick r:id="" action="ppaction://noaction">
              <a:snd r:embed="rId9" name="2_4.wav"/>
            </a:hlinkClick>
            <a:extLst>
              <a:ext uri="{FF2B5EF4-FFF2-40B4-BE49-F238E27FC236}">
                <a16:creationId xmlns:a16="http://schemas.microsoft.com/office/drawing/2014/main" id="{CEBA831F-FF05-49B3-94D8-F94140F8D0DA}"/>
              </a:ext>
            </a:extLst>
          </p:cNvPr>
          <p:cNvSpPr/>
          <p:nvPr/>
        </p:nvSpPr>
        <p:spPr>
          <a:xfrm>
            <a:off x="349761"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Rectangle 85">
            <a:hlinkClick r:id="" action="ppaction://noaction">
              <a:snd r:embed="rId10" name="2_5.wav"/>
            </a:hlinkClick>
            <a:extLst>
              <a:ext uri="{FF2B5EF4-FFF2-40B4-BE49-F238E27FC236}">
                <a16:creationId xmlns:a16="http://schemas.microsoft.com/office/drawing/2014/main" id="{AF5F6B89-DBC5-4EF5-974A-F4E8426FCBA5}"/>
              </a:ext>
            </a:extLst>
          </p:cNvPr>
          <p:cNvSpPr/>
          <p:nvPr/>
        </p:nvSpPr>
        <p:spPr>
          <a:xfrm>
            <a:off x="361571"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6" name="Rectangle 95">
            <a:hlinkClick r:id="" action="ppaction://noaction">
              <a:snd r:embed="rId11" name="2_6.wav"/>
            </a:hlinkClick>
            <a:extLst>
              <a:ext uri="{FF2B5EF4-FFF2-40B4-BE49-F238E27FC236}">
                <a16:creationId xmlns:a16="http://schemas.microsoft.com/office/drawing/2014/main" id="{C1F6C547-308B-4864-BE87-4D2503761A55}"/>
              </a:ext>
            </a:extLst>
          </p:cNvPr>
          <p:cNvSpPr/>
          <p:nvPr/>
        </p:nvSpPr>
        <p:spPr>
          <a:xfrm>
            <a:off x="3099639" y="167677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7" name="Rectangle 96">
            <a:hlinkClick r:id="" action="ppaction://noaction">
              <a:snd r:embed="rId12" name="2_7.wav"/>
            </a:hlinkClick>
            <a:extLst>
              <a:ext uri="{FF2B5EF4-FFF2-40B4-BE49-F238E27FC236}">
                <a16:creationId xmlns:a16="http://schemas.microsoft.com/office/drawing/2014/main" id="{B04E5FEA-9C1E-4EEA-9B45-32F8DA63305A}"/>
              </a:ext>
            </a:extLst>
          </p:cNvPr>
          <p:cNvSpPr/>
          <p:nvPr/>
        </p:nvSpPr>
        <p:spPr>
          <a:xfrm>
            <a:off x="3087829"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8" name="Rectangle 97">
            <a:hlinkClick r:id="" action="ppaction://noaction">
              <a:snd r:embed="rId13" name="2_8.wav"/>
            </a:hlinkClick>
            <a:extLst>
              <a:ext uri="{FF2B5EF4-FFF2-40B4-BE49-F238E27FC236}">
                <a16:creationId xmlns:a16="http://schemas.microsoft.com/office/drawing/2014/main" id="{3555DD28-E929-4DEB-A97C-309E78435B57}"/>
              </a:ext>
            </a:extLst>
          </p:cNvPr>
          <p:cNvSpPr/>
          <p:nvPr/>
        </p:nvSpPr>
        <p:spPr>
          <a:xfrm>
            <a:off x="3099639"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9" name="Rectangle 98">
            <a:hlinkClick r:id="" action="ppaction://noaction">
              <a:snd r:embed="rId14" name="2_9.wav"/>
            </a:hlinkClick>
            <a:extLst>
              <a:ext uri="{FF2B5EF4-FFF2-40B4-BE49-F238E27FC236}">
                <a16:creationId xmlns:a16="http://schemas.microsoft.com/office/drawing/2014/main" id="{0AD00CDA-C294-4949-B04C-11D2FAA8DBB5}"/>
              </a:ext>
            </a:extLst>
          </p:cNvPr>
          <p:cNvSpPr/>
          <p:nvPr/>
        </p:nvSpPr>
        <p:spPr>
          <a:xfrm>
            <a:off x="3088719"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0" name="Rectangle 99">
            <a:hlinkClick r:id="" action="ppaction://noaction">
              <a:snd r:embed="rId15" name="2_10.wav"/>
            </a:hlinkClick>
            <a:extLst>
              <a:ext uri="{FF2B5EF4-FFF2-40B4-BE49-F238E27FC236}">
                <a16:creationId xmlns:a16="http://schemas.microsoft.com/office/drawing/2014/main" id="{BD7B2563-3BB1-482E-8590-C5120FDDF864}"/>
              </a:ext>
            </a:extLst>
          </p:cNvPr>
          <p:cNvSpPr/>
          <p:nvPr/>
        </p:nvSpPr>
        <p:spPr>
          <a:xfrm>
            <a:off x="3100529"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01" name="Google Shape;108;p3">
            <a:extLst>
              <a:ext uri="{FF2B5EF4-FFF2-40B4-BE49-F238E27FC236}">
                <a16:creationId xmlns:a16="http://schemas.microsoft.com/office/drawing/2014/main" id="{C42CF325-125F-4B84-9C87-6640B2C2CD98}"/>
              </a:ext>
            </a:extLst>
          </p:cNvPr>
          <p:cNvSpPr txBox="1"/>
          <p:nvPr/>
        </p:nvSpPr>
        <p:spPr>
          <a:xfrm>
            <a:off x="6370087" y="143252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significan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palabras?</a:t>
            </a:r>
            <a:endParaRPr kumimoji="0" sz="28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95F03681-B858-423D-9835-2E26008C6171}"/>
              </a:ext>
            </a:extLst>
          </p:cNvPr>
          <p:cNvSpPr txBox="1"/>
          <p:nvPr/>
        </p:nvSpPr>
        <p:spPr>
          <a:xfrm>
            <a:off x="6154187" y="2137653"/>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BA3CFC43-C780-4A01-BB40-955AEFBE7B73}"/>
              </a:ext>
            </a:extLst>
          </p:cNvPr>
          <p:cNvSpPr txBox="1"/>
          <p:nvPr/>
        </p:nvSpPr>
        <p:spPr>
          <a:xfrm>
            <a:off x="7751517" y="213873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104" name="TextBox 103">
            <a:extLst>
              <a:ext uri="{FF2B5EF4-FFF2-40B4-BE49-F238E27FC236}">
                <a16:creationId xmlns:a16="http://schemas.microsoft.com/office/drawing/2014/main" id="{34C3279B-7B25-4661-947C-AB6A539B0B9F}"/>
              </a:ext>
            </a:extLst>
          </p:cNvPr>
          <p:cNvSpPr txBox="1"/>
          <p:nvPr/>
        </p:nvSpPr>
        <p:spPr>
          <a:xfrm>
            <a:off x="6469593" y="2762711"/>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8</a:t>
            </a:r>
          </a:p>
        </p:txBody>
      </p:sp>
      <p:sp>
        <p:nvSpPr>
          <p:cNvPr id="105" name="TextBox 104">
            <a:extLst>
              <a:ext uri="{FF2B5EF4-FFF2-40B4-BE49-F238E27FC236}">
                <a16:creationId xmlns:a16="http://schemas.microsoft.com/office/drawing/2014/main" id="{349326F1-FF77-4D8F-9AA9-584E20986164}"/>
              </a:ext>
            </a:extLst>
          </p:cNvPr>
          <p:cNvSpPr txBox="1"/>
          <p:nvPr/>
        </p:nvSpPr>
        <p:spPr>
          <a:xfrm>
            <a:off x="9136681" y="277532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106" name="TextBox 105">
            <a:extLst>
              <a:ext uri="{FF2B5EF4-FFF2-40B4-BE49-F238E27FC236}">
                <a16:creationId xmlns:a16="http://schemas.microsoft.com/office/drawing/2014/main" id="{103B41AB-1BCF-4E84-906C-A818EC2D1906}"/>
              </a:ext>
            </a:extLst>
          </p:cNvPr>
          <p:cNvSpPr txBox="1"/>
          <p:nvPr/>
        </p:nvSpPr>
        <p:spPr>
          <a:xfrm>
            <a:off x="6203662" y="3436386"/>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7</a:t>
            </a:r>
          </a:p>
        </p:txBody>
      </p:sp>
      <p:sp>
        <p:nvSpPr>
          <p:cNvPr id="107" name="TextBox 106">
            <a:extLst>
              <a:ext uri="{FF2B5EF4-FFF2-40B4-BE49-F238E27FC236}">
                <a16:creationId xmlns:a16="http://schemas.microsoft.com/office/drawing/2014/main" id="{1DC52121-DD51-4306-A3D1-27E444D2DEC9}"/>
              </a:ext>
            </a:extLst>
          </p:cNvPr>
          <p:cNvSpPr txBox="1"/>
          <p:nvPr/>
        </p:nvSpPr>
        <p:spPr>
          <a:xfrm>
            <a:off x="9146062" y="3405638"/>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8" name="TextBox 107">
            <a:extLst>
              <a:ext uri="{FF2B5EF4-FFF2-40B4-BE49-F238E27FC236}">
                <a16:creationId xmlns:a16="http://schemas.microsoft.com/office/drawing/2014/main" id="{30E96A47-ECAC-45AE-809F-950C73E15316}"/>
              </a:ext>
            </a:extLst>
          </p:cNvPr>
          <p:cNvSpPr txBox="1"/>
          <p:nvPr/>
        </p:nvSpPr>
        <p:spPr>
          <a:xfrm>
            <a:off x="7046102" y="4071722"/>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117" name="TextBox 116">
            <a:extLst>
              <a:ext uri="{FF2B5EF4-FFF2-40B4-BE49-F238E27FC236}">
                <a16:creationId xmlns:a16="http://schemas.microsoft.com/office/drawing/2014/main" id="{8AFC9A80-DEF0-4024-BE75-4ADA13DFFC0C}"/>
              </a:ext>
            </a:extLst>
          </p:cNvPr>
          <p:cNvSpPr txBox="1"/>
          <p:nvPr/>
        </p:nvSpPr>
        <p:spPr>
          <a:xfrm>
            <a:off x="9556460" y="4070765"/>
            <a:ext cx="39786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p>
        </p:txBody>
      </p:sp>
      <p:sp>
        <p:nvSpPr>
          <p:cNvPr id="121" name="TextBox 120">
            <a:extLst>
              <a:ext uri="{FF2B5EF4-FFF2-40B4-BE49-F238E27FC236}">
                <a16:creationId xmlns:a16="http://schemas.microsoft.com/office/drawing/2014/main" id="{192C43C8-E982-4A32-B3F3-1965179FB75E}"/>
              </a:ext>
            </a:extLst>
          </p:cNvPr>
          <p:cNvSpPr txBox="1"/>
          <p:nvPr/>
        </p:nvSpPr>
        <p:spPr>
          <a:xfrm>
            <a:off x="6219186" y="4733654"/>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9</a:t>
            </a:r>
          </a:p>
        </p:txBody>
      </p:sp>
      <p:sp>
        <p:nvSpPr>
          <p:cNvPr id="122" name="TextBox 121">
            <a:extLst>
              <a:ext uri="{FF2B5EF4-FFF2-40B4-BE49-F238E27FC236}">
                <a16:creationId xmlns:a16="http://schemas.microsoft.com/office/drawing/2014/main" id="{A632AE8C-C54C-4301-A904-C5FA9015625F}"/>
              </a:ext>
            </a:extLst>
          </p:cNvPr>
          <p:cNvSpPr txBox="1"/>
          <p:nvPr/>
        </p:nvSpPr>
        <p:spPr>
          <a:xfrm>
            <a:off x="8932744" y="4732697"/>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123" name="Title 1">
            <a:extLst>
              <a:ext uri="{FF2B5EF4-FFF2-40B4-BE49-F238E27FC236}">
                <a16:creationId xmlns:a16="http://schemas.microsoft.com/office/drawing/2014/main" id="{1935DBC1-B228-4FA3-AE16-0B42328ACEE1}"/>
              </a:ext>
            </a:extLst>
          </p:cNvPr>
          <p:cNvSpPr txBox="1">
            <a:spLocks/>
          </p:cNvSpPr>
          <p:nvPr/>
        </p:nvSpPr>
        <p:spPr>
          <a:xfrm>
            <a:off x="10792525" y="875519"/>
            <a:ext cx="1322385" cy="38775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palabras</a:t>
            </a:r>
          </a:p>
        </p:txBody>
      </p:sp>
      <p:pic>
        <p:nvPicPr>
          <p:cNvPr id="124" name="Picture 2" descr="Brain, Idea, Think, Creativity">
            <a:extLst>
              <a:ext uri="{FF2B5EF4-FFF2-40B4-BE49-F238E27FC236}">
                <a16:creationId xmlns:a16="http://schemas.microsoft.com/office/drawing/2014/main" id="{489F2F90-5696-428C-8652-D995368188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83644" y="35211"/>
            <a:ext cx="807603" cy="807603"/>
          </a:xfrm>
          <a:prstGeom prst="rect">
            <a:avLst/>
          </a:prstGeom>
          <a:noFill/>
          <a:extLst>
            <a:ext uri="{909E8E84-426E-40DD-AFC4-6F175D3DCCD1}">
              <a14:hiddenFill xmlns:a14="http://schemas.microsoft.com/office/drawing/2010/main">
                <a:solidFill>
                  <a:srgbClr val="FFFFFF"/>
                </a:solidFill>
              </a14:hiddenFill>
            </a:ext>
          </a:extLst>
        </p:spPr>
      </p:pic>
      <p:pic>
        <p:nvPicPr>
          <p:cNvPr id="129" name="Google Shape;111;p3" descr="Speech Icon, Voice, Talking, Audio, Speech">
            <a:extLst>
              <a:ext uri="{FF2B5EF4-FFF2-40B4-BE49-F238E27FC236}">
                <a16:creationId xmlns:a16="http://schemas.microsoft.com/office/drawing/2014/main" id="{9C55DFE0-9F77-4FF3-839F-3803FD551B15}"/>
              </a:ext>
            </a:extLst>
          </p:cNvPr>
          <p:cNvPicPr preferRelativeResize="0"/>
          <p:nvPr/>
        </p:nvPicPr>
        <p:blipFill rotWithShape="1">
          <a:blip r:embed="rId17">
            <a:alphaModFix/>
          </a:blip>
          <a:srcRect/>
          <a:stretch/>
        </p:blipFill>
        <p:spPr>
          <a:xfrm>
            <a:off x="9537140" y="63666"/>
            <a:ext cx="776168" cy="776168"/>
          </a:xfrm>
          <a:prstGeom prst="rect">
            <a:avLst/>
          </a:prstGeom>
          <a:noFill/>
          <a:ln>
            <a:noFill/>
          </a:ln>
        </p:spPr>
      </p:pic>
      <p:sp>
        <p:nvSpPr>
          <p:cNvPr id="130" name="Google Shape;112;p3">
            <a:extLst>
              <a:ext uri="{FF2B5EF4-FFF2-40B4-BE49-F238E27FC236}">
                <a16:creationId xmlns:a16="http://schemas.microsoft.com/office/drawing/2014/main" id="{F8D96A06-46C6-49A9-B189-C2585CCD5C55}"/>
              </a:ext>
            </a:extLst>
          </p:cNvPr>
          <p:cNvSpPr txBox="1"/>
          <p:nvPr/>
        </p:nvSpPr>
        <p:spPr>
          <a:xfrm>
            <a:off x="9232900" y="882815"/>
            <a:ext cx="1464329" cy="369291"/>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430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subTnLst>
                                    <p:audio>
                                      <p:cMediaNode>
                                        <p:cTn display="0" masterRel="sameClick">
                                          <p:stCondLst>
                                            <p:cond evt="begin" delay="0">
                                              <p:tn val="48"/>
                                            </p:cond>
                                          </p:stCondLst>
                                          <p:endCondLst>
                                            <p:cond evt="onStopAudio" delay="0">
                                              <p:tgtEl>
                                                <p:sldTgt/>
                                              </p:tgtEl>
                                            </p:cond>
                                          </p:endCondLst>
                                        </p:cTn>
                                        <p:tgtEl>
                                          <p:sndTgt r:embed="rId3" name="2.00.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fade">
                                      <p:cBhvr>
                                        <p:cTn id="55" dur="500"/>
                                        <p:tgtEl>
                                          <p:spTgt spid="101"/>
                                        </p:tgtEl>
                                      </p:cBhvr>
                                    </p:animEffect>
                                  </p:childTnLst>
                                  <p:subTnLst>
                                    <p:audio>
                                      <p:cMediaNode>
                                        <p:cTn display="0" masterRel="sameClick">
                                          <p:stCondLst>
                                            <p:cond evt="begin" delay="0">
                                              <p:tn val="53"/>
                                            </p:cond>
                                          </p:stCondLst>
                                          <p:endCondLst>
                                            <p:cond evt="onStopAudio" delay="0">
                                              <p:tgtEl>
                                                <p:sldTgt/>
                                              </p:tgtEl>
                                            </p:cond>
                                          </p:endCondLst>
                                        </p:cTn>
                                        <p:tgtEl>
                                          <p:sndTgt r:embed="rId4" name="2.000.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5"/>
                                        </p:tgtEl>
                                        <p:attrNameLst>
                                          <p:attrName>style.visibility</p:attrName>
                                        </p:attrNameLst>
                                      </p:cBhvr>
                                      <p:to>
                                        <p:strVal val="visible"/>
                                      </p:to>
                                    </p:set>
                                    <p:animEffect transition="in" filter="fade">
                                      <p:cBhvr>
                                        <p:cTn id="75" dur="500"/>
                                        <p:tgtEl>
                                          <p:spTgt spid="10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06"/>
                                        </p:tgtEl>
                                        <p:attrNameLst>
                                          <p:attrName>style.visibility</p:attrName>
                                        </p:attrNameLst>
                                      </p:cBhvr>
                                      <p:to>
                                        <p:strVal val="visible"/>
                                      </p:to>
                                    </p:set>
                                    <p:animEffect transition="in" filter="fade">
                                      <p:cBhvr>
                                        <p:cTn id="80" dur="500"/>
                                        <p:tgtEl>
                                          <p:spTgt spid="10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fade">
                                      <p:cBhvr>
                                        <p:cTn id="85" dur="500"/>
                                        <p:tgtEl>
                                          <p:spTgt spid="10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500"/>
                                        <p:tgtEl>
                                          <p:spTgt spid="10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7"/>
                                        </p:tgtEl>
                                        <p:attrNameLst>
                                          <p:attrName>style.visibility</p:attrName>
                                        </p:attrNameLst>
                                      </p:cBhvr>
                                      <p:to>
                                        <p:strVal val="visible"/>
                                      </p:to>
                                    </p:set>
                                    <p:animEffect transition="in" filter="fade">
                                      <p:cBhvr>
                                        <p:cTn id="95" dur="500"/>
                                        <p:tgtEl>
                                          <p:spTgt spid="11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21"/>
                                        </p:tgtEl>
                                        <p:attrNameLst>
                                          <p:attrName>style.visibility</p:attrName>
                                        </p:attrNameLst>
                                      </p:cBhvr>
                                      <p:to>
                                        <p:strVal val="visible"/>
                                      </p:to>
                                    </p:set>
                                    <p:animEffect transition="in" filter="fade">
                                      <p:cBhvr>
                                        <p:cTn id="100" dur="500"/>
                                        <p:tgtEl>
                                          <p:spTgt spid="12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22"/>
                                        </p:tgtEl>
                                        <p:attrNameLst>
                                          <p:attrName>style.visibility</p:attrName>
                                        </p:attrNameLst>
                                      </p:cBhvr>
                                      <p:to>
                                        <p:strVal val="visible"/>
                                      </p:to>
                                    </p:set>
                                    <p:animEffect transition="in" filter="fade">
                                      <p:cBhvr>
                                        <p:cTn id="10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p:bldP spid="76" grpId="0" animBg="1"/>
      <p:bldP spid="101" grpId="0"/>
      <p:bldP spid="3" grpId="0"/>
      <p:bldP spid="103" grpId="0"/>
      <p:bldP spid="104" grpId="0"/>
      <p:bldP spid="105" grpId="0"/>
      <p:bldP spid="106" grpId="0"/>
      <p:bldP spid="107" grpId="0"/>
      <p:bldP spid="108" grpId="0"/>
      <p:bldP spid="117" grpId="0"/>
      <p:bldP spid="121" grpId="0"/>
      <p:bldP spid="1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0" name="Rectangle 39">
            <a:extLst>
              <a:ext uri="{FF2B5EF4-FFF2-40B4-BE49-F238E27FC236}">
                <a16:creationId xmlns:a16="http://schemas.microsoft.com/office/drawing/2014/main" id="{19E29DD2-B9DF-41F3-8027-26A93D40E7A3}"/>
              </a:ext>
            </a:extLst>
          </p:cNvPr>
          <p:cNvSpPr/>
          <p:nvPr/>
        </p:nvSpPr>
        <p:spPr>
          <a:xfrm>
            <a:off x="709900" y="637261"/>
            <a:ext cx="10566810" cy="19493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Luis </a:t>
            </a:r>
            <a:r>
              <a:rPr kumimoji="0" lang="es-ES_tradnl"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va</a:t>
            </a: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de excursión </a:t>
            </a:r>
            <a:r>
              <a:rPr kumimoji="0" lang="es-ES_tradnl"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a:t>
            </a: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Chile con su* familia.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Va a Iquique, un </a:t>
            </a:r>
            <a:r>
              <a:rPr kumimoji="0" lang="es-ES_tradnl"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pueblo</a:t>
            </a: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al </a:t>
            </a:r>
            <a:r>
              <a:rPr kumimoji="0" lang="es-ES_tradnl"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norte</a:t>
            </a: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de Chile.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Luis </a:t>
            </a:r>
            <a:r>
              <a:rPr kumimoji="0" lang="es-ES_tradnl"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manda</a:t>
            </a: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unos mensajes de </a:t>
            </a:r>
            <a:r>
              <a:rPr kumimoji="0" lang="es-ES_tradnl"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voz</a:t>
            </a:r>
            <a:r>
              <a:rPr kumimoji="0" lang="es-ES_tradnl"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a Sofía.</a:t>
            </a:r>
          </a:p>
        </p:txBody>
      </p:sp>
      <p:sp>
        <p:nvSpPr>
          <p:cNvPr id="49" name="Rectangle: Rounded Corners 48">
            <a:extLst>
              <a:ext uri="{FF2B5EF4-FFF2-40B4-BE49-F238E27FC236}">
                <a16:creationId xmlns:a16="http://schemas.microsoft.com/office/drawing/2014/main" id="{4D5E253F-552B-4915-BA3D-95500AD6DE5E}"/>
              </a:ext>
            </a:extLst>
          </p:cNvPr>
          <p:cNvSpPr/>
          <p:nvPr/>
        </p:nvSpPr>
        <p:spPr>
          <a:xfrm>
            <a:off x="555557" y="2646758"/>
            <a:ext cx="139658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North</a:t>
            </a:r>
          </a:p>
        </p:txBody>
      </p:sp>
      <p:sp>
        <p:nvSpPr>
          <p:cNvPr id="50" name="Rectangle: Rounded Corners 49">
            <a:extLst>
              <a:ext uri="{FF2B5EF4-FFF2-40B4-BE49-F238E27FC236}">
                <a16:creationId xmlns:a16="http://schemas.microsoft.com/office/drawing/2014/main" id="{C4CCE00F-66E3-456C-A71F-885C56F0C8C0}"/>
              </a:ext>
            </a:extLst>
          </p:cNvPr>
          <p:cNvSpPr/>
          <p:nvPr/>
        </p:nvSpPr>
        <p:spPr>
          <a:xfrm>
            <a:off x="3810429" y="2637217"/>
            <a:ext cx="1364881" cy="54391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51" name="Rectangle: Rounded Corners 50">
            <a:extLst>
              <a:ext uri="{FF2B5EF4-FFF2-40B4-BE49-F238E27FC236}">
                <a16:creationId xmlns:a16="http://schemas.microsoft.com/office/drawing/2014/main" id="{D1B82AE4-E58C-48A7-93F0-E9C5572073F8}"/>
              </a:ext>
            </a:extLst>
          </p:cNvPr>
          <p:cNvSpPr/>
          <p:nvPr/>
        </p:nvSpPr>
        <p:spPr>
          <a:xfrm>
            <a:off x="575290" y="3110032"/>
            <a:ext cx="136349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norte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884EED66-C5D3-4C0A-8FBF-6A293B53D010}"/>
              </a:ext>
            </a:extLst>
          </p:cNvPr>
          <p:cNvSpPr/>
          <p:nvPr/>
        </p:nvSpPr>
        <p:spPr>
          <a:xfrm>
            <a:off x="3796055" y="3135432"/>
            <a:ext cx="1379256"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a:t>
            </a:r>
          </a:p>
        </p:txBody>
      </p:sp>
      <p:sp>
        <p:nvSpPr>
          <p:cNvPr id="53" name="Rectangle: Rounded Corners 52">
            <a:extLst>
              <a:ext uri="{FF2B5EF4-FFF2-40B4-BE49-F238E27FC236}">
                <a16:creationId xmlns:a16="http://schemas.microsoft.com/office/drawing/2014/main" id="{AE9A3903-C3F9-461F-9A45-8CC376B92656}"/>
              </a:ext>
            </a:extLst>
          </p:cNvPr>
          <p:cNvSpPr/>
          <p:nvPr/>
        </p:nvSpPr>
        <p:spPr>
          <a:xfrm>
            <a:off x="5485700" y="2647031"/>
            <a:ext cx="915100" cy="509571"/>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54" name="Rectangle: Rounded Corners 53">
            <a:extLst>
              <a:ext uri="{FF2B5EF4-FFF2-40B4-BE49-F238E27FC236}">
                <a16:creationId xmlns:a16="http://schemas.microsoft.com/office/drawing/2014/main" id="{C60374BA-0DA4-4573-B6B5-404913019B44}"/>
              </a:ext>
            </a:extLst>
          </p:cNvPr>
          <p:cNvSpPr/>
          <p:nvPr/>
        </p:nvSpPr>
        <p:spPr>
          <a:xfrm>
            <a:off x="5447485" y="3102475"/>
            <a:ext cx="953315" cy="49498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5" name="Rectangle: Rounded Corners 54">
            <a:extLst>
              <a:ext uri="{FF2B5EF4-FFF2-40B4-BE49-F238E27FC236}">
                <a16:creationId xmlns:a16="http://schemas.microsoft.com/office/drawing/2014/main" id="{623FCD61-FC8C-43B5-8391-CD4457E6D055}"/>
              </a:ext>
            </a:extLst>
          </p:cNvPr>
          <p:cNvSpPr/>
          <p:nvPr/>
        </p:nvSpPr>
        <p:spPr>
          <a:xfrm>
            <a:off x="6720027" y="2661951"/>
            <a:ext cx="1864173" cy="537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town</a:t>
            </a:r>
          </a:p>
        </p:txBody>
      </p:sp>
      <p:sp>
        <p:nvSpPr>
          <p:cNvPr id="56" name="Rectangle: Rounded Corners 55">
            <a:extLst>
              <a:ext uri="{FF2B5EF4-FFF2-40B4-BE49-F238E27FC236}">
                <a16:creationId xmlns:a16="http://schemas.microsoft.com/office/drawing/2014/main" id="{7E8EF741-3989-4285-8887-4A0FE9F322E0}"/>
              </a:ext>
            </a:extLst>
          </p:cNvPr>
          <p:cNvSpPr/>
          <p:nvPr/>
        </p:nvSpPr>
        <p:spPr>
          <a:xfrm>
            <a:off x="6711189" y="3115268"/>
            <a:ext cx="1887897" cy="49498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pueblo</a:t>
            </a:r>
          </a:p>
        </p:txBody>
      </p:sp>
      <p:sp>
        <p:nvSpPr>
          <p:cNvPr id="57" name="Rectangle: Rounded Corners 56">
            <a:extLst>
              <a:ext uri="{FF2B5EF4-FFF2-40B4-BE49-F238E27FC236}">
                <a16:creationId xmlns:a16="http://schemas.microsoft.com/office/drawing/2014/main" id="{24BF408A-F555-44E1-A73B-94457CB1C8D2}"/>
              </a:ext>
            </a:extLst>
          </p:cNvPr>
          <p:cNvSpPr/>
          <p:nvPr/>
        </p:nvSpPr>
        <p:spPr>
          <a:xfrm>
            <a:off x="8816557" y="2662627"/>
            <a:ext cx="1255366" cy="511290"/>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voice</a:t>
            </a:r>
          </a:p>
        </p:txBody>
      </p:sp>
      <p:sp>
        <p:nvSpPr>
          <p:cNvPr id="58" name="Rectangle: Rounded Corners 57">
            <a:extLst>
              <a:ext uri="{FF2B5EF4-FFF2-40B4-BE49-F238E27FC236}">
                <a16:creationId xmlns:a16="http://schemas.microsoft.com/office/drawing/2014/main" id="{E9916B71-9EFD-4A7D-A464-316AC696036B}"/>
              </a:ext>
            </a:extLst>
          </p:cNvPr>
          <p:cNvSpPr/>
          <p:nvPr/>
        </p:nvSpPr>
        <p:spPr>
          <a:xfrm>
            <a:off x="8831443" y="3124421"/>
            <a:ext cx="1233588"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voz</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25B809A-CD88-433C-9FDA-C529CBD9DFF7}"/>
              </a:ext>
            </a:extLst>
          </p:cNvPr>
          <p:cNvSpPr txBox="1"/>
          <p:nvPr/>
        </p:nvSpPr>
        <p:spPr>
          <a:xfrm>
            <a:off x="9589535" y="183311"/>
            <a:ext cx="1576100" cy="410474"/>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su</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his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her</a:t>
            </a:r>
            <a:endPar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61" name="Rectangle 60">
            <a:hlinkClick r:id="" action="ppaction://noaction">
              <a:snd r:embed="rId5" name="3_1.wav"/>
            </a:hlinkClick>
            <a:extLst>
              <a:ext uri="{FF2B5EF4-FFF2-40B4-BE49-F238E27FC236}">
                <a16:creationId xmlns:a16="http://schemas.microsoft.com/office/drawing/2014/main" id="{6AD99518-0BFA-4F3F-AE4D-5B9C5243BE6A}"/>
              </a:ext>
            </a:extLst>
          </p:cNvPr>
          <p:cNvSpPr/>
          <p:nvPr/>
        </p:nvSpPr>
        <p:spPr>
          <a:xfrm>
            <a:off x="145626" y="772341"/>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Rectangle 61">
            <a:hlinkClick r:id="" action="ppaction://noaction">
              <a:snd r:embed="rId6" name="3_2.wav"/>
            </a:hlinkClick>
            <a:extLst>
              <a:ext uri="{FF2B5EF4-FFF2-40B4-BE49-F238E27FC236}">
                <a16:creationId xmlns:a16="http://schemas.microsoft.com/office/drawing/2014/main" id="{46A3113C-5105-4553-8DC4-13E90626C23A}"/>
              </a:ext>
            </a:extLst>
          </p:cNvPr>
          <p:cNvSpPr/>
          <p:nvPr/>
        </p:nvSpPr>
        <p:spPr>
          <a:xfrm>
            <a:off x="155377" y="1437217"/>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Rectangle 62">
            <a:hlinkClick r:id="" action="ppaction://noaction">
              <a:snd r:embed="rId7" name="3_3.wav"/>
            </a:hlinkClick>
            <a:extLst>
              <a:ext uri="{FF2B5EF4-FFF2-40B4-BE49-F238E27FC236}">
                <a16:creationId xmlns:a16="http://schemas.microsoft.com/office/drawing/2014/main" id="{5C2A1981-F2A9-48F5-92F9-38EADFF7F5B9}"/>
              </a:ext>
            </a:extLst>
          </p:cNvPr>
          <p:cNvSpPr/>
          <p:nvPr/>
        </p:nvSpPr>
        <p:spPr>
          <a:xfrm>
            <a:off x="141108" y="2098802"/>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Rectangle: Rounded Corners 63">
            <a:extLst>
              <a:ext uri="{FF2B5EF4-FFF2-40B4-BE49-F238E27FC236}">
                <a16:creationId xmlns:a16="http://schemas.microsoft.com/office/drawing/2014/main" id="{295EC998-13E9-4675-B537-83485E8D425D}"/>
              </a:ext>
            </a:extLst>
          </p:cNvPr>
          <p:cNvSpPr/>
          <p:nvPr/>
        </p:nvSpPr>
        <p:spPr>
          <a:xfrm>
            <a:off x="2105024" y="2628012"/>
            <a:ext cx="155944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a:t>
            </a:r>
          </a:p>
        </p:txBody>
      </p:sp>
      <p:sp>
        <p:nvSpPr>
          <p:cNvPr id="65" name="Rectangle: Rounded Corners 64">
            <a:extLst>
              <a:ext uri="{FF2B5EF4-FFF2-40B4-BE49-F238E27FC236}">
                <a16:creationId xmlns:a16="http://schemas.microsoft.com/office/drawing/2014/main" id="{BF6A1BDF-D5D9-4653-B54D-CE8CEC855FC4}"/>
              </a:ext>
            </a:extLst>
          </p:cNvPr>
          <p:cNvSpPr/>
          <p:nvPr/>
        </p:nvSpPr>
        <p:spPr>
          <a:xfrm>
            <a:off x="2126810" y="3108554"/>
            <a:ext cx="153445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tangle: Rounded Corners 65">
            <a:extLst>
              <a:ext uri="{FF2B5EF4-FFF2-40B4-BE49-F238E27FC236}">
                <a16:creationId xmlns:a16="http://schemas.microsoft.com/office/drawing/2014/main" id="{B1B4F5E5-5EC8-4548-BA08-5EF895FEF1A7}"/>
              </a:ext>
            </a:extLst>
          </p:cNvPr>
          <p:cNvSpPr/>
          <p:nvPr/>
        </p:nvSpPr>
        <p:spPr>
          <a:xfrm>
            <a:off x="10444949" y="2665136"/>
            <a:ext cx="155413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sends</a:t>
            </a:r>
          </a:p>
        </p:txBody>
      </p:sp>
      <p:sp>
        <p:nvSpPr>
          <p:cNvPr id="67" name="Rectangle: Rounded Corners 66">
            <a:extLst>
              <a:ext uri="{FF2B5EF4-FFF2-40B4-BE49-F238E27FC236}">
                <a16:creationId xmlns:a16="http://schemas.microsoft.com/office/drawing/2014/main" id="{559515F3-11A7-42F9-9B7F-A29F52435055}"/>
              </a:ext>
            </a:extLst>
          </p:cNvPr>
          <p:cNvSpPr/>
          <p:nvPr/>
        </p:nvSpPr>
        <p:spPr>
          <a:xfrm>
            <a:off x="10454341" y="3135432"/>
            <a:ext cx="1561028" cy="50392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manda</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29A385CD-4023-42B8-AC19-7598C37708CA}"/>
              </a:ext>
            </a:extLst>
          </p:cNvPr>
          <p:cNvSpPr txBox="1"/>
          <p:nvPr/>
        </p:nvSpPr>
        <p:spPr>
          <a:xfrm>
            <a:off x="5016500" y="5284849"/>
            <a:ext cx="7152063" cy="1200329"/>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aymara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 español y 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quechua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lenguas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oficiales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Bolivia y Perú. También es 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lengua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minoritaria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Chile.</a:t>
            </a:r>
          </a:p>
        </p:txBody>
      </p:sp>
      <p:grpSp>
        <p:nvGrpSpPr>
          <p:cNvPr id="44" name="Group 43">
            <a:extLst>
              <a:ext uri="{FF2B5EF4-FFF2-40B4-BE49-F238E27FC236}">
                <a16:creationId xmlns:a16="http://schemas.microsoft.com/office/drawing/2014/main" id="{85DF79B4-1BE9-4B40-A953-C36BB4D96E24}"/>
              </a:ext>
            </a:extLst>
          </p:cNvPr>
          <p:cNvGrpSpPr/>
          <p:nvPr/>
        </p:nvGrpSpPr>
        <p:grpSpPr>
          <a:xfrm>
            <a:off x="11128005" y="4502900"/>
            <a:ext cx="1063995" cy="973104"/>
            <a:chOff x="6210543" y="3764108"/>
            <a:chExt cx="801046" cy="775262"/>
          </a:xfrm>
        </p:grpSpPr>
        <p:sp>
          <p:nvSpPr>
            <p:cNvPr id="45" name="Oval 44">
              <a:extLst>
                <a:ext uri="{FF2B5EF4-FFF2-40B4-BE49-F238E27FC236}">
                  <a16:creationId xmlns:a16="http://schemas.microsoft.com/office/drawing/2014/main" id="{088A3182-4C46-4431-B8D9-773A86E90CBA}"/>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314CCDAE-BFB9-49FF-ACA0-9966A91810FC}"/>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7" name="Picture 46" descr="A picture containing text, tableware, cup, clipart&#10;&#10;Description automatically generated">
              <a:extLst>
                <a:ext uri="{FF2B5EF4-FFF2-40B4-BE49-F238E27FC236}">
                  <a16:creationId xmlns:a16="http://schemas.microsoft.com/office/drawing/2014/main" id="{118F309F-AE18-4543-85CB-3E59DDD391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26" name="Picture 2">
            <a:extLst>
              <a:ext uri="{FF2B5EF4-FFF2-40B4-BE49-F238E27FC236}">
                <a16:creationId xmlns:a16="http://schemas.microsoft.com/office/drawing/2014/main" id="{3C47FB31-E7F2-4E3D-AB70-6472C5BCE6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856" y="4746992"/>
            <a:ext cx="3175000" cy="1647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8CB9539-4416-4F2C-975B-58EC0972BAA1}"/>
              </a:ext>
            </a:extLst>
          </p:cNvPr>
          <p:cNvSpPr txBox="1"/>
          <p:nvPr/>
        </p:nvSpPr>
        <p:spPr>
          <a:xfrm>
            <a:off x="1119670" y="6226923"/>
            <a:ext cx="1438214"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Iquique</a:t>
            </a:r>
          </a:p>
        </p:txBody>
      </p:sp>
      <p:sp>
        <p:nvSpPr>
          <p:cNvPr id="59" name="TextBox 58">
            <a:extLst>
              <a:ext uri="{FF2B5EF4-FFF2-40B4-BE49-F238E27FC236}">
                <a16:creationId xmlns:a16="http://schemas.microsoft.com/office/drawing/2014/main" id="{CEDEBF7B-2E12-4286-BE91-74A49DD7503E}"/>
              </a:ext>
            </a:extLst>
          </p:cNvPr>
          <p:cNvSpPr txBox="1"/>
          <p:nvPr/>
        </p:nvSpPr>
        <p:spPr>
          <a:xfrm>
            <a:off x="9109075" y="1798768"/>
            <a:ext cx="3059488" cy="707886"/>
          </a:xfrm>
          <a:prstGeom prst="rect">
            <a:avLst/>
          </a:prstGeom>
          <a:solidFill>
            <a:srgbClr val="CEEAB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 </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lengua</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language</a:t>
            </a:r>
            <a:endPar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minoritaria</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minority</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Speech Bubble: Rectangle with Corners Rounded 38">
            <a:extLst>
              <a:ext uri="{FF2B5EF4-FFF2-40B4-BE49-F238E27FC236}">
                <a16:creationId xmlns:a16="http://schemas.microsoft.com/office/drawing/2014/main" id="{C56AEF51-F1FD-4B38-934A-1D6A1DB84609}"/>
              </a:ext>
            </a:extLst>
          </p:cNvPr>
          <p:cNvSpPr/>
          <p:nvPr/>
        </p:nvSpPr>
        <p:spPr>
          <a:xfrm>
            <a:off x="3651619" y="3697359"/>
            <a:ext cx="2956999" cy="1305564"/>
          </a:xfrm>
          <a:prstGeom prst="wedgeRoundRectCallout">
            <a:avLst>
              <a:gd name="adj1" fmla="val -51194"/>
              <a:gd name="adj2" fmla="val 798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aymara</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Iki</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Iki</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significa ‘'lugar de sueños*’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4" name="TextBox 33">
            <a:extLst>
              <a:ext uri="{FF2B5EF4-FFF2-40B4-BE49-F238E27FC236}">
                <a16:creationId xmlns:a16="http://schemas.microsoft.com/office/drawing/2014/main" id="{A461BCF4-6BA0-4F83-8E0D-ADA34AE6FDC5}"/>
              </a:ext>
            </a:extLst>
          </p:cNvPr>
          <p:cNvSpPr txBox="1"/>
          <p:nvPr/>
        </p:nvSpPr>
        <p:spPr>
          <a:xfrm>
            <a:off x="9128677" y="1396445"/>
            <a:ext cx="3059488" cy="400110"/>
          </a:xfrm>
          <a:prstGeom prst="rect">
            <a:avLst/>
          </a:prstGeom>
          <a:solidFill>
            <a:srgbClr val="D2ECB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(el)</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sueño</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 =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dream</a:t>
            </a:r>
            <a:endPar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999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par>
                                <p:cTn id="15" presetID="10"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9"/>
                    </p:tgtEl>
                  </p:cond>
                </p:stCondLst>
                <p:endSync evt="end" delay="0">
                  <p:rtn val="all"/>
                </p:endSync>
                <p:childTnLst>
                  <p:par>
                    <p:cTn id="22" fill="hold">
                      <p:stCondLst>
                        <p:cond delay="0"/>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0"/>
                    </p:tgtEl>
                  </p:cond>
                </p:stCondLst>
                <p:endSync evt="end" delay="0">
                  <p:rtn val="all"/>
                </p:endSync>
                <p:childTnLst>
                  <p:par>
                    <p:cTn id="28" fill="hold">
                      <p:stCondLst>
                        <p:cond delay="0"/>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childTnLst>
                          </p:cTn>
                        </p:par>
                      </p:childTnLst>
                    </p:cTn>
                  </p:par>
                </p:childTnLst>
              </p:cTn>
              <p:nextCondLst>
                <p:cond evt="onClick" delay="0">
                  <p:tgtEl>
                    <p:spTgt spid="50"/>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childTnLst>
                          </p:cTn>
                        </p:par>
                      </p:childTnLst>
                    </p:cTn>
                  </p:par>
                </p:childTnLst>
              </p:cTn>
              <p:nextCondLst>
                <p:cond evt="onClick" delay="0">
                  <p:tgtEl>
                    <p:spTgt spid="53"/>
                  </p:tgtEl>
                </p:cond>
              </p:nextCondLst>
            </p:seq>
            <p:seq concurrent="1" nextAc="seek">
              <p:cTn id="39" restart="whenNotActive" fill="hold" evtFilter="cancelBubble" nodeType="interactiveSeq">
                <p:stCondLst>
                  <p:cond evt="onClick" delay="0">
                    <p:tgtEl>
                      <p:spTgt spid="55"/>
                    </p:tgtEl>
                  </p:cond>
                </p:stCondLst>
                <p:endSync evt="end" delay="0">
                  <p:rtn val="all"/>
                </p:endSync>
                <p:childTnLst>
                  <p:par>
                    <p:cTn id="40" fill="hold">
                      <p:stCondLst>
                        <p:cond delay="0"/>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up)">
                                      <p:cBhvr>
                                        <p:cTn id="44" dur="500"/>
                                        <p:tgtEl>
                                          <p:spTgt spid="56"/>
                                        </p:tgtEl>
                                      </p:cBhvr>
                                    </p:animEffect>
                                  </p:childTnLst>
                                </p:cTn>
                              </p:par>
                            </p:childTnLst>
                          </p:cTn>
                        </p:par>
                      </p:childTnLst>
                    </p:cTn>
                  </p:par>
                </p:childTnLst>
              </p:cTn>
              <p:nextCondLst>
                <p:cond evt="onClick" delay="0">
                  <p:tgtEl>
                    <p:spTgt spid="55"/>
                  </p:tgtEl>
                </p:cond>
              </p:nextCondLst>
            </p:seq>
            <p:seq concurrent="1" nextAc="seek">
              <p:cTn id="45" restart="whenNotActive" fill="hold" evtFilter="cancelBubble" nodeType="interactiveSeq">
                <p:stCondLst>
                  <p:cond evt="onClick" delay="0">
                    <p:tgtEl>
                      <p:spTgt spid="57"/>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cTn>
                              </p:par>
                            </p:childTnLst>
                          </p:cTn>
                        </p:par>
                      </p:childTnLst>
                    </p:cTn>
                  </p:par>
                </p:childTnLst>
              </p:cTn>
              <p:nextCondLst>
                <p:cond evt="onClick" delay="0">
                  <p:tgtEl>
                    <p:spTgt spid="57"/>
                  </p:tgtEl>
                </p:cond>
              </p:nextCondLst>
            </p:seq>
            <p:seq concurrent="1" nextAc="seek">
              <p:cTn id="51" restart="whenNotActive" fill="hold" evtFilter="cancelBubble" nodeType="interactiveSeq">
                <p:stCondLst>
                  <p:cond evt="onClick" delay="0">
                    <p:tgtEl>
                      <p:spTgt spid="64"/>
                    </p:tgtEl>
                  </p:cond>
                </p:stCondLst>
                <p:endSync evt="end" delay="0">
                  <p:rtn val="all"/>
                </p:endSync>
                <p:childTnLst>
                  <p:par>
                    <p:cTn id="52" fill="hold">
                      <p:stCondLst>
                        <p:cond delay="0"/>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up)">
                                      <p:cBhvr>
                                        <p:cTn id="56" dur="500"/>
                                        <p:tgtEl>
                                          <p:spTgt spid="65"/>
                                        </p:tgtEl>
                                      </p:cBhvr>
                                    </p:animEffect>
                                  </p:childTnLst>
                                </p:cTn>
                              </p:par>
                            </p:childTnLst>
                          </p:cTn>
                        </p:par>
                      </p:childTnLst>
                    </p:cTn>
                  </p:par>
                </p:childTnLst>
              </p:cTn>
              <p:nextCondLst>
                <p:cond evt="onClick" delay="0">
                  <p:tgtEl>
                    <p:spTgt spid="64"/>
                  </p:tgtEl>
                </p:cond>
              </p:nextCondLst>
            </p:seq>
            <p:seq concurrent="1" nextAc="seek">
              <p:cTn id="57" restart="whenNotActive" fill="hold" evtFilter="cancelBubble" nodeType="interactiveSeq">
                <p:stCondLst>
                  <p:cond evt="onClick" delay="0">
                    <p:tgtEl>
                      <p:spTgt spid="66"/>
                    </p:tgtEl>
                  </p:cond>
                </p:stCondLst>
                <p:endSync evt="end" delay="0">
                  <p:rtn val="all"/>
                </p:endSync>
                <p:childTnLst>
                  <p:par>
                    <p:cTn id="58" fill="hold">
                      <p:stCondLst>
                        <p:cond delay="0"/>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up)">
                                      <p:cBhvr>
                                        <p:cTn id="62" dur="500"/>
                                        <p:tgtEl>
                                          <p:spTgt spid="67"/>
                                        </p:tgtEl>
                                      </p:cBhvr>
                                    </p:animEffect>
                                  </p:childTnLst>
                                </p:cTn>
                              </p:par>
                            </p:childTnLst>
                          </p:cTn>
                        </p:par>
                      </p:childTnLst>
                    </p:cTn>
                  </p:par>
                </p:childTnLst>
              </p:cTn>
              <p:nextCondLst>
                <p:cond evt="onClick" delay="0">
                  <p:tgtEl>
                    <p:spTgt spid="66"/>
                  </p:tgtEl>
                </p:cond>
              </p:nextCondLst>
            </p:seq>
          </p:childTnLst>
        </p:cTn>
      </p:par>
    </p:tnLst>
    <p:bldLst>
      <p:bldP spid="51" grpId="0" animBg="1"/>
      <p:bldP spid="52" grpId="0" animBg="1"/>
      <p:bldP spid="54" grpId="0" animBg="1"/>
      <p:bldP spid="56" grpId="0" animBg="1"/>
      <p:bldP spid="58" grpId="0" animBg="1"/>
      <p:bldP spid="65" grpId="0" animBg="1"/>
      <p:bldP spid="67" grpId="0" animBg="1"/>
      <p:bldP spid="41" grpId="0" animBg="1"/>
      <p:bldP spid="59" grpId="0" animBg="1"/>
      <p:bldP spid="39"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135871" y="643017"/>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de la </a:t>
            </a:r>
            <a:r>
              <a:rPr lang="en-GB" sz="2800" dirty="0" err="1">
                <a:solidFill>
                  <a:srgbClr val="002060"/>
                </a:solidFill>
                <a:latin typeface="Century Gothic" panose="020B0502020202020204" pitchFamily="34" charset="0"/>
              </a:rPr>
              <a:t>excursión</a:t>
            </a:r>
            <a:r>
              <a:rPr lang="en-GB" sz="2800" dirty="0">
                <a:solidFill>
                  <a:srgbClr val="002060"/>
                </a:solidFill>
                <a:latin typeface="Century Gothic" panose="020B0502020202020204" pitchFamily="34" charset="0"/>
              </a:rPr>
              <a:t> de Luis y de </a:t>
            </a:r>
            <a:r>
              <a:rPr lang="en-GB" sz="2800" dirty="0" err="1">
                <a:solidFill>
                  <a:srgbClr val="002060"/>
                </a:solidFill>
                <a:latin typeface="Century Gothic" panose="020B0502020202020204" pitchFamily="34" charset="0"/>
              </a:rPr>
              <a:t>ella</a:t>
            </a:r>
            <a:r>
              <a:rPr lang="en-GB" sz="2800" dirty="0">
                <a:solidFill>
                  <a:srgbClr val="002060"/>
                </a:solidFill>
                <a:latin typeface="Century Gothic" panose="020B0502020202020204" pitchFamily="34" charset="0"/>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5">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1767668406"/>
              </p:ext>
            </p:extLst>
          </p:nvPr>
        </p:nvGraphicFramePr>
        <p:xfrm>
          <a:off x="46251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552307" y="2299200"/>
            <a:ext cx="924194"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48" name="TextBox 47">
            <a:extLst>
              <a:ext uri="{FF2B5EF4-FFF2-40B4-BE49-F238E27FC236}">
                <a16:creationId xmlns:a16="http://schemas.microsoft.com/office/drawing/2014/main" id="{DD09E035-2786-408C-86CA-798B7E9D3B27}"/>
              </a:ext>
            </a:extLst>
          </p:cNvPr>
          <p:cNvSpPr txBox="1"/>
          <p:nvPr/>
        </p:nvSpPr>
        <p:spPr>
          <a:xfrm>
            <a:off x="4550043" y="2269492"/>
            <a:ext cx="6102350" cy="830997"/>
          </a:xfrm>
          <a:prstGeom prst="rect">
            <a:avLst/>
          </a:prstGeom>
          <a:noFill/>
        </p:spPr>
        <p:txBody>
          <a:bodyPr wrap="square">
            <a:spAutoFit/>
          </a:bodyPr>
          <a:lstStyle/>
          <a:p>
            <a:r>
              <a:rPr lang="en-GB" sz="4800" dirty="0">
                <a:solidFill>
                  <a:srgbClr val="1F3864"/>
                </a:solidFill>
                <a:latin typeface="Century Gothic" panose="020B0502020202020204" pitchFamily="34" charset="0"/>
                <a:ea typeface="Montserrat"/>
                <a:cs typeface="Montserrat"/>
                <a:sym typeface="Montserrat"/>
              </a:rPr>
              <a:t>de Chile.</a:t>
            </a:r>
          </a:p>
        </p:txBody>
      </p:sp>
      <p:sp>
        <p:nvSpPr>
          <p:cNvPr id="10" name="TextBox 9">
            <a:extLst>
              <a:ext uri="{FF2B5EF4-FFF2-40B4-BE49-F238E27FC236}">
                <a16:creationId xmlns:a16="http://schemas.microsoft.com/office/drawing/2014/main" id="{FB2AA690-81A8-4E4C-86F8-6249E1047CD6}"/>
              </a:ext>
            </a:extLst>
          </p:cNvPr>
          <p:cNvSpPr txBox="1"/>
          <p:nvPr/>
        </p:nvSpPr>
        <p:spPr>
          <a:xfrm>
            <a:off x="2882537" y="2224883"/>
            <a:ext cx="1625766"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norte</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4637244" y="60445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pic>
        <p:nvPicPr>
          <p:cNvPr id="12" name="Picture 11">
            <a:extLst>
              <a:ext uri="{FF2B5EF4-FFF2-40B4-BE49-F238E27FC236}">
                <a16:creationId xmlns:a16="http://schemas.microsoft.com/office/drawing/2014/main" id="{E474F093-9CB5-4A16-B2AE-CBCB564F9DC9}"/>
              </a:ext>
            </a:extLst>
          </p:cNvPr>
          <p:cNvPicPr>
            <a:picLocks noChangeAspect="1"/>
          </p:cNvPicPr>
          <p:nvPr/>
        </p:nvPicPr>
        <p:blipFill>
          <a:blip r:embed="rId6"/>
          <a:stretch>
            <a:fillRect/>
          </a:stretch>
        </p:blipFill>
        <p:spPr>
          <a:xfrm>
            <a:off x="8028468" y="2111805"/>
            <a:ext cx="2636008" cy="4663707"/>
          </a:xfrm>
          <a:prstGeom prst="rect">
            <a:avLst/>
          </a:prstGeom>
        </p:spPr>
      </p:pic>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TextBox 100">
            <a:extLst>
              <a:ext uri="{FF2B5EF4-FFF2-40B4-BE49-F238E27FC236}">
                <a16:creationId xmlns:a16="http://schemas.microsoft.com/office/drawing/2014/main" id="{F5F4B4DC-B4A5-4536-B04E-0EAEE5F2952B}"/>
              </a:ext>
            </a:extLst>
          </p:cNvPr>
          <p:cNvSpPr txBox="1"/>
          <p:nvPr/>
        </p:nvSpPr>
        <p:spPr>
          <a:xfrm>
            <a:off x="8028468" y="97250"/>
            <a:ext cx="2023129" cy="400110"/>
          </a:xfrm>
          <a:prstGeom prst="rect">
            <a:avLst/>
          </a:prstGeom>
          <a:solidFill>
            <a:srgbClr val="D2ECB6"/>
          </a:solidFill>
        </p:spPr>
        <p:txBody>
          <a:bodyPr wrap="square">
            <a:spAutoFit/>
          </a:bodyPr>
          <a:lstStyle/>
          <a:p>
            <a:r>
              <a:rPr lang="es-ES_tradnl" sz="2000" b="1" dirty="0">
                <a:solidFill>
                  <a:srgbClr val="1F4E79"/>
                </a:solidFill>
                <a:latin typeface="Century Gothic" panose="020B0502020202020204" pitchFamily="34" charset="0"/>
                <a:cs typeface="Calibri" panose="020F0502020204030204" pitchFamily="34" charset="0"/>
              </a:rPr>
              <a:t>ella</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she</a:t>
            </a:r>
            <a:r>
              <a:rPr lang="es-ES_tradnl" sz="2000" dirty="0">
                <a:solidFill>
                  <a:srgbClr val="1F4E79"/>
                </a:solidFill>
                <a:latin typeface="Century Gothic" panose="020B0502020202020204" pitchFamily="34" charset="0"/>
                <a:cs typeface="Calibri" panose="020F0502020204030204" pitchFamily="34" charset="0"/>
              </a:rPr>
              <a:t>/</a:t>
            </a:r>
            <a:r>
              <a:rPr lang="es-ES_tradnl" sz="2000" dirty="0" err="1">
                <a:solidFill>
                  <a:srgbClr val="1F4E79"/>
                </a:solidFill>
                <a:latin typeface="Century Gothic" panose="020B0502020202020204" pitchFamily="34" charset="0"/>
                <a:cs typeface="Calibri" panose="020F0502020204030204" pitchFamily="34" charset="0"/>
              </a:rPr>
              <a:t>her</a:t>
            </a:r>
            <a:endParaRPr lang="es-ES_tradnl" sz="2000" dirty="0">
              <a:solidFill>
                <a:srgbClr val="1F4E79"/>
              </a:solidFill>
              <a:latin typeface="Century Gothic" panose="020B0502020202020204" pitchFamily="34" charset="0"/>
              <a:cs typeface="Calibri" panose="020F0502020204030204" pitchFamily="34" charset="0"/>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814" y="4156258"/>
            <a:ext cx="879758" cy="2701741"/>
          </a:xfrm>
          <a:prstGeom prst="rect">
            <a:avLst/>
          </a:prstGeom>
        </p:spPr>
      </p:pic>
      <p:sp>
        <p:nvSpPr>
          <p:cNvPr id="102" name="TextBox 101">
            <a:extLst>
              <a:ext uri="{FF2B5EF4-FFF2-40B4-BE49-F238E27FC236}">
                <a16:creationId xmlns:a16="http://schemas.microsoft.com/office/drawing/2014/main" id="{BD73774D-C7BE-4717-A705-1651FC6ECF83}"/>
              </a:ext>
            </a:extLst>
          </p:cNvPr>
          <p:cNvSpPr txBox="1"/>
          <p:nvPr/>
        </p:nvSpPr>
        <p:spPr>
          <a:xfrm>
            <a:off x="123171" y="1290238"/>
            <a:ext cx="12517922"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1/6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39507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0"/>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25000"/>
                                        <p:tgtEl>
                                          <p:spTgt spid="66"/>
                                        </p:tgtEl>
                                        <p:attrNameLst>
                                          <p:attrName>ppt_y</p:attrName>
                                        </p:attrNameLst>
                                      </p:cBhvr>
                                      <p:tavLst>
                                        <p:tav tm="0">
                                          <p:val>
                                            <p:strVal val="#ppt_y"/>
                                          </p:val>
                                        </p:tav>
                                        <p:tav tm="100000">
                                          <p:val>
                                            <p:strVal val="#ppt_y+#ppt_h*1.125000"/>
                                          </p:val>
                                        </p:tav>
                                      </p:tavLst>
                                    </p:anim>
                                    <p:animEffect transition="out" filter="wipe(down)">
                                      <p:cBhvr>
                                        <p:cTn id="36" dur="25000"/>
                                        <p:tgtEl>
                                          <p:spTgt spid="66"/>
                                        </p:tgtEl>
                                      </p:cBhvr>
                                    </p:animEffect>
                                    <p:set>
                                      <p:cBhvr>
                                        <p:cTn id="37"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5">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6000" dirty="0">
                <a:solidFill>
                  <a:srgbClr val="1F3864"/>
                </a:solidFill>
                <a:latin typeface="Century Gothic" panose="020B0502020202020204" pitchFamily="34" charset="0"/>
                <a:ea typeface="Montserrat"/>
                <a:cs typeface="Montserrat"/>
                <a:sym typeface="Montserrat"/>
              </a:rPr>
              <a:t>Voy   al   ______ .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a:p>
            <a:endParaRPr lang="en-GB" sz="10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48283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968000" y="3182052"/>
            <a:ext cx="1739077"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580078" y="2374839"/>
            <a:ext cx="2731838"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montaña</a:t>
            </a:r>
            <a:endParaRPr lang="en-GB" sz="4400" dirty="0">
              <a:solidFill>
                <a:srgbClr val="92D050"/>
              </a:solidFill>
              <a:latin typeface="Century Gothic" panose="020B0502020202020204" pitchFamily="34" charset="0"/>
            </a:endParaRPr>
          </a:p>
        </p:txBody>
      </p:sp>
      <p:sp>
        <p:nvSpPr>
          <p:cNvPr id="19" name="Google Shape;720;p68">
            <a:extLst>
              <a:ext uri="{FF2B5EF4-FFF2-40B4-BE49-F238E27FC236}">
                <a16:creationId xmlns:a16="http://schemas.microsoft.com/office/drawing/2014/main" id="{2827EFF2-F9FD-40BE-BCB3-1550A31E1F27}"/>
              </a:ext>
            </a:extLst>
          </p:cNvPr>
          <p:cNvSpPr/>
          <p:nvPr/>
        </p:nvSpPr>
        <p:spPr>
          <a:xfrm>
            <a:off x="4840444" y="54730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098" name="Picture 2" descr="Montañas, Panorama, Bosque, Montaña">
            <a:extLst>
              <a:ext uri="{FF2B5EF4-FFF2-40B4-BE49-F238E27FC236}">
                <a16:creationId xmlns:a16="http://schemas.microsoft.com/office/drawing/2014/main" id="{B7E6661C-6D59-4199-8A76-A4ADF6B97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16" r="19608"/>
          <a:stretch/>
        </p:blipFill>
        <p:spPr bwMode="auto">
          <a:xfrm>
            <a:off x="7355872" y="2199448"/>
            <a:ext cx="3500607" cy="24591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E46F320-971B-489D-B266-6D01E6AF73D0}"/>
              </a:ext>
            </a:extLst>
          </p:cNvPr>
          <p:cNvSpPr txBox="1"/>
          <p:nvPr/>
        </p:nvSpPr>
        <p:spPr>
          <a:xfrm>
            <a:off x="123171" y="808117"/>
            <a:ext cx="12517923"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2/6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sp>
        <p:nvSpPr>
          <p:cNvPr id="30" name="TextBox 29">
            <a:extLst>
              <a:ext uri="{FF2B5EF4-FFF2-40B4-BE49-F238E27FC236}">
                <a16:creationId xmlns:a16="http://schemas.microsoft.com/office/drawing/2014/main" id="{F54878B1-CC88-4CAA-9D15-855316EC5FAA}"/>
              </a:ext>
            </a:extLst>
          </p:cNvPr>
          <p:cNvSpPr txBox="1"/>
          <p:nvPr/>
        </p:nvSpPr>
        <p:spPr>
          <a:xfrm>
            <a:off x="8028468" y="97250"/>
            <a:ext cx="2023129" cy="400110"/>
          </a:xfrm>
          <a:prstGeom prst="rect">
            <a:avLst/>
          </a:prstGeom>
          <a:solidFill>
            <a:srgbClr val="D2ECB6"/>
          </a:solidFill>
        </p:spPr>
        <p:txBody>
          <a:bodyPr wrap="square">
            <a:spAutoFit/>
          </a:bodyPr>
          <a:lstStyle/>
          <a:p>
            <a:r>
              <a:rPr lang="es-ES_tradnl" sz="2000" b="1" dirty="0">
                <a:solidFill>
                  <a:srgbClr val="1F4E79"/>
                </a:solidFill>
                <a:latin typeface="Century Gothic" panose="020B0502020202020204" pitchFamily="34" charset="0"/>
                <a:cs typeface="Calibri" panose="020F0502020204030204" pitchFamily="34" charset="0"/>
              </a:rPr>
              <a:t>ella</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she</a:t>
            </a:r>
            <a:r>
              <a:rPr lang="es-ES_tradnl" sz="2000" dirty="0">
                <a:solidFill>
                  <a:srgbClr val="1F4E79"/>
                </a:solidFill>
                <a:latin typeface="Century Gothic" panose="020B0502020202020204" pitchFamily="34" charset="0"/>
                <a:cs typeface="Calibri" panose="020F0502020204030204" pitchFamily="34" charset="0"/>
              </a:rPr>
              <a:t>/</a:t>
            </a:r>
            <a:r>
              <a:rPr lang="es-ES_tradnl" sz="2000" dirty="0" err="1">
                <a:solidFill>
                  <a:srgbClr val="1F4E79"/>
                </a:solidFill>
                <a:latin typeface="Century Gothic" panose="020B0502020202020204" pitchFamily="34" charset="0"/>
                <a:cs typeface="Calibri" panose="020F0502020204030204" pitchFamily="34" charset="0"/>
              </a:rPr>
              <a:t>her</a:t>
            </a:r>
            <a:endParaRPr lang="es-ES_tradnl" sz="2000" dirty="0">
              <a:solidFill>
                <a:srgbClr val="1F4E79"/>
              </a:solidFill>
              <a:latin typeface="Century Gothic" panose="020B0502020202020204" pitchFamily="34" charset="0"/>
              <a:cs typeface="Calibri" panose="020F0502020204030204" pitchFamily="34" charset="0"/>
            </a:endParaRPr>
          </a:p>
        </p:txBody>
      </p:sp>
      <p:pic>
        <p:nvPicPr>
          <p:cNvPr id="4" name="Picture 3" descr="A picture containing text, doll, toy&#10;&#10;Description automatically generated">
            <a:extLst>
              <a:ext uri="{FF2B5EF4-FFF2-40B4-BE49-F238E27FC236}">
                <a16:creationId xmlns:a16="http://schemas.microsoft.com/office/drawing/2014/main" id="{2CC04679-15C4-4357-930A-C7E1F4A548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823" y="4398896"/>
            <a:ext cx="800749" cy="2459104"/>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2EB1B5DE-9E3B-4A97-B8DE-DF10EAEBF7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32660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25000"/>
                                        <p:tgtEl>
                                          <p:spTgt spid="22"/>
                                        </p:tgtEl>
                                        <p:attrNameLst>
                                          <p:attrName>ppt_y</p:attrName>
                                        </p:attrNameLst>
                                      </p:cBhvr>
                                      <p:tavLst>
                                        <p:tav tm="0">
                                          <p:val>
                                            <p:strVal val="#ppt_y"/>
                                          </p:val>
                                        </p:tav>
                                        <p:tav tm="100000">
                                          <p:val>
                                            <p:strVal val="#ppt_y+#ppt_h*1.125000"/>
                                          </p:val>
                                        </p:tav>
                                      </p:tavLst>
                                    </p:anim>
                                    <p:animEffect transition="out" filter="wipe(down)">
                                      <p:cBhvr>
                                        <p:cTn id="29" dur="25000"/>
                                        <p:tgtEl>
                                          <p:spTgt spid="22"/>
                                        </p:tgtEl>
                                      </p:cBhvr>
                                    </p:animEffect>
                                    <p:set>
                                      <p:cBhvr>
                                        <p:cTn id="30"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5">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6000" dirty="0" err="1">
                <a:solidFill>
                  <a:srgbClr val="1F3864"/>
                </a:solidFill>
                <a:latin typeface="Century Gothic" panose="020B0502020202020204" pitchFamily="34" charset="0"/>
                <a:ea typeface="Montserrat"/>
                <a:cs typeface="Montserrat"/>
                <a:sym typeface="Montserrat"/>
              </a:rPr>
              <a:t>Va</a:t>
            </a:r>
            <a:r>
              <a:rPr lang="en-GB" sz="6000" dirty="0">
                <a:solidFill>
                  <a:srgbClr val="1F3864"/>
                </a:solidFill>
                <a:latin typeface="Century Gothic" panose="020B0502020202020204" pitchFamily="34" charset="0"/>
                <a:ea typeface="Montserrat"/>
                <a:cs typeface="Montserrat"/>
                <a:sym typeface="Montserrat"/>
              </a:rPr>
              <a:t>   al     ____ .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a:p>
            <a:endParaRPr lang="en-GB" sz="10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48283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555849" y="3192035"/>
            <a:ext cx="1631488"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707078" y="2336739"/>
            <a:ext cx="1754006"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playa</a:t>
            </a:r>
          </a:p>
        </p:txBody>
      </p:sp>
      <p:pic>
        <p:nvPicPr>
          <p:cNvPr id="3074" name="Picture 2" descr="Mar, Playa, Día Festivo, El Verano, Agua">
            <a:extLst>
              <a:ext uri="{FF2B5EF4-FFF2-40B4-BE49-F238E27FC236}">
                <a16:creationId xmlns:a16="http://schemas.microsoft.com/office/drawing/2014/main" id="{77176C90-B1A1-49DA-BE46-5AAA1E24E5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2874" y="1848378"/>
            <a:ext cx="3536129" cy="2504758"/>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720;p68">
            <a:extLst>
              <a:ext uri="{FF2B5EF4-FFF2-40B4-BE49-F238E27FC236}">
                <a16:creationId xmlns:a16="http://schemas.microsoft.com/office/drawing/2014/main" id="{2827EFF2-F9FD-40BE-BCB3-1550A31E1F27}"/>
              </a:ext>
            </a:extLst>
          </p:cNvPr>
          <p:cNvSpPr/>
          <p:nvPr/>
        </p:nvSpPr>
        <p:spPr>
          <a:xfrm>
            <a:off x="4840444" y="60445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TextBox 28">
            <a:extLst>
              <a:ext uri="{FF2B5EF4-FFF2-40B4-BE49-F238E27FC236}">
                <a16:creationId xmlns:a16="http://schemas.microsoft.com/office/drawing/2014/main" id="{66D39AE1-6289-4FAC-A8B1-56387F708D1D}"/>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3/6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4" name="Picture 3" descr="A picture containing text, doll, toy&#10;&#10;Description automatically generated">
            <a:extLst>
              <a:ext uri="{FF2B5EF4-FFF2-40B4-BE49-F238E27FC236}">
                <a16:creationId xmlns:a16="http://schemas.microsoft.com/office/drawing/2014/main" id="{96017158-0933-4486-88F9-CC3A37EC00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6731" y="4690358"/>
            <a:ext cx="705841" cy="2167642"/>
          </a:xfrm>
          <a:prstGeom prst="rect">
            <a:avLst/>
          </a:prstGeom>
        </p:spPr>
      </p:pic>
      <p:pic>
        <p:nvPicPr>
          <p:cNvPr id="30" name="Picture 29" descr="A picture containing text, toy, doll&#10;&#10;Description automatically generated">
            <a:extLst>
              <a:ext uri="{FF2B5EF4-FFF2-40B4-BE49-F238E27FC236}">
                <a16:creationId xmlns:a16="http://schemas.microsoft.com/office/drawing/2014/main" id="{C4FAF141-A1D2-4E11-A307-1DEF17178D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26795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25000"/>
                                        <p:tgtEl>
                                          <p:spTgt spid="22"/>
                                        </p:tgtEl>
                                        <p:attrNameLst>
                                          <p:attrName>ppt_y</p:attrName>
                                        </p:attrNameLst>
                                      </p:cBhvr>
                                      <p:tavLst>
                                        <p:tav tm="0">
                                          <p:val>
                                            <p:strVal val="#ppt_y"/>
                                          </p:val>
                                        </p:tav>
                                        <p:tav tm="100000">
                                          <p:val>
                                            <p:strVal val="#ppt_y+#ppt_h*1.125000"/>
                                          </p:val>
                                        </p:tav>
                                      </p:tavLst>
                                    </p:anim>
                                    <p:animEffect transition="out" filter="wipe(down)">
                                      <p:cBhvr>
                                        <p:cTn id="29" dur="25000"/>
                                        <p:tgtEl>
                                          <p:spTgt spid="22"/>
                                        </p:tgtEl>
                                      </p:cBhvr>
                                    </p:animEffect>
                                    <p:set>
                                      <p:cBhvr>
                                        <p:cTn id="30"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5">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6000" dirty="0">
                <a:solidFill>
                  <a:srgbClr val="1F3864"/>
                </a:solidFill>
                <a:latin typeface="Century Gothic" panose="020B0502020202020204" pitchFamily="34" charset="0"/>
                <a:ea typeface="Montserrat"/>
                <a:cs typeface="Montserrat"/>
                <a:sym typeface="Montserrat"/>
              </a:rPr>
              <a:t>Voy   al     ____ .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a:p>
            <a:endParaRPr lang="en-GB" sz="10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2664623465"/>
              </p:ext>
            </p:extLst>
          </p:nvPr>
        </p:nvGraphicFramePr>
        <p:xfrm>
          <a:off x="41679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2085707" y="2299200"/>
            <a:ext cx="1372600"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4100778" y="2387539"/>
            <a:ext cx="1697901"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oeste</a:t>
            </a:r>
            <a:endParaRPr lang="en-GB" sz="4400" dirty="0">
              <a:solidFill>
                <a:srgbClr val="92D050"/>
              </a:solidFill>
              <a:latin typeface="Century Gothic" panose="020B0502020202020204" pitchFamily="34" charset="0"/>
            </a:endParaRPr>
          </a:p>
        </p:txBody>
      </p:sp>
      <p:sp>
        <p:nvSpPr>
          <p:cNvPr id="19" name="Google Shape;720;p68">
            <a:extLst>
              <a:ext uri="{FF2B5EF4-FFF2-40B4-BE49-F238E27FC236}">
                <a16:creationId xmlns:a16="http://schemas.microsoft.com/office/drawing/2014/main" id="{2827EFF2-F9FD-40BE-BCB3-1550A31E1F27}"/>
              </a:ext>
            </a:extLst>
          </p:cNvPr>
          <p:cNvSpPr/>
          <p:nvPr/>
        </p:nvSpPr>
        <p:spPr>
          <a:xfrm>
            <a:off x="4180044" y="60445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652AD639-96D6-4B6E-B1F8-BE2ACD138A0A}"/>
              </a:ext>
            </a:extLst>
          </p:cNvPr>
          <p:cNvPicPr>
            <a:picLocks noChangeAspect="1"/>
          </p:cNvPicPr>
          <p:nvPr/>
        </p:nvPicPr>
        <p:blipFill>
          <a:blip r:embed="rId6"/>
          <a:stretch>
            <a:fillRect/>
          </a:stretch>
        </p:blipFill>
        <p:spPr>
          <a:xfrm>
            <a:off x="6393323" y="2064997"/>
            <a:ext cx="3978465" cy="3229811"/>
          </a:xfrm>
          <a:prstGeom prst="rect">
            <a:avLst/>
          </a:prstGeom>
        </p:spPr>
      </p:pic>
      <p:pic>
        <p:nvPicPr>
          <p:cNvPr id="29" name="Picture 28">
            <a:extLst>
              <a:ext uri="{FF2B5EF4-FFF2-40B4-BE49-F238E27FC236}">
                <a16:creationId xmlns:a16="http://schemas.microsoft.com/office/drawing/2014/main" id="{31AD30E6-5177-426A-86A3-8BBCBFD894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2354" y="1416999"/>
            <a:ext cx="992389" cy="953623"/>
          </a:xfrm>
          <a:prstGeom prst="rect">
            <a:avLst/>
          </a:prstGeom>
        </p:spPr>
      </p:pic>
      <p:sp>
        <p:nvSpPr>
          <p:cNvPr id="30" name="TextBox 29">
            <a:extLst>
              <a:ext uri="{FF2B5EF4-FFF2-40B4-BE49-F238E27FC236}">
                <a16:creationId xmlns:a16="http://schemas.microsoft.com/office/drawing/2014/main" id="{BE8CE10E-34AB-464C-86ED-EAF0C905ECAB}"/>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4/6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5" name="Picture 4" descr="A picture containing text, doll, toy&#10;&#10;Description automatically generated">
            <a:extLst>
              <a:ext uri="{FF2B5EF4-FFF2-40B4-BE49-F238E27FC236}">
                <a16:creationId xmlns:a16="http://schemas.microsoft.com/office/drawing/2014/main" id="{2D35CCBE-EF73-496E-AE44-ED474E01DC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7416" y="4724400"/>
            <a:ext cx="694756" cy="2133600"/>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86F98698-1DCF-4C61-96F8-1CAF65FAC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16245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25000"/>
                                        <p:tgtEl>
                                          <p:spTgt spid="22"/>
                                        </p:tgtEl>
                                        <p:attrNameLst>
                                          <p:attrName>ppt_y</p:attrName>
                                        </p:attrNameLst>
                                      </p:cBhvr>
                                      <p:tavLst>
                                        <p:tav tm="0">
                                          <p:val>
                                            <p:strVal val="#ppt_y"/>
                                          </p:val>
                                        </p:tav>
                                        <p:tav tm="100000">
                                          <p:val>
                                            <p:strVal val="#ppt_y+#ppt_h*1.125000"/>
                                          </p:val>
                                        </p:tav>
                                      </p:tavLst>
                                    </p:anim>
                                    <p:animEffect transition="out" filter="wipe(down)">
                                      <p:cBhvr>
                                        <p:cTn id="29" dur="25000"/>
                                        <p:tgtEl>
                                          <p:spTgt spid="22"/>
                                        </p:tgtEl>
                                      </p:cBhvr>
                                    </p:animEffect>
                                    <p:set>
                                      <p:cBhvr>
                                        <p:cTn id="30"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5">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11035187" cy="1446600"/>
          </a:xfrm>
          <a:prstGeom prst="rect">
            <a:avLst/>
          </a:prstGeom>
          <a:noFill/>
          <a:ln>
            <a:noFill/>
          </a:ln>
        </p:spPr>
        <p:txBody>
          <a:bodyPr spcFirstLastPara="1" wrap="square" lIns="91433" tIns="45700" rIns="91433" bIns="45700" anchor="t" anchorCtr="0">
            <a:noAutofit/>
          </a:bodyPr>
          <a:lstStyle/>
          <a:p>
            <a:r>
              <a:rPr lang="en-GB" sz="6000" dirty="0">
                <a:solidFill>
                  <a:srgbClr val="1F3864"/>
                </a:solidFill>
                <a:latin typeface="Century Gothic" panose="020B0502020202020204" pitchFamily="34" charset="0"/>
                <a:ea typeface="Montserrat"/>
                <a:cs typeface="Montserrat"/>
                <a:sym typeface="Montserrat"/>
              </a:rPr>
              <a:t>Voy   al    ____  de Segovia.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1907062352"/>
              </p:ext>
            </p:extLst>
          </p:nvPr>
        </p:nvGraphicFramePr>
        <p:xfrm>
          <a:off x="40790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2224246" y="3270401"/>
            <a:ext cx="1611154"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528265" y="2396249"/>
            <a:ext cx="2162772"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ciudad</a:t>
            </a:r>
          </a:p>
        </p:txBody>
      </p:sp>
      <p:sp>
        <p:nvSpPr>
          <p:cNvPr id="19" name="Google Shape;720;p68">
            <a:extLst>
              <a:ext uri="{FF2B5EF4-FFF2-40B4-BE49-F238E27FC236}">
                <a16:creationId xmlns:a16="http://schemas.microsoft.com/office/drawing/2014/main" id="{2827EFF2-F9FD-40BE-BCB3-1550A31E1F27}"/>
              </a:ext>
            </a:extLst>
          </p:cNvPr>
          <p:cNvSpPr/>
          <p:nvPr/>
        </p:nvSpPr>
        <p:spPr>
          <a:xfrm>
            <a:off x="4088720" y="5439646"/>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id="{B4F6A072-408C-41F4-8C98-3C8A93BC9763}"/>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5/6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5" name="Picture 4" descr="A picture containing text, doll, toy&#10;&#10;Description automatically generated">
            <a:extLst>
              <a:ext uri="{FF2B5EF4-FFF2-40B4-BE49-F238E27FC236}">
                <a16:creationId xmlns:a16="http://schemas.microsoft.com/office/drawing/2014/main" id="{842905F2-BA8C-4BE3-869B-01C55F5FF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037" y="4486462"/>
            <a:ext cx="772235" cy="2371537"/>
          </a:xfrm>
          <a:prstGeom prst="rect">
            <a:avLst/>
          </a:prstGeom>
        </p:spPr>
      </p:pic>
      <p:sp>
        <p:nvSpPr>
          <p:cNvPr id="32" name="TextBox 31">
            <a:extLst>
              <a:ext uri="{FF2B5EF4-FFF2-40B4-BE49-F238E27FC236}">
                <a16:creationId xmlns:a16="http://schemas.microsoft.com/office/drawing/2014/main" id="{B871856E-6BE2-499B-8F0B-414E56615373}"/>
              </a:ext>
            </a:extLst>
          </p:cNvPr>
          <p:cNvSpPr txBox="1"/>
          <p:nvPr/>
        </p:nvSpPr>
        <p:spPr>
          <a:xfrm>
            <a:off x="4406900" y="3090430"/>
            <a:ext cx="977110" cy="461665"/>
          </a:xfrm>
          <a:prstGeom prst="rect">
            <a:avLst/>
          </a:prstGeom>
          <a:noFill/>
        </p:spPr>
        <p:txBody>
          <a:bodyPr wrap="square">
            <a:spAutoFit/>
          </a:bodyPr>
          <a:lstStyle/>
          <a:p>
            <a:r>
              <a:rPr lang="en-GB" sz="2400" dirty="0">
                <a:solidFill>
                  <a:srgbClr val="002060"/>
                </a:solidFill>
                <a:latin typeface="Century Gothic" panose="020B0502020202020204" pitchFamily="34" charset="0"/>
                <a:ea typeface="Montserrat"/>
                <a:cs typeface="Montserrat"/>
                <a:sym typeface="Montserrat"/>
              </a:rPr>
              <a:t>[city]</a:t>
            </a:r>
          </a:p>
        </p:txBody>
      </p:sp>
      <p:pic>
        <p:nvPicPr>
          <p:cNvPr id="6146" name="Picture 2" descr="Alcazar De Segovia, Segovia, Castillo Medieval, España">
            <a:extLst>
              <a:ext uri="{FF2B5EF4-FFF2-40B4-BE49-F238E27FC236}">
                <a16:creationId xmlns:a16="http://schemas.microsoft.com/office/drawing/2014/main" id="{36ABF972-1D09-493D-AB73-ED9BE9AF7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1220" y="3233180"/>
            <a:ext cx="3060882" cy="2040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 picture containing text, toy, doll&#10;&#10;Description automatically generated">
            <a:extLst>
              <a:ext uri="{FF2B5EF4-FFF2-40B4-BE49-F238E27FC236}">
                <a16:creationId xmlns:a16="http://schemas.microsoft.com/office/drawing/2014/main" id="{FD4AFDD5-122B-437F-9230-94D29B5558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22376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25000"/>
                                        <p:tgtEl>
                                          <p:spTgt spid="22"/>
                                        </p:tgtEl>
                                        <p:attrNameLst>
                                          <p:attrName>ppt_y</p:attrName>
                                        </p:attrNameLst>
                                      </p:cBhvr>
                                      <p:tavLst>
                                        <p:tav tm="0">
                                          <p:val>
                                            <p:strVal val="#ppt_y"/>
                                          </p:val>
                                        </p:tav>
                                        <p:tav tm="100000">
                                          <p:val>
                                            <p:strVal val="#ppt_y+#ppt_h*1.125000"/>
                                          </p:val>
                                        </p:tav>
                                      </p:tavLst>
                                    </p:anim>
                                    <p:animEffect transition="out" filter="wipe(down)">
                                      <p:cBhvr>
                                        <p:cTn id="29" dur="25000"/>
                                        <p:tgtEl>
                                          <p:spTgt spid="22"/>
                                        </p:tgtEl>
                                      </p:cBhvr>
                                    </p:animEffect>
                                    <p:set>
                                      <p:cBhvr>
                                        <p:cTn id="30"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5">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11035187" cy="1446600"/>
          </a:xfrm>
          <a:prstGeom prst="rect">
            <a:avLst/>
          </a:prstGeom>
          <a:noFill/>
          <a:ln>
            <a:noFill/>
          </a:ln>
        </p:spPr>
        <p:txBody>
          <a:bodyPr spcFirstLastPara="1" wrap="square" lIns="91433" tIns="45700" rIns="91433" bIns="45700" anchor="t" anchorCtr="0">
            <a:noAutofit/>
          </a:bodyPr>
          <a:lstStyle/>
          <a:p>
            <a:r>
              <a:rPr lang="en-GB" sz="6000" dirty="0" err="1">
                <a:solidFill>
                  <a:srgbClr val="1F3864"/>
                </a:solidFill>
                <a:latin typeface="Century Gothic" panose="020B0502020202020204" pitchFamily="34" charset="0"/>
                <a:ea typeface="Montserrat"/>
                <a:cs typeface="Montserrat"/>
                <a:sym typeface="Montserrat"/>
              </a:rPr>
              <a:t>Va</a:t>
            </a:r>
            <a:r>
              <a:rPr lang="en-GB" sz="6000" dirty="0">
                <a:solidFill>
                  <a:srgbClr val="1F3864"/>
                </a:solidFill>
                <a:latin typeface="Century Gothic" panose="020B0502020202020204" pitchFamily="34" charset="0"/>
                <a:ea typeface="Montserrat"/>
                <a:cs typeface="Montserrat"/>
                <a:sym typeface="Montserrat"/>
              </a:rPr>
              <a:t>   al    ____  de Iquique.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3176295736"/>
              </p:ext>
            </p:extLst>
          </p:nvPr>
        </p:nvGraphicFramePr>
        <p:xfrm>
          <a:off x="2053151" y="5488293"/>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544599" y="2254824"/>
            <a:ext cx="1611154"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160707" y="2369342"/>
            <a:ext cx="2145139"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pueblo</a:t>
            </a:r>
          </a:p>
        </p:txBody>
      </p:sp>
      <p:sp>
        <p:nvSpPr>
          <p:cNvPr id="19" name="Google Shape;720;p68">
            <a:extLst>
              <a:ext uri="{FF2B5EF4-FFF2-40B4-BE49-F238E27FC236}">
                <a16:creationId xmlns:a16="http://schemas.microsoft.com/office/drawing/2014/main" id="{2827EFF2-F9FD-40BE-BCB3-1550A31E1F27}"/>
              </a:ext>
            </a:extLst>
          </p:cNvPr>
          <p:cNvSpPr/>
          <p:nvPr/>
        </p:nvSpPr>
        <p:spPr>
          <a:xfrm>
            <a:off x="2049131" y="6111935"/>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id="{B4F6A072-408C-41F4-8C98-3C8A93BC9763}"/>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6/6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5" name="Picture 4" descr="A picture containing text, doll, toy&#10;&#10;Description automatically generated">
            <a:extLst>
              <a:ext uri="{FF2B5EF4-FFF2-40B4-BE49-F238E27FC236}">
                <a16:creationId xmlns:a16="http://schemas.microsoft.com/office/drawing/2014/main" id="{842905F2-BA8C-4BE3-869B-01C55F5FF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127" y="4504019"/>
            <a:ext cx="772235" cy="2371537"/>
          </a:xfrm>
          <a:prstGeom prst="rect">
            <a:avLst/>
          </a:prstGeom>
        </p:spPr>
      </p:pic>
      <p:sp>
        <p:nvSpPr>
          <p:cNvPr id="32" name="TextBox 31">
            <a:extLst>
              <a:ext uri="{FF2B5EF4-FFF2-40B4-BE49-F238E27FC236}">
                <a16:creationId xmlns:a16="http://schemas.microsoft.com/office/drawing/2014/main" id="{B871856E-6BE2-499B-8F0B-414E56615373}"/>
              </a:ext>
            </a:extLst>
          </p:cNvPr>
          <p:cNvSpPr txBox="1"/>
          <p:nvPr/>
        </p:nvSpPr>
        <p:spPr>
          <a:xfrm>
            <a:off x="3835795" y="3104248"/>
            <a:ext cx="1193010" cy="461665"/>
          </a:xfrm>
          <a:prstGeom prst="rect">
            <a:avLst/>
          </a:prstGeom>
          <a:noFill/>
        </p:spPr>
        <p:txBody>
          <a:bodyPr wrap="square">
            <a:spAutoFit/>
          </a:bodyPr>
          <a:lstStyle/>
          <a:p>
            <a:r>
              <a:rPr lang="en-GB" sz="2400" dirty="0">
                <a:solidFill>
                  <a:srgbClr val="002060"/>
                </a:solidFill>
                <a:latin typeface="Century Gothic" panose="020B0502020202020204" pitchFamily="34" charset="0"/>
                <a:ea typeface="Montserrat"/>
                <a:cs typeface="Montserrat"/>
                <a:sym typeface="Montserrat"/>
              </a:rPr>
              <a:t>[town]</a:t>
            </a:r>
          </a:p>
        </p:txBody>
      </p:sp>
      <p:pic>
        <p:nvPicPr>
          <p:cNvPr id="4" name="Picture 3">
            <a:extLst>
              <a:ext uri="{FF2B5EF4-FFF2-40B4-BE49-F238E27FC236}">
                <a16:creationId xmlns:a16="http://schemas.microsoft.com/office/drawing/2014/main" id="{E76571DF-A80F-4D4E-B02A-31C34B8E3EF6}"/>
              </a:ext>
            </a:extLst>
          </p:cNvPr>
          <p:cNvPicPr>
            <a:picLocks noChangeAspect="1"/>
          </p:cNvPicPr>
          <p:nvPr/>
        </p:nvPicPr>
        <p:blipFill>
          <a:blip r:embed="rId7"/>
          <a:stretch>
            <a:fillRect/>
          </a:stretch>
        </p:blipFill>
        <p:spPr>
          <a:xfrm>
            <a:off x="6441966" y="3298742"/>
            <a:ext cx="3138882" cy="1133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id="{289D4FB6-4A05-410B-8999-4556A7CBCE29}"/>
              </a:ext>
            </a:extLst>
          </p:cNvPr>
          <p:cNvSpPr txBox="1"/>
          <p:nvPr/>
        </p:nvSpPr>
        <p:spPr>
          <a:xfrm>
            <a:off x="7175066" y="4298636"/>
            <a:ext cx="1438214" cy="523220"/>
          </a:xfrm>
          <a:prstGeom prst="rect">
            <a:avLst/>
          </a:prstGeom>
          <a:solidFill>
            <a:schemeClr val="bg1"/>
          </a:solidFill>
        </p:spPr>
        <p:txBody>
          <a:bodyPr wrap="none" rtlCol="0">
            <a:spAutoFit/>
          </a:bodyPr>
          <a:lstStyle/>
          <a:p>
            <a:r>
              <a:rPr lang="en-GB" sz="2800" dirty="0">
                <a:solidFill>
                  <a:srgbClr val="002060"/>
                </a:solidFill>
                <a:latin typeface="Segoe Print" panose="02000600000000000000" pitchFamily="2" charset="0"/>
              </a:rPr>
              <a:t>Iquique</a:t>
            </a:r>
          </a:p>
        </p:txBody>
      </p:sp>
      <p:pic>
        <p:nvPicPr>
          <p:cNvPr id="31" name="Picture 30" descr="A picture containing text, toy, doll&#10;&#10;Description automatically generated">
            <a:extLst>
              <a:ext uri="{FF2B5EF4-FFF2-40B4-BE49-F238E27FC236}">
                <a16:creationId xmlns:a16="http://schemas.microsoft.com/office/drawing/2014/main" id="{9C391485-005B-4070-BD5A-FCA1CD06AE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5564" y="3927159"/>
            <a:ext cx="1112280" cy="2930841"/>
          </a:xfrm>
          <a:prstGeom prst="rect">
            <a:avLst/>
          </a:prstGeom>
        </p:spPr>
      </p:pic>
    </p:spTree>
    <p:extLst>
      <p:ext uri="{BB962C8B-B14F-4D97-AF65-F5344CB8AC3E}">
        <p14:creationId xmlns:p14="http://schemas.microsoft.com/office/powerpoint/2010/main" val="37580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12" presetClass="exit" presetSubtype="4" fill="remove" grpId="0" nodeType="clickEffect">
                                  <p:stCondLst>
                                    <p:cond delay="0"/>
                                  </p:stCondLst>
                                  <p:childTnLst>
                                    <p:anim calcmode="lin" valueType="num">
                                      <p:cBhvr additive="base">
                                        <p:cTn id="28" dur="25000"/>
                                        <p:tgtEl>
                                          <p:spTgt spid="22"/>
                                        </p:tgtEl>
                                        <p:attrNameLst>
                                          <p:attrName>ppt_y</p:attrName>
                                        </p:attrNameLst>
                                      </p:cBhvr>
                                      <p:tavLst>
                                        <p:tav tm="0">
                                          <p:val>
                                            <p:strVal val="#ppt_y"/>
                                          </p:val>
                                        </p:tav>
                                        <p:tav tm="100000">
                                          <p:val>
                                            <p:strVal val="#ppt_y+#ppt_h*1.125000"/>
                                          </p:val>
                                        </p:tav>
                                      </p:tavLst>
                                    </p:anim>
                                    <p:animEffect transition="out" filter="wipe(down)">
                                      <p:cBhvr>
                                        <p:cTn id="29" dur="25000"/>
                                        <p:tgtEl>
                                          <p:spTgt spid="22"/>
                                        </p:tgtEl>
                                      </p:cBhvr>
                                    </p:animEffect>
                                    <p:set>
                                      <p:cBhvr>
                                        <p:cTn id="30"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2470</Words>
  <Application>Microsoft Office PowerPoint</Application>
  <PresentationFormat>Widescreen</PresentationFormat>
  <Paragraphs>487</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docs-Century Gothic</vt:lpstr>
      <vt:lpstr>Arial</vt:lpstr>
      <vt:lpstr>Calibri</vt:lpstr>
      <vt:lpstr>Calibri Light</vt:lpstr>
      <vt:lpstr>Century Gothic</vt:lpstr>
      <vt:lpstr>Modern Love</vt:lpstr>
      <vt:lpstr>Segoe Print</vt:lpstr>
      <vt:lpstr>Office Theme</vt:lpstr>
      <vt:lpstr>Saying where you are going and what there is there</vt:lpstr>
      <vt:lpstr>Follow up 1: </vt:lpstr>
      <vt:lpstr>Follow up 2: </vt:lpstr>
      <vt:lpstr>Follow up 3 </vt:lpstr>
      <vt:lpstr>Follow up 3</vt:lpstr>
      <vt:lpstr>Follow up 3</vt:lpstr>
      <vt:lpstr>Follow up 3</vt:lpstr>
      <vt:lpstr>Follow up 3</vt:lpstr>
      <vt:lpstr>Follow up 3 </vt:lpstr>
      <vt:lpstr>Follow up 4: </vt:lpstr>
      <vt:lpstr>Follow up 4 </vt:lpstr>
      <vt:lpstr>Follow up: 5</vt:lpstr>
      <vt:lpstr>Follow up: 5</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17</cp:revision>
  <dcterms:created xsi:type="dcterms:W3CDTF">2022-01-14T14:50:57Z</dcterms:created>
  <dcterms:modified xsi:type="dcterms:W3CDTF">2022-03-05T11:47:17Z</dcterms:modified>
</cp:coreProperties>
</file>