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486" r:id="rId2"/>
    <p:sldId id="477" r:id="rId3"/>
    <p:sldId id="766" r:id="rId4"/>
    <p:sldId id="539" r:id="rId5"/>
    <p:sldId id="761" r:id="rId6"/>
    <p:sldId id="767" r:id="rId7"/>
    <p:sldId id="768" r:id="rId8"/>
    <p:sldId id="504" r:id="rId9"/>
    <p:sldId id="770" r:id="rId10"/>
    <p:sldId id="547" r:id="rId11"/>
    <p:sldId id="553" r:id="rId12"/>
    <p:sldId id="27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CFE1"/>
    <a:srgbClr val="D0EBB3"/>
    <a:srgbClr val="FFCCFF"/>
    <a:srgbClr val="FF0066"/>
    <a:srgbClr val="74CFE8"/>
    <a:srgbClr val="22A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90" autoAdjust="0"/>
    <p:restoredTop sz="66392" autoAdjust="0"/>
  </p:normalViewPr>
  <p:slideViewPr>
    <p:cSldViewPr snapToGrid="0">
      <p:cViewPr varScale="1">
        <p:scale>
          <a:sx n="72" d="100"/>
          <a:sy n="72" d="100"/>
        </p:scale>
        <p:origin x="546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F2BA9-D6A4-4CE8-884A-737DBDF8B45E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50263-D2D8-41AF-88E1-57F41DEA8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284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_tradnl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[que] [qui] paquete [2325] equipo [373]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armario 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[5000] 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cosa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[69] 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habitación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[1069] 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piso 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[889] 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 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[933] 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televisión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[825]</a:t>
            </a: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aprender [428]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beber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[1085]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comer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[347]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correr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[343] hacer [26] leer [209]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vender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[528] ver [38]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dinero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[364]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[23]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tienen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[8]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enorme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[631]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poco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[76]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[181] bocadillo [&gt;5000]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clase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[320] conejo [4728] cuaderno [3301] hermano [333] hermana [3409] lápiz [3740] libro [230] mochila [&gt;5000] regla [1380] ventana [725] activo [1278] bonito [891] grande [66] nuevo [94] viejo [225] bastante [308] muy [43] de12 [2]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6 minutes</a:t>
            </a:r>
          </a:p>
          <a:p>
            <a:pPr marL="0" indent="0"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baseline="0" dirty="0"/>
              <a:t>to bring together various grammar features and vocabulary (</a:t>
            </a:r>
            <a:r>
              <a:rPr lang="en-GB" b="0" baseline="0" dirty="0" err="1"/>
              <a:t>tener</a:t>
            </a:r>
            <a:r>
              <a:rPr lang="en-GB" b="0" baseline="0" dirty="0"/>
              <a:t>: 1</a:t>
            </a:r>
            <a:r>
              <a:rPr lang="en-GB" b="0" baseline="30000" dirty="0"/>
              <a:t>st</a:t>
            </a:r>
            <a:r>
              <a:rPr lang="en-GB" b="0" baseline="0" dirty="0"/>
              <a:t> and 2</a:t>
            </a:r>
            <a:r>
              <a:rPr lang="en-GB" b="0" baseline="30000" dirty="0"/>
              <a:t>nd</a:t>
            </a:r>
            <a:r>
              <a:rPr lang="en-GB" b="0" baseline="0" dirty="0"/>
              <a:t> person singular; possessives ‘my’ and ‘your’)</a:t>
            </a:r>
          </a:p>
          <a:p>
            <a:pPr marL="0" indent="0">
              <a:buNone/>
            </a:pPr>
            <a:endParaRPr lang="en-GB" b="0" baseline="0" dirty="0"/>
          </a:p>
          <a:p>
            <a:pPr marL="0" indent="0"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&amp; click to explain the context of the task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to bring further instructions in Spanish.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Pupils complete 1-5.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through the animations to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bring up answers.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Transcript:</a:t>
            </a:r>
            <a:b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</a:b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E.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Tienes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mi radio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en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tu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habitación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.</a:t>
            </a:r>
            <a:b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</a:b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1. Tengo mis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cosas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en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mi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piso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.</a:t>
            </a:r>
            <a:b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</a:b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2. Tengo mis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lápices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en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mi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clase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.</a:t>
            </a:r>
            <a:b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</a:b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3. ¿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Tienes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mis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bocadillos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en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tu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mochila?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4. ¡Tengo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tu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botella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en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mi mochila! </a:t>
            </a:r>
            <a:b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</a:b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5.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Tienes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tus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libros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en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tu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habitación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375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[qui] [que]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To recap and elicit the pronunciation of the </a:t>
            </a:r>
            <a:r>
              <a:rPr lang="en-GB" b="1" dirty="0"/>
              <a:t>individual SSC [qui] [que]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i="1" dirty="0"/>
              <a:t>Gesture suggestion </a:t>
            </a:r>
            <a:r>
              <a:rPr lang="en-GB" dirty="0"/>
              <a:t>: handshake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i="1" dirty="0"/>
              <a:t>Gesture suggestion </a:t>
            </a:r>
            <a:r>
              <a:rPr lang="en-GB" dirty="0"/>
              <a:t>: with both hands, draw the shape of a rectangle in 3 moves (top, sides, bottom).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4626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to recognise ‘</a:t>
            </a:r>
            <a:r>
              <a:rPr lang="en-GB" dirty="0"/>
              <a:t>qui’ ‘que’ </a:t>
            </a:r>
            <a:r>
              <a:rPr lang="en-GB" baseline="0" dirty="0"/>
              <a:t>with a previously learnt SSCs: ‘ci’, ‘</a:t>
            </a:r>
            <a:r>
              <a:rPr lang="en-GB" baseline="0" dirty="0" err="1"/>
              <a:t>ce</a:t>
            </a:r>
            <a:r>
              <a:rPr lang="en-GB" baseline="0" dirty="0"/>
              <a:t>’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baseline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aseline="0" dirty="0"/>
              <a:t>Read the instruction and do the example [E] with pupils. Pupils to write the correct SSCs [</a:t>
            </a:r>
            <a:r>
              <a:rPr lang="en-GB" baseline="0" dirty="0" err="1"/>
              <a:t>ce</a:t>
            </a:r>
            <a:r>
              <a:rPr lang="en-GB" baseline="0" dirty="0"/>
              <a:t>], [ci] [qui] [que]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aseline="0" dirty="0"/>
              <a:t>Do 1-4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aseline="0" dirty="0"/>
              <a:t>Go through answers by eliciting the Spanish word from pupils, and click to bring up answers.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aseline="0" dirty="0"/>
              <a:t>Give pupils 1 minute to work in pairs to practise pronunciation. 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 </a:t>
            </a:r>
            <a:r>
              <a:rPr lang="en-GB" dirty="0" err="1"/>
              <a:t>izquierda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 queso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 </a:t>
            </a:r>
            <a:r>
              <a:rPr lang="en-GB" dirty="0" err="1"/>
              <a:t>cena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3 </a:t>
            </a:r>
            <a:r>
              <a:rPr lang="en-GB" dirty="0" err="1"/>
              <a:t>raqueta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4 </a:t>
            </a:r>
            <a:r>
              <a:rPr lang="en-GB" dirty="0" err="1"/>
              <a:t>cielo</a:t>
            </a: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4336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</a:t>
            </a:r>
            <a:r>
              <a:rPr lang="en-US" b="0" dirty="0"/>
              <a:t>5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set the scene for this week’s lesson</a:t>
            </a:r>
            <a:r>
              <a:rPr lang="en-US" b="1" dirty="0"/>
              <a:t>;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written comprehension of previously taught vocabulary and this week’s new words.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Pupils read the text aloud with teacher support, as needed.</a:t>
            </a:r>
          </a:p>
          <a:p>
            <a:pPr marL="228600" indent="-228600">
              <a:buAutoNum type="arabicPeriod"/>
            </a:pPr>
            <a:r>
              <a:rPr lang="en-US" b="0" dirty="0"/>
              <a:t>Click on Sofía to hear an audio version of the text, if desired.</a:t>
            </a:r>
          </a:p>
          <a:p>
            <a:r>
              <a:rPr lang="en-US" b="0" dirty="0"/>
              <a:t>3. Pupils focus on the English words and identify the Spanish words from the bold words in the text.  Pupils can volunteer answers in any click – teacher clicks on the English word and the Spanish translation appears.</a:t>
            </a:r>
          </a:p>
          <a:p>
            <a:r>
              <a:rPr lang="en-US" b="0" dirty="0"/>
              <a:t>4. Teachers elicit an oral translation of the text from the class to establish the context of this week’s lesson.</a:t>
            </a:r>
          </a:p>
          <a:p>
            <a:endParaRPr lang="en-GB" dirty="0"/>
          </a:p>
          <a:p>
            <a:r>
              <a:rPr lang="en-GB" dirty="0" err="1"/>
              <a:t>organizado</a:t>
            </a:r>
            <a:r>
              <a:rPr lang="en-GB" dirty="0"/>
              <a:t> [2335] por </a:t>
            </a:r>
            <a:r>
              <a:rPr lang="en-GB" dirty="0" err="1"/>
              <a:t>supuesto</a:t>
            </a:r>
            <a:r>
              <a:rPr lang="en-GB" dirty="0"/>
              <a:t> [529] </a:t>
            </a:r>
            <a:r>
              <a:rPr lang="en-GB" dirty="0" err="1"/>
              <a:t>comunidad</a:t>
            </a:r>
            <a:r>
              <a:rPr lang="en-GB" dirty="0"/>
              <a:t> [523] </a:t>
            </a:r>
            <a:r>
              <a:rPr lang="en-GB" dirty="0" err="1"/>
              <a:t>yo</a:t>
            </a:r>
            <a:r>
              <a:rPr lang="en-GB" dirty="0"/>
              <a:t> [28]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8332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b="1" dirty="0"/>
              <a:t>Timing:</a:t>
            </a:r>
            <a:r>
              <a:rPr lang="en-GB" dirty="0"/>
              <a:t> 2 minutes</a:t>
            </a:r>
          </a:p>
          <a:p>
            <a:endParaRPr lang="en-GB" dirty="0"/>
          </a:p>
          <a:p>
            <a:r>
              <a:rPr lang="en-GB" b="1" dirty="0"/>
              <a:t>Aim: </a:t>
            </a:r>
            <a:r>
              <a:rPr lang="en-GB" b="0" dirty="0"/>
              <a:t>to</a:t>
            </a:r>
            <a:r>
              <a:rPr lang="en-GB" b="0" baseline="0" dirty="0"/>
              <a:t> reintroduce s ‘mi/mis’.</a:t>
            </a:r>
          </a:p>
          <a:p>
            <a:endParaRPr lang="en-GB" b="0" baseline="0" dirty="0"/>
          </a:p>
          <a:p>
            <a:r>
              <a:rPr lang="en-GB" b="1" baseline="0" dirty="0"/>
              <a:t>Procedure:</a:t>
            </a:r>
          </a:p>
          <a:p>
            <a:r>
              <a:rPr lang="en-GB" b="0" baseline="0" dirty="0"/>
              <a:t>Click to go through the explanation and examples.</a:t>
            </a:r>
          </a:p>
          <a:p>
            <a:pPr marL="228600" indent="-228600">
              <a:buAutoNum type="arabicPeriod"/>
            </a:pPr>
            <a:endParaRPr lang="en-GB" b="0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6561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4 minutes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2800" b="1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Aim</a:t>
            </a:r>
            <a: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  <a:t>: to practise written recognition of singular and plural nouns and connect them with the correct possessive adjective ‘mi’ or ‘mis’.</a:t>
            </a:r>
            <a:br>
              <a:rPr lang="en-GB" sz="2800" b="0" kern="1200" dirty="0">
                <a:solidFill>
                  <a:srgbClr val="92D050"/>
                </a:solidFill>
                <a:latin typeface="Century Gothic" panose="020B0502020202020204" pitchFamily="34" charset="0"/>
                <a:ea typeface="+mn-ea"/>
                <a:cs typeface="+mn-cs"/>
              </a:rPr>
            </a:br>
            <a:endParaRPr lang="en-GB" sz="2800" b="0" kern="1200" dirty="0">
              <a:solidFill>
                <a:srgbClr val="92D05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Part 1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write the noun that can follow the possessive adjective.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Click to correct OR click the audio button for a listen and check.</a:t>
            </a:r>
            <a:br>
              <a:rPr lang="en-GB" sz="1200" b="1" strike="noStrike" spc="-1" dirty="0">
                <a:solidFill>
                  <a:srgbClr val="000000"/>
                </a:solidFill>
                <a:latin typeface="+mn-lt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Part 2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decide for each picture shown whether the item was mentioned in Part 1 or not (i.e. in the list at all).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correct.</a:t>
            </a:r>
          </a:p>
          <a:p>
            <a:pPr marL="0" indent="0">
              <a:buNone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1623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1</a:t>
            </a:r>
            <a:r>
              <a:rPr lang="en-GB" b="0" baseline="30000" dirty="0"/>
              <a:t>st </a:t>
            </a:r>
            <a:r>
              <a:rPr lang="en-GB" b="0" dirty="0"/>
              <a:t>and 2nd person </a:t>
            </a:r>
            <a:r>
              <a:rPr lang="en-GB" b="0" dirty="0" err="1"/>
              <a:t>singsular</a:t>
            </a:r>
            <a:r>
              <a:rPr lang="en-GB" b="0" dirty="0"/>
              <a:t> of ‘</a:t>
            </a:r>
            <a:r>
              <a:rPr lang="en-GB" b="0" dirty="0" err="1"/>
              <a:t>tener</a:t>
            </a:r>
            <a:r>
              <a:rPr lang="en-GB" b="0" dirty="0"/>
              <a:t>’, including revisiting raised intonation for question formation.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</a:t>
            </a:r>
            <a:r>
              <a:rPr lang="en-GB" dirty="0" err="1"/>
              <a:t>tener</a:t>
            </a:r>
            <a:r>
              <a:rPr lang="en-GB" dirty="0"/>
              <a:t> (to have).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724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Timing: </a:t>
            </a:r>
            <a:r>
              <a:rPr lang="en-US" b="0" dirty="0"/>
              <a:t>6 minutes</a:t>
            </a:r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Aim: </a:t>
            </a:r>
            <a:r>
              <a:rPr lang="en-US" b="0" dirty="0"/>
              <a:t>listening</a:t>
            </a:r>
            <a:r>
              <a:rPr lang="en-US" b="0" baseline="0" dirty="0"/>
              <a:t> activity to </a:t>
            </a:r>
            <a:r>
              <a:rPr lang="en-US" b="0" baseline="0" dirty="0" err="1"/>
              <a:t>practise</a:t>
            </a:r>
            <a:r>
              <a:rPr lang="en-US" b="0" baseline="0" dirty="0"/>
              <a:t> distinguishing between the meanings of the 1</a:t>
            </a:r>
            <a:r>
              <a:rPr lang="en-US" b="0" baseline="30000" dirty="0"/>
              <a:t>st</a:t>
            </a:r>
            <a:r>
              <a:rPr lang="en-US" b="0" baseline="0" dirty="0"/>
              <a:t> and 2</a:t>
            </a:r>
            <a:r>
              <a:rPr lang="en-US" b="0" baseline="30000" dirty="0"/>
              <a:t>nd</a:t>
            </a:r>
            <a:r>
              <a:rPr lang="en-US" b="0" baseline="0" dirty="0"/>
              <a:t> person singular of </a:t>
            </a:r>
            <a:r>
              <a:rPr lang="en-US" b="0" baseline="0" dirty="0" err="1"/>
              <a:t>tener</a:t>
            </a:r>
            <a:r>
              <a:rPr lang="en-US" b="0" baseline="0" dirty="0"/>
              <a:t> in the present, including statements and questions; mi and mis</a:t>
            </a:r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r>
              <a:rPr lang="en-US" b="1" baseline="0" dirty="0"/>
              <a:t>Procedure:</a:t>
            </a:r>
          </a:p>
          <a:p>
            <a:pPr marL="0" indent="0">
              <a:buNone/>
            </a:pPr>
            <a:r>
              <a:rPr lang="en-US" b="1" baseline="0" dirty="0"/>
              <a:t>Part 1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Click to bring instructions.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Pupils first </a:t>
            </a:r>
            <a:r>
              <a:rPr lang="en-US" b="0" baseline="0" dirty="0" err="1"/>
              <a:t>idefintfiy</a:t>
            </a:r>
            <a:r>
              <a:rPr lang="en-US" b="0" baseline="0" dirty="0"/>
              <a:t> the person of the verb ‘I’ / ‘you’, and then whether it’s a statement or a question.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Do [E] with them.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Part 2</a:t>
            </a:r>
          </a:p>
          <a:p>
            <a:pPr marL="228600" indent="-228600">
              <a:buAutoNum type="arabicPeriod"/>
            </a:pPr>
            <a:r>
              <a:rPr lang="en-US" dirty="0"/>
              <a:t>Click to bring further instructions. Pupils to listen again and identify whether they hear ‘mi’ or ‘mis’ and write down the lexical item / object mentioned.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Transcript</a:t>
            </a:r>
          </a:p>
          <a:p>
            <a:pPr marL="0" indent="0">
              <a:buNone/>
            </a:pPr>
            <a:r>
              <a:rPr lang="en-US" dirty="0"/>
              <a:t>E. ¿</a:t>
            </a:r>
            <a:r>
              <a:rPr lang="en-US" dirty="0" err="1"/>
              <a:t>Tienes</a:t>
            </a:r>
            <a:r>
              <a:rPr lang="en-US" dirty="0"/>
              <a:t> mis </a:t>
            </a:r>
            <a:r>
              <a:rPr lang="en-US" dirty="0" err="1"/>
              <a:t>cosas</a:t>
            </a:r>
            <a:r>
              <a:rPr lang="en-US" dirty="0"/>
              <a:t>?</a:t>
            </a:r>
          </a:p>
          <a:p>
            <a:pPr marL="228600" indent="-228600">
              <a:buAutoNum type="arabicPeriod"/>
            </a:pPr>
            <a:r>
              <a:rPr lang="en-US" dirty="0"/>
              <a:t>¿</a:t>
            </a:r>
            <a:r>
              <a:rPr lang="en-US" dirty="0" err="1"/>
              <a:t>Tienes</a:t>
            </a:r>
            <a:r>
              <a:rPr lang="en-US" dirty="0"/>
              <a:t> mi </a:t>
            </a:r>
            <a:r>
              <a:rPr lang="en-US" dirty="0" err="1"/>
              <a:t>lámpara</a:t>
            </a:r>
            <a:r>
              <a:rPr lang="en-US" dirty="0"/>
              <a:t>?</a:t>
            </a:r>
            <a:endParaRPr lang="en-GB" b="0" dirty="0"/>
          </a:p>
          <a:p>
            <a:pPr marL="228600" indent="-228600">
              <a:buAutoNum type="arabicPeriod"/>
            </a:pPr>
            <a:r>
              <a:rPr lang="en-GB" b="0" dirty="0"/>
              <a:t>Tengo mis </a:t>
            </a:r>
            <a:r>
              <a:rPr lang="en-GB" b="0" dirty="0" err="1"/>
              <a:t>libros</a:t>
            </a:r>
            <a:r>
              <a:rPr lang="en-GB" b="0" dirty="0"/>
              <a:t>.</a:t>
            </a:r>
          </a:p>
          <a:p>
            <a:pPr marL="228600" indent="-228600">
              <a:buAutoNum type="arabicPeriod"/>
            </a:pPr>
            <a:r>
              <a:rPr lang="en-GB" b="0" dirty="0"/>
              <a:t>¡</a:t>
            </a:r>
            <a:r>
              <a:rPr lang="en-GB" b="0" dirty="0" err="1"/>
              <a:t>Tienes</a:t>
            </a:r>
            <a:r>
              <a:rPr lang="en-GB" b="0" dirty="0"/>
              <a:t> mi dinero!</a:t>
            </a:r>
          </a:p>
          <a:p>
            <a:pPr marL="228600" indent="-228600">
              <a:buAutoNum type="arabicPeriod"/>
            </a:pPr>
            <a:r>
              <a:rPr lang="en-GB" b="0" dirty="0"/>
              <a:t>¿</a:t>
            </a:r>
            <a:r>
              <a:rPr lang="en-GB" b="0" dirty="0" err="1"/>
              <a:t>Tienes</a:t>
            </a:r>
            <a:r>
              <a:rPr lang="en-GB" b="0" dirty="0"/>
              <a:t> mis </a:t>
            </a:r>
            <a:r>
              <a:rPr lang="en-GB" b="0" dirty="0" err="1"/>
              <a:t>osos</a:t>
            </a:r>
            <a:r>
              <a:rPr lang="en-GB" b="0" dirty="0"/>
              <a:t>?</a:t>
            </a:r>
          </a:p>
          <a:p>
            <a:pPr marL="228600" indent="-228600">
              <a:buAutoNum type="arabicPeriod"/>
            </a:pPr>
            <a:r>
              <a:rPr lang="en-GB" b="0" dirty="0"/>
              <a:t>Tengo mis </a:t>
            </a:r>
            <a:r>
              <a:rPr lang="en-GB" b="0" dirty="0" err="1"/>
              <a:t>diccionarios</a:t>
            </a:r>
            <a:r>
              <a:rPr lang="en-GB" b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7899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b="1" dirty="0"/>
              <a:t>Timing:</a:t>
            </a:r>
            <a:r>
              <a:rPr lang="en-GB" dirty="0"/>
              <a:t> 2 minutes</a:t>
            </a:r>
          </a:p>
          <a:p>
            <a:endParaRPr lang="en-GB" dirty="0"/>
          </a:p>
          <a:p>
            <a:r>
              <a:rPr lang="en-GB" b="1" dirty="0"/>
              <a:t>Aim: </a:t>
            </a:r>
            <a:r>
              <a:rPr lang="en-GB" b="0" dirty="0"/>
              <a:t>to</a:t>
            </a:r>
            <a:r>
              <a:rPr lang="en-GB" b="0" baseline="0" dirty="0"/>
              <a:t> reintroduce ’‘</a:t>
            </a:r>
            <a:r>
              <a:rPr lang="en-GB" b="0" baseline="0" dirty="0" err="1"/>
              <a:t>tu</a:t>
            </a:r>
            <a:r>
              <a:rPr lang="en-GB" b="0" baseline="0" dirty="0"/>
              <a:t>/</a:t>
            </a:r>
            <a:r>
              <a:rPr lang="en-GB" b="0" baseline="0" dirty="0" err="1"/>
              <a:t>tus</a:t>
            </a:r>
            <a:r>
              <a:rPr lang="en-GB" b="0" baseline="0" dirty="0"/>
              <a:t>’.</a:t>
            </a:r>
          </a:p>
          <a:p>
            <a:endParaRPr lang="en-GB" b="0" baseline="0" dirty="0"/>
          </a:p>
          <a:p>
            <a:r>
              <a:rPr lang="en-GB" b="1" baseline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baseline="0" dirty="0"/>
              <a:t>Click to go through the explanation and examples.</a:t>
            </a:r>
          </a:p>
          <a:p>
            <a:pPr marL="228600" indent="-228600">
              <a:buAutoNum type="arabicPeriod"/>
            </a:pPr>
            <a:endParaRPr lang="en-GB" b="0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2337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A0085-9E05-4721-B2FE-E4C508761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E41E7F-C8F8-4876-9E85-E576126B0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3670-786C-4994-90AC-38DC22199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FF42B-C116-48FC-824F-975DB8F6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C3341-A72A-4E50-9297-34B73008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88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C5D9E-6823-44B8-BCF8-13C10911E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97951F-ED15-493D-8836-C8F9BD9ED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E37E7-955A-49DC-B3DE-26BB8A3A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9A4BE-2E42-4B06-9F34-26E11A92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7AF00-542F-4BDC-822F-C6DDE648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207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1A80A-513E-4252-AC0C-55EE56A18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0647-7275-4826-8E12-E027C1631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BF2DF-19CF-4D79-803C-4FE464ED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2B955-FDD1-4737-8BF0-24661BA47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E0797-7D01-4300-B803-123C31EF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53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FD64-A50B-49FB-8517-7730C8A1B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67240-D4F8-4796-8CCB-22593ECCB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5D7E2-DA7C-4CA5-8197-B1129EB6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9BF29-2A7B-4D27-A12B-EA9E5CC5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86413-9A55-4275-8394-71640BE7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596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52D99-241A-4CC7-950F-F50CA688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C5FD7-F438-4194-BE7B-C0696CA22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2AE1D-1737-41A4-896D-FD81FF550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3950A-703C-4422-A508-C9E1F38D2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DDAF2-A88F-454F-9EAD-06243D075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389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A3344-CC0E-404F-B9C4-ACB311FEB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799E1-71D1-4005-A188-241BCD854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B0D6A-9D01-4A4C-AAD8-CA7DC1581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5AAD-C158-4355-B13F-DB496E49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9AC5D-CED9-409C-ACC5-97608014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E3891-0D2B-46F4-81C7-C3A487F0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865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AE98-C8A6-4F22-A816-2F2C7DD0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D5D8F-4F8E-4731-BBA2-4D3430700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8178D-1A5A-468D-9FCA-7C53CB165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ECF231-E262-49AD-B91F-6554CECFE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527F17-6BBC-4F9E-8FAA-AC5D0AFB6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5AAB48-4AC9-454A-BB19-C94CE78F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A6BA71-1FCD-4768-BCA1-F863CCBF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84AE0-1E1A-4F2E-85A0-7C6F469D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7407E-74A2-4A16-924C-E163BFF30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789330-8BCA-4FE9-A112-EA53B395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74342-EC3B-4746-ACCF-CCE2B0A9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B6DA6-349D-46B3-BAA4-787E8EBBE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49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469702-67B4-4C2F-9506-E073BF49A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3F4947-C1D9-41A1-94D9-288EB2E9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FAF71-080E-446D-8197-0468E2784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98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C4F32-7115-4B6A-8F51-39C1CD24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DA0AA-24AD-48CD-8EF1-17266C9B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CE7DC-550B-4DFD-8AAF-B28446D61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2CD48-3ACF-405B-A0DB-1992C0673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6C707-E74D-4017-9BA2-1DD6A4ED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A33C0-52BC-424F-A443-61019B43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81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D02AB-C350-4FDF-A6D5-AED0967D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9F564D-1F19-4B50-9EEE-B2F668CFB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18C87-B907-4900-8144-DFE4B2688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F9922-58C6-4732-A74E-B0AB7CF9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90685-7898-4EE2-80C5-6DF9C4CF4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D908F-C67A-4502-8AF7-AF862FEEF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414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49A597-5101-43C1-AE90-249FF1A0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EFEAF-10E9-4C05-8DEE-6D9B2CB18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55A13-CD99-4BA4-A888-8813F389D3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35FE3-5E96-469A-AB59-BAA952968745}" type="datetimeFigureOut">
              <a:rPr lang="en-GB" smtClean="0"/>
              <a:t>04/02/2022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006ED-636C-4C19-A9AE-0AA198C15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2431B-AEF7-4E46-B492-B48E1EC9A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18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5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audio" Target="../media/audio46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9.wav"/><Relationship Id="rId13" Type="http://schemas.openxmlformats.org/officeDocument/2006/relationships/audio" Target="../media/audio54.wav"/><Relationship Id="rId3" Type="http://schemas.openxmlformats.org/officeDocument/2006/relationships/image" Target="../media/image14.png"/><Relationship Id="rId7" Type="http://schemas.openxmlformats.org/officeDocument/2006/relationships/audio" Target="../media/audio48.wav"/><Relationship Id="rId12" Type="http://schemas.openxmlformats.org/officeDocument/2006/relationships/audio" Target="../media/audio5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audio" Target="../media/audio52.wav"/><Relationship Id="rId5" Type="http://schemas.openxmlformats.org/officeDocument/2006/relationships/audio" Target="../media/audio47.wav"/><Relationship Id="rId15" Type="http://schemas.openxmlformats.org/officeDocument/2006/relationships/image" Target="../media/image34.png"/><Relationship Id="rId10" Type="http://schemas.openxmlformats.org/officeDocument/2006/relationships/audio" Target="../media/audio51.wav"/><Relationship Id="rId4" Type="http://schemas.microsoft.com/office/2007/relationships/hdphoto" Target="../media/hdphoto1.wdp"/><Relationship Id="rId9" Type="http://schemas.openxmlformats.org/officeDocument/2006/relationships/audio" Target="../media/audio50.wav"/><Relationship Id="rId14" Type="http://schemas.openxmlformats.org/officeDocument/2006/relationships/audio" Target="../media/audio55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8.wav"/><Relationship Id="rId11" Type="http://schemas.openxmlformats.org/officeDocument/2006/relationships/image" Target="../media/image8.png"/><Relationship Id="rId5" Type="http://schemas.openxmlformats.org/officeDocument/2006/relationships/audio" Target="../media/audio7.wav"/><Relationship Id="rId15" Type="http://schemas.openxmlformats.org/officeDocument/2006/relationships/image" Target="../media/image12.png"/><Relationship Id="rId10" Type="http://schemas.openxmlformats.org/officeDocument/2006/relationships/audio" Target="../media/audio11.wav"/><Relationship Id="rId4" Type="http://schemas.openxmlformats.org/officeDocument/2006/relationships/audio" Target="../media/audio6.wav"/><Relationship Id="rId9" Type="http://schemas.openxmlformats.org/officeDocument/2006/relationships/audio" Target="../media/audio10.wav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13" Type="http://schemas.openxmlformats.org/officeDocument/2006/relationships/image" Target="../media/image14.png"/><Relationship Id="rId3" Type="http://schemas.openxmlformats.org/officeDocument/2006/relationships/audio" Target="../media/audio12.wav"/><Relationship Id="rId7" Type="http://schemas.openxmlformats.org/officeDocument/2006/relationships/audio" Target="../media/audio16.wav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5.wav"/><Relationship Id="rId11" Type="http://schemas.openxmlformats.org/officeDocument/2006/relationships/audio" Target="../media/audio20.wav"/><Relationship Id="rId5" Type="http://schemas.openxmlformats.org/officeDocument/2006/relationships/audio" Target="../media/audio14.wav"/><Relationship Id="rId10" Type="http://schemas.openxmlformats.org/officeDocument/2006/relationships/audio" Target="../media/audio19.wav"/><Relationship Id="rId4" Type="http://schemas.openxmlformats.org/officeDocument/2006/relationships/audio" Target="../media/audio13.wav"/><Relationship Id="rId9" Type="http://schemas.openxmlformats.org/officeDocument/2006/relationships/audio" Target="../media/audio18.wav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audio" Target="../media/audio2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audio" Target="../media/audio27.wav"/><Relationship Id="rId18" Type="http://schemas.openxmlformats.org/officeDocument/2006/relationships/image" Target="../media/image22.png"/><Relationship Id="rId26" Type="http://schemas.openxmlformats.org/officeDocument/2006/relationships/image" Target="../media/image29.png"/><Relationship Id="rId3" Type="http://schemas.openxmlformats.org/officeDocument/2006/relationships/audio" Target="../media/audio23.wav"/><Relationship Id="rId21" Type="http://schemas.openxmlformats.org/officeDocument/2006/relationships/image" Target="../media/image2.gif"/><Relationship Id="rId7" Type="http://schemas.openxmlformats.org/officeDocument/2006/relationships/image" Target="../media/image20.png"/><Relationship Id="rId12" Type="http://schemas.openxmlformats.org/officeDocument/2006/relationships/audio" Target="../media/audio26.wav"/><Relationship Id="rId17" Type="http://schemas.openxmlformats.org/officeDocument/2006/relationships/image" Target="../media/image21.png"/><Relationship Id="rId25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30.wav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audio" Target="../media/audio25.wav"/><Relationship Id="rId24" Type="http://schemas.openxmlformats.org/officeDocument/2006/relationships/image" Target="../media/image27.png"/><Relationship Id="rId5" Type="http://schemas.openxmlformats.org/officeDocument/2006/relationships/image" Target="../media/image18.gif"/><Relationship Id="rId15" Type="http://schemas.openxmlformats.org/officeDocument/2006/relationships/audio" Target="../media/audio29.wav"/><Relationship Id="rId23" Type="http://schemas.openxmlformats.org/officeDocument/2006/relationships/image" Target="../media/image26.png"/><Relationship Id="rId10" Type="http://schemas.openxmlformats.org/officeDocument/2006/relationships/audio" Target="../media/audio24.wav"/><Relationship Id="rId19" Type="http://schemas.openxmlformats.org/officeDocument/2006/relationships/image" Target="../media/image23.png"/><Relationship Id="rId4" Type="http://schemas.openxmlformats.org/officeDocument/2006/relationships/image" Target="../media/image17.gif"/><Relationship Id="rId9" Type="http://schemas.microsoft.com/office/2007/relationships/hdphoto" Target="../media/hdphoto1.wdp"/><Relationship Id="rId14" Type="http://schemas.openxmlformats.org/officeDocument/2006/relationships/audio" Target="../media/audio28.wav"/><Relationship Id="rId22" Type="http://schemas.openxmlformats.org/officeDocument/2006/relationships/image" Target="../media/image25.png"/><Relationship Id="rId27" Type="http://schemas.openxmlformats.org/officeDocument/2006/relationships/image" Target="../media/image3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audio" Target="../media/audio3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2.gif"/><Relationship Id="rId5" Type="http://schemas.openxmlformats.org/officeDocument/2006/relationships/audio" Target="../media/audio33.wav"/><Relationship Id="rId10" Type="http://schemas.openxmlformats.org/officeDocument/2006/relationships/audio" Target="../media/audio34.wav"/><Relationship Id="rId4" Type="http://schemas.openxmlformats.org/officeDocument/2006/relationships/audio" Target="../media/audio32.wav"/><Relationship Id="rId9" Type="http://schemas.openxmlformats.org/officeDocument/2006/relationships/image" Target="../media/image3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9.wav"/><Relationship Id="rId13" Type="http://schemas.openxmlformats.org/officeDocument/2006/relationships/image" Target="../media/image26.png"/><Relationship Id="rId3" Type="http://schemas.openxmlformats.org/officeDocument/2006/relationships/audio" Target="../media/audio35.wav"/><Relationship Id="rId7" Type="http://schemas.openxmlformats.org/officeDocument/2006/relationships/audio" Target="../media/audio38.wav"/><Relationship Id="rId12" Type="http://schemas.openxmlformats.org/officeDocument/2006/relationships/audio" Target="../media/audio4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7.wav"/><Relationship Id="rId11" Type="http://schemas.openxmlformats.org/officeDocument/2006/relationships/audio" Target="../media/audio42.wav"/><Relationship Id="rId5" Type="http://schemas.openxmlformats.org/officeDocument/2006/relationships/image" Target="../media/image7.png"/><Relationship Id="rId15" Type="http://schemas.openxmlformats.org/officeDocument/2006/relationships/image" Target="../media/image32.png"/><Relationship Id="rId10" Type="http://schemas.openxmlformats.org/officeDocument/2006/relationships/audio" Target="../media/audio41.wav"/><Relationship Id="rId4" Type="http://schemas.openxmlformats.org/officeDocument/2006/relationships/audio" Target="../media/audio36.wav"/><Relationship Id="rId9" Type="http://schemas.openxmlformats.org/officeDocument/2006/relationships/audio" Target="../media/audio40.wav"/><Relationship Id="rId14" Type="http://schemas.openxmlformats.org/officeDocument/2006/relationships/audio" Target="../media/audio4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293" y="696758"/>
            <a:ext cx="6621960" cy="5678129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07BAD55-AF3E-4DB2-B919-E4AD07517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Talking about possessions in singular and plural</a:t>
            </a: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73007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[your]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176100" y="1574764"/>
            <a:ext cx="11811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‘your’ 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in Spanish before a singular or uncountable noun, use </a:t>
            </a:r>
            <a:r>
              <a:rPr lang="en-GB" sz="32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_____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6" name="Google Shape;183;p8">
            <a:extLst>
              <a:ext uri="{FF2B5EF4-FFF2-40B4-BE49-F238E27FC236}">
                <a16:creationId xmlns:a16="http://schemas.microsoft.com/office/drawing/2014/main" id="{DD51F08D-B8DD-4497-975F-36817498D4B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250" y="283843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03D5146-6E9E-4B75-8BCF-EFAD82F816F8}"/>
              </a:ext>
            </a:extLst>
          </p:cNvPr>
          <p:cNvSpPr txBox="1"/>
          <p:nvPr/>
        </p:nvSpPr>
        <p:spPr>
          <a:xfrm>
            <a:off x="833692" y="2867684"/>
            <a:ext cx="6903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armario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habitación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A52107-DCAE-42E3-8593-F24FD417854D}"/>
              </a:ext>
            </a:extLst>
          </p:cNvPr>
          <p:cNvSpPr txBox="1"/>
          <p:nvPr/>
        </p:nvSpPr>
        <p:spPr>
          <a:xfrm>
            <a:off x="833692" y="3361630"/>
            <a:ext cx="9823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Do you have a wardrobe in </a:t>
            </a:r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your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room?</a:t>
            </a:r>
            <a:endParaRPr kumimoji="0" lang="en-GB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CuadroTexto 2">
            <a:extLst>
              <a:ext uri="{FF2B5EF4-FFF2-40B4-BE49-F238E27FC236}">
                <a16:creationId xmlns:a16="http://schemas.microsoft.com/office/drawing/2014/main" id="{130A50FF-0236-4760-9232-0D692DD4E67B}"/>
              </a:ext>
            </a:extLst>
          </p:cNvPr>
          <p:cNvSpPr txBox="1"/>
          <p:nvPr/>
        </p:nvSpPr>
        <p:spPr>
          <a:xfrm>
            <a:off x="2362897" y="2052076"/>
            <a:ext cx="773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tu</a:t>
            </a:r>
            <a:endParaRPr lang="es-GB" sz="32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79AC23-636C-4ED0-9BAC-F9DDA6DDCCD6}"/>
              </a:ext>
            </a:extLst>
          </p:cNvPr>
          <p:cNvSpPr/>
          <p:nvPr/>
        </p:nvSpPr>
        <p:spPr>
          <a:xfrm>
            <a:off x="286447" y="4283856"/>
            <a:ext cx="149733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‘your’ 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in Spanish before a plural noun, use </a:t>
            </a:r>
            <a:r>
              <a:rPr lang="en-GB" sz="32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_____.</a:t>
            </a:r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CuadroTexto 24">
            <a:extLst>
              <a:ext uri="{FF2B5EF4-FFF2-40B4-BE49-F238E27FC236}">
                <a16:creationId xmlns:a16="http://schemas.microsoft.com/office/drawing/2014/main" id="{7247D4F5-1753-422A-95B3-F901952F5773}"/>
              </a:ext>
            </a:extLst>
          </p:cNvPr>
          <p:cNvSpPr txBox="1"/>
          <p:nvPr/>
        </p:nvSpPr>
        <p:spPr>
          <a:xfrm>
            <a:off x="10169852" y="4222300"/>
            <a:ext cx="975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6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tus</a:t>
            </a:r>
            <a:endParaRPr lang="es-GB" sz="36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Google Shape;183;p8">
            <a:extLst>
              <a:ext uri="{FF2B5EF4-FFF2-40B4-BE49-F238E27FC236}">
                <a16:creationId xmlns:a16="http://schemas.microsoft.com/office/drawing/2014/main" id="{224EF153-4284-4D1C-8BBE-6547392B57C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9746" y="514885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134C10E-058E-4727-A104-056942CDF2CC}"/>
              </a:ext>
            </a:extLst>
          </p:cNvPr>
          <p:cNvSpPr txBox="1"/>
          <p:nvPr/>
        </p:nvSpPr>
        <p:spPr>
          <a:xfrm>
            <a:off x="915188" y="5178101"/>
            <a:ext cx="6903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tus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habitación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953AD2-157D-4C4A-91B1-5E8333269F3B}"/>
              </a:ext>
            </a:extLst>
          </p:cNvPr>
          <p:cNvSpPr txBox="1"/>
          <p:nvPr/>
        </p:nvSpPr>
        <p:spPr>
          <a:xfrm>
            <a:off x="915188" y="5672047"/>
            <a:ext cx="742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Do you have</a:t>
            </a:r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 your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books in 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your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room?</a:t>
            </a:r>
            <a:endParaRPr kumimoji="0" lang="en-GB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D681B6F0-1246-419E-83A5-9E41A0589879}"/>
              </a:ext>
            </a:extLst>
          </p:cNvPr>
          <p:cNvSpPr/>
          <p:nvPr/>
        </p:nvSpPr>
        <p:spPr>
          <a:xfrm>
            <a:off x="7956298" y="2356290"/>
            <a:ext cx="3935235" cy="1618096"/>
          </a:xfrm>
          <a:prstGeom prst="wedgeRoundRectCallout">
            <a:avLst>
              <a:gd name="adj1" fmla="val -41299"/>
              <a:gd name="adj2" fmla="val 6554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⚠ It does not matter whether the nouns are masculine or feminine.</a:t>
            </a:r>
          </a:p>
        </p:txBody>
      </p:sp>
    </p:spTree>
    <p:extLst>
      <p:ext uri="{BB962C8B-B14F-4D97-AF65-F5344CB8AC3E}">
        <p14:creationId xmlns:p14="http://schemas.microsoft.com/office/powerpoint/2010/main" val="60553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15" grpId="0"/>
      <p:bldP spid="16" grpId="0"/>
      <p:bldP spid="17" grpId="0"/>
      <p:bldP spid="19" grpId="0"/>
      <p:bldP spid="22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TextBox 5">
            <a:hlinkClick r:id="" action="ppaction://noaction">
              <a:snd r:embed="rId5" name="12_0.wav"/>
            </a:hlinkClick>
            <a:extLst>
              <a:ext uri="{FF2B5EF4-FFF2-40B4-BE49-F238E27FC236}">
                <a16:creationId xmlns:a16="http://schemas.microsoft.com/office/drawing/2014/main" id="{D8FA714A-DAAF-4C83-B7F2-75FD592DC163}"/>
              </a:ext>
            </a:extLst>
          </p:cNvPr>
          <p:cNvSpPr txBox="1"/>
          <p:nvPr/>
        </p:nvSpPr>
        <p:spPr>
          <a:xfrm>
            <a:off x="112868" y="141400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clase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Sofía escribe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notas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Quique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074" name="Picture 2" descr="Post It, Nota, Pin, Papel, Una Noticia, Oficina">
            <a:extLst>
              <a:ext uri="{FF2B5EF4-FFF2-40B4-BE49-F238E27FC236}">
                <a16:creationId xmlns:a16="http://schemas.microsoft.com/office/drawing/2014/main" id="{E114935D-1A67-4AEB-8B78-35388BE3CD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6" t="55215" r="26613"/>
          <a:stretch/>
        </p:blipFill>
        <p:spPr bwMode="auto">
          <a:xfrm>
            <a:off x="-186873" y="1318904"/>
            <a:ext cx="2527128" cy="218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Post It, Nota, Pin, Papel, Una Noticia, Oficina">
            <a:extLst>
              <a:ext uri="{FF2B5EF4-FFF2-40B4-BE49-F238E27FC236}">
                <a16:creationId xmlns:a16="http://schemas.microsoft.com/office/drawing/2014/main" id="{3AB60445-C280-428F-A886-A4E55A36FB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15" r="68886"/>
          <a:stretch/>
        </p:blipFill>
        <p:spPr bwMode="auto">
          <a:xfrm>
            <a:off x="2852741" y="4516720"/>
            <a:ext cx="2862497" cy="287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Post It, Nota, Pin, Papel, Una Noticia, Oficina">
            <a:extLst>
              <a:ext uri="{FF2B5EF4-FFF2-40B4-BE49-F238E27FC236}">
                <a16:creationId xmlns:a16="http://schemas.microsoft.com/office/drawing/2014/main" id="{AC87CF04-32E2-4B57-9411-4065C769A5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8" b="54769"/>
          <a:stretch/>
        </p:blipFill>
        <p:spPr bwMode="auto">
          <a:xfrm>
            <a:off x="2045552" y="943875"/>
            <a:ext cx="3517465" cy="232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Post It, Nota, Pin, Papel, Una Noticia, Oficina">
            <a:extLst>
              <a:ext uri="{FF2B5EF4-FFF2-40B4-BE49-F238E27FC236}">
                <a16:creationId xmlns:a16="http://schemas.microsoft.com/office/drawing/2014/main" id="{2B93FA98-7CFB-42E4-9A19-E30B0AF266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2" r="26613" b="50925"/>
          <a:stretch/>
        </p:blipFill>
        <p:spPr bwMode="auto">
          <a:xfrm>
            <a:off x="637847" y="2841081"/>
            <a:ext cx="2862497" cy="269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ED0A726D-E857-4DB5-ACA4-B7F3DC92B399}"/>
              </a:ext>
            </a:extLst>
          </p:cNvPr>
          <p:cNvSpPr txBox="1"/>
          <p:nvPr/>
        </p:nvSpPr>
        <p:spPr>
          <a:xfrm>
            <a:off x="2340673" y="1490181"/>
            <a:ext cx="28248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Tengo mis cosas en mi piso.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DBF8898-6E6F-41C6-B8B5-4825059AAEA2}"/>
              </a:ext>
            </a:extLst>
          </p:cNvPr>
          <p:cNvSpPr txBox="1"/>
          <p:nvPr/>
        </p:nvSpPr>
        <p:spPr>
          <a:xfrm>
            <a:off x="8757340" y="108281"/>
            <a:ext cx="2151890" cy="400110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notas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*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notes</a:t>
            </a:r>
            <a:endParaRPr lang="en-GB" sz="20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C693425-C664-402C-80A4-DA19C659B00F}"/>
              </a:ext>
            </a:extLst>
          </p:cNvPr>
          <p:cNvSpPr txBox="1"/>
          <p:nvPr/>
        </p:nvSpPr>
        <p:spPr>
          <a:xfrm>
            <a:off x="3461843" y="5044525"/>
            <a:ext cx="19751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Tienes tus libros en tu habitación.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5419E3F-CBB9-4B6D-8797-226D753E77AC}"/>
              </a:ext>
            </a:extLst>
          </p:cNvPr>
          <p:cNvSpPr txBox="1"/>
          <p:nvPr/>
        </p:nvSpPr>
        <p:spPr>
          <a:xfrm>
            <a:off x="146157" y="1648885"/>
            <a:ext cx="19177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Tienes mi</a:t>
            </a:r>
          </a:p>
          <a:p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radio en tu habitación.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21200D3-C726-406C-B087-58862C408040}"/>
              </a:ext>
            </a:extLst>
          </p:cNvPr>
          <p:cNvSpPr txBox="1"/>
          <p:nvPr/>
        </p:nvSpPr>
        <p:spPr>
          <a:xfrm>
            <a:off x="1161238" y="3443344"/>
            <a:ext cx="19469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Tengo mis lápices en mi clase.</a:t>
            </a:r>
          </a:p>
        </p:txBody>
      </p:sp>
      <p:pic>
        <p:nvPicPr>
          <p:cNvPr id="75" name="Picture 2" descr="Post It, Nota, Pin, Papel, Una Noticia, Oficina">
            <a:extLst>
              <a:ext uri="{FF2B5EF4-FFF2-40B4-BE49-F238E27FC236}">
                <a16:creationId xmlns:a16="http://schemas.microsoft.com/office/drawing/2014/main" id="{AE91E46A-8700-45A4-817F-E40BFFFA99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8" b="54769"/>
          <a:stretch/>
        </p:blipFill>
        <p:spPr bwMode="auto">
          <a:xfrm>
            <a:off x="105209" y="5102023"/>
            <a:ext cx="3163265" cy="20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122ECFB3-2D6A-429B-BB6A-809878B85ED6}"/>
              </a:ext>
            </a:extLst>
          </p:cNvPr>
          <p:cNvSpPr txBox="1"/>
          <p:nvPr/>
        </p:nvSpPr>
        <p:spPr>
          <a:xfrm>
            <a:off x="282758" y="5775703"/>
            <a:ext cx="28248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¡Tengo mi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botella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mochila!</a:t>
            </a:r>
          </a:p>
        </p:txBody>
      </p:sp>
      <p:pic>
        <p:nvPicPr>
          <p:cNvPr id="84" name="Picture 2" descr="Post It, Nota, Pin, Papel, Una Noticia, Oficina">
            <a:extLst>
              <a:ext uri="{FF2B5EF4-FFF2-40B4-BE49-F238E27FC236}">
                <a16:creationId xmlns:a16="http://schemas.microsoft.com/office/drawing/2014/main" id="{4F579041-CE1D-451A-BE52-667E233215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6" t="55215" r="26613"/>
          <a:stretch/>
        </p:blipFill>
        <p:spPr bwMode="auto">
          <a:xfrm>
            <a:off x="3316483" y="2578813"/>
            <a:ext cx="2862496" cy="218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842ADA9B-4ED2-480A-8B59-B2C317522228}"/>
              </a:ext>
            </a:extLst>
          </p:cNvPr>
          <p:cNvSpPr txBox="1"/>
          <p:nvPr/>
        </p:nvSpPr>
        <p:spPr>
          <a:xfrm>
            <a:off x="3744763" y="2944173"/>
            <a:ext cx="197517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mis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bocadillos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mochila?</a:t>
            </a:r>
          </a:p>
        </p:txBody>
      </p:sp>
      <p:graphicFrame>
        <p:nvGraphicFramePr>
          <p:cNvPr id="90" name="Table 3">
            <a:extLst>
              <a:ext uri="{FF2B5EF4-FFF2-40B4-BE49-F238E27FC236}">
                <a16:creationId xmlns:a16="http://schemas.microsoft.com/office/drawing/2014/main" id="{D001D80A-545C-4AB0-B6B1-438B644541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534971"/>
              </p:ext>
            </p:extLst>
          </p:nvPr>
        </p:nvGraphicFramePr>
        <p:xfrm>
          <a:off x="6191735" y="1588312"/>
          <a:ext cx="5789287" cy="5011892"/>
        </p:xfrm>
        <a:graphic>
          <a:graphicData uri="http://schemas.openxmlformats.org/drawingml/2006/table">
            <a:tbl>
              <a:tblPr firstRow="1" bandRow="1"/>
              <a:tblGrid>
                <a:gridCol w="669669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5119618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</a:tblGrid>
              <a:tr h="841493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have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 in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______ 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841493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 have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 in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 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841493">
                <a:tc>
                  <a:txBody>
                    <a:bodyPr/>
                    <a:lstStyle/>
                    <a:p>
                      <a:pPr algn="ctr"/>
                      <a:endParaRPr lang="en-GB" sz="2400" b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 ___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my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________ in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_____ 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501133">
                <a:tc>
                  <a:txBody>
                    <a:bodyPr/>
                    <a:lstStyle/>
                    <a:p>
                      <a:pPr algn="ctr"/>
                      <a:endParaRPr lang="en-GB" sz="2400" b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 _____ have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my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___________ in your  ________________ 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501133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_______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your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 in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_______________ 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  <a:tr h="841493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_______ 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 in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______ 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346702"/>
                  </a:ext>
                </a:extLst>
              </a:tr>
            </a:tbl>
          </a:graphicData>
        </a:graphic>
      </p:graphicFrame>
      <p:sp>
        <p:nvSpPr>
          <p:cNvPr id="91" name="Rectangle 90">
            <a:hlinkClick r:id="" action="ppaction://noaction">
              <a:snd r:embed="rId7" name="12_e.wav"/>
            </a:hlinkClick>
            <a:extLst>
              <a:ext uri="{FF2B5EF4-FFF2-40B4-BE49-F238E27FC236}">
                <a16:creationId xmlns:a16="http://schemas.microsoft.com/office/drawing/2014/main" id="{783D22C5-42E0-488B-86E8-26D756C64041}"/>
              </a:ext>
            </a:extLst>
          </p:cNvPr>
          <p:cNvSpPr/>
          <p:nvPr/>
        </p:nvSpPr>
        <p:spPr>
          <a:xfrm>
            <a:off x="6308746" y="1786225"/>
            <a:ext cx="421308" cy="47046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92" name="Rectangle 91">
            <a:hlinkClick r:id="" action="ppaction://noaction">
              <a:snd r:embed="rId8" name="12_1.wav"/>
            </a:hlinkClick>
            <a:extLst>
              <a:ext uri="{FF2B5EF4-FFF2-40B4-BE49-F238E27FC236}">
                <a16:creationId xmlns:a16="http://schemas.microsoft.com/office/drawing/2014/main" id="{738A85C8-B7E5-473B-99A3-04756380839C}"/>
              </a:ext>
            </a:extLst>
          </p:cNvPr>
          <p:cNvSpPr/>
          <p:nvPr/>
        </p:nvSpPr>
        <p:spPr>
          <a:xfrm>
            <a:off x="6290024" y="2575760"/>
            <a:ext cx="421308" cy="47046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93" name="Rectangle 92">
            <a:hlinkClick r:id="" action="ppaction://noaction">
              <a:snd r:embed="rId9" name="12_2.wav"/>
            </a:hlinkClick>
            <a:extLst>
              <a:ext uri="{FF2B5EF4-FFF2-40B4-BE49-F238E27FC236}">
                <a16:creationId xmlns:a16="http://schemas.microsoft.com/office/drawing/2014/main" id="{C10A9D2C-987E-4ED1-9D69-84803D2DFDC8}"/>
              </a:ext>
            </a:extLst>
          </p:cNvPr>
          <p:cNvSpPr/>
          <p:nvPr/>
        </p:nvSpPr>
        <p:spPr>
          <a:xfrm>
            <a:off x="6290024" y="3416263"/>
            <a:ext cx="421308" cy="47046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94" name="Rectangle 93">
            <a:hlinkClick r:id="" action="ppaction://noaction">
              <a:snd r:embed="rId10" name="12_3.wav"/>
            </a:hlinkClick>
            <a:extLst>
              <a:ext uri="{FF2B5EF4-FFF2-40B4-BE49-F238E27FC236}">
                <a16:creationId xmlns:a16="http://schemas.microsoft.com/office/drawing/2014/main" id="{C61BCE2D-000B-4AA9-881B-E11C0F1D7C89}"/>
              </a:ext>
            </a:extLst>
          </p:cNvPr>
          <p:cNvSpPr/>
          <p:nvPr/>
        </p:nvSpPr>
        <p:spPr>
          <a:xfrm>
            <a:off x="6308746" y="4283688"/>
            <a:ext cx="421308" cy="39468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95" name="Rectangle 94">
            <a:hlinkClick r:id="" action="ppaction://noaction">
              <a:snd r:embed="rId11" name="12_4.wav"/>
            </a:hlinkClick>
            <a:extLst>
              <a:ext uri="{FF2B5EF4-FFF2-40B4-BE49-F238E27FC236}">
                <a16:creationId xmlns:a16="http://schemas.microsoft.com/office/drawing/2014/main" id="{B54919EA-D151-46E2-B72B-73753B341937}"/>
              </a:ext>
            </a:extLst>
          </p:cNvPr>
          <p:cNvSpPr/>
          <p:nvPr/>
        </p:nvSpPr>
        <p:spPr>
          <a:xfrm>
            <a:off x="6290024" y="5135091"/>
            <a:ext cx="421308" cy="39468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96" name="Rectangle 95">
            <a:hlinkClick r:id="" action="ppaction://noaction">
              <a:snd r:embed="rId12" name="12_5.wav"/>
            </a:hlinkClick>
            <a:extLst>
              <a:ext uri="{FF2B5EF4-FFF2-40B4-BE49-F238E27FC236}">
                <a16:creationId xmlns:a16="http://schemas.microsoft.com/office/drawing/2014/main" id="{6F5B33FD-F1E8-444B-8A7B-66109D817AC9}"/>
              </a:ext>
            </a:extLst>
          </p:cNvPr>
          <p:cNvSpPr/>
          <p:nvPr/>
        </p:nvSpPr>
        <p:spPr>
          <a:xfrm>
            <a:off x="6313374" y="5935644"/>
            <a:ext cx="421308" cy="39468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5AD0405-81C1-41C5-A5FA-B10B7570E4E7}"/>
              </a:ext>
            </a:extLst>
          </p:cNvPr>
          <p:cNvSpPr txBox="1"/>
          <p:nvPr/>
        </p:nvSpPr>
        <p:spPr>
          <a:xfrm>
            <a:off x="6907595" y="1606985"/>
            <a:ext cx="1101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You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10680A9-D610-4CB1-BE2C-67E567B936B9}"/>
              </a:ext>
            </a:extLst>
          </p:cNvPr>
          <p:cNvSpPr txBox="1"/>
          <p:nvPr/>
        </p:nvSpPr>
        <p:spPr>
          <a:xfrm>
            <a:off x="9049413" y="1569840"/>
            <a:ext cx="126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radio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4" name="Rectangle 123">
            <a:hlinkClick r:id="" action="ppaction://noaction">
              <a:snd r:embed="rId13" name="7_4beep.wav"/>
            </a:hlinkClick>
            <a:extLst>
              <a:ext uri="{FF2B5EF4-FFF2-40B4-BE49-F238E27FC236}">
                <a16:creationId xmlns:a16="http://schemas.microsoft.com/office/drawing/2014/main" id="{E0FF14F6-461F-46E9-BFF1-11A3C05F8ED6}"/>
              </a:ext>
            </a:extLst>
          </p:cNvPr>
          <p:cNvSpPr/>
          <p:nvPr/>
        </p:nvSpPr>
        <p:spPr>
          <a:xfrm>
            <a:off x="1592445" y="1334606"/>
            <a:ext cx="421308" cy="47046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25" name="Rectangle 124">
            <a:hlinkClick r:id="" action="ppaction://noaction">
              <a:snd r:embed="rId13" name="7_4beep.wav"/>
            </a:hlinkClick>
            <a:extLst>
              <a:ext uri="{FF2B5EF4-FFF2-40B4-BE49-F238E27FC236}">
                <a16:creationId xmlns:a16="http://schemas.microsoft.com/office/drawing/2014/main" id="{A2381F81-FF54-44EB-B86C-199BAC71B9C4}"/>
              </a:ext>
            </a:extLst>
          </p:cNvPr>
          <p:cNvSpPr/>
          <p:nvPr/>
        </p:nvSpPr>
        <p:spPr>
          <a:xfrm>
            <a:off x="4787667" y="1151810"/>
            <a:ext cx="421308" cy="47046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26" name="Rectangle 125">
            <a:hlinkClick r:id="" action="ppaction://noaction">
              <a:snd r:embed="rId13" name="7_4beep.wav"/>
            </a:hlinkClick>
            <a:extLst>
              <a:ext uri="{FF2B5EF4-FFF2-40B4-BE49-F238E27FC236}">
                <a16:creationId xmlns:a16="http://schemas.microsoft.com/office/drawing/2014/main" id="{5F3DF434-A502-438A-94AA-5DE9B983E59F}"/>
              </a:ext>
            </a:extLst>
          </p:cNvPr>
          <p:cNvSpPr/>
          <p:nvPr/>
        </p:nvSpPr>
        <p:spPr>
          <a:xfrm>
            <a:off x="2822248" y="3136260"/>
            <a:ext cx="421308" cy="47046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27" name="Rectangle 126">
            <a:hlinkClick r:id="" action="ppaction://noaction">
              <a:snd r:embed="rId13" name="7_4beep.wav"/>
            </a:hlinkClick>
            <a:extLst>
              <a:ext uri="{FF2B5EF4-FFF2-40B4-BE49-F238E27FC236}">
                <a16:creationId xmlns:a16="http://schemas.microsoft.com/office/drawing/2014/main" id="{8823E6B8-3234-4036-B56C-E460464CF29C}"/>
              </a:ext>
            </a:extLst>
          </p:cNvPr>
          <p:cNvSpPr/>
          <p:nvPr/>
        </p:nvSpPr>
        <p:spPr>
          <a:xfrm>
            <a:off x="5467422" y="2584399"/>
            <a:ext cx="421308" cy="47046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28" name="Rectangle 127">
            <a:hlinkClick r:id="" action="ppaction://noaction">
              <a:snd r:embed="rId13" name="7_4beep.wav"/>
            </a:hlinkClick>
            <a:extLst>
              <a:ext uri="{FF2B5EF4-FFF2-40B4-BE49-F238E27FC236}">
                <a16:creationId xmlns:a16="http://schemas.microsoft.com/office/drawing/2014/main" id="{8CC4D4A8-49C5-4F0D-BA6F-A8D37BB60CE9}"/>
              </a:ext>
            </a:extLst>
          </p:cNvPr>
          <p:cNvSpPr/>
          <p:nvPr/>
        </p:nvSpPr>
        <p:spPr>
          <a:xfrm>
            <a:off x="2476810" y="5305247"/>
            <a:ext cx="421308" cy="47046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29" name="Rectangle 128">
            <a:hlinkClick r:id="" action="ppaction://noaction">
              <a:snd r:embed="rId13" name="7_4beep.wav"/>
            </a:hlinkClick>
            <a:extLst>
              <a:ext uri="{FF2B5EF4-FFF2-40B4-BE49-F238E27FC236}">
                <a16:creationId xmlns:a16="http://schemas.microsoft.com/office/drawing/2014/main" id="{BDFBD700-7EE4-4F08-B4A2-6C121783759A}"/>
              </a:ext>
            </a:extLst>
          </p:cNvPr>
          <p:cNvSpPr/>
          <p:nvPr/>
        </p:nvSpPr>
        <p:spPr>
          <a:xfrm>
            <a:off x="4969584" y="4753386"/>
            <a:ext cx="421308" cy="47046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54" name="TextBox 53">
            <a:hlinkClick r:id="" action="ppaction://noaction">
              <a:snd r:embed="rId14" name="12_00.wav"/>
            </a:hlinkClick>
            <a:extLst>
              <a:ext uri="{FF2B5EF4-FFF2-40B4-BE49-F238E27FC236}">
                <a16:creationId xmlns:a16="http://schemas.microsoft.com/office/drawing/2014/main" id="{9577A34B-7147-4688-9225-33B030196857}"/>
              </a:ext>
            </a:extLst>
          </p:cNvPr>
          <p:cNvSpPr txBox="1"/>
          <p:nvPr/>
        </p:nvSpPr>
        <p:spPr>
          <a:xfrm>
            <a:off x="46239" y="645110"/>
            <a:ext cx="74915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¿Es ‘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’, ‘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mis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’, ‘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’ o ‘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’?</a:t>
            </a:r>
          </a:p>
        </p:txBody>
      </p:sp>
      <p:pic>
        <p:nvPicPr>
          <p:cNvPr id="4" name="Picture 2" descr="Unto, Garabatos, Negro, Cepillo">
            <a:extLst>
              <a:ext uri="{FF2B5EF4-FFF2-40B4-BE49-F238E27FC236}">
                <a16:creationId xmlns:a16="http://schemas.microsoft.com/office/drawing/2014/main" id="{23D67CE9-D525-481F-A079-728EAE686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1206440" y="1664613"/>
            <a:ext cx="357712" cy="42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Unto, Garabatos, Negro, Cepillo">
            <a:extLst>
              <a:ext uri="{FF2B5EF4-FFF2-40B4-BE49-F238E27FC236}">
                <a16:creationId xmlns:a16="http://schemas.microsoft.com/office/drawing/2014/main" id="{F7D3D3A2-E9E0-48DE-9ED9-6943A2381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1554353" y="2095617"/>
            <a:ext cx="357712" cy="42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Unto, Garabatos, Negro, Cepillo">
            <a:extLst>
              <a:ext uri="{FF2B5EF4-FFF2-40B4-BE49-F238E27FC236}">
                <a16:creationId xmlns:a16="http://schemas.microsoft.com/office/drawing/2014/main" id="{0F43681A-EDF8-4EB3-9427-0713F257B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3475175" y="1477306"/>
            <a:ext cx="427279" cy="51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Unto, Garabatos, Negro, Cepillo">
            <a:extLst>
              <a:ext uri="{FF2B5EF4-FFF2-40B4-BE49-F238E27FC236}">
                <a16:creationId xmlns:a16="http://schemas.microsoft.com/office/drawing/2014/main" id="{38740EB5-7160-4F71-91C4-BF5501E3B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2935731" y="1894083"/>
            <a:ext cx="357712" cy="42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Unto, Garabatos, Negro, Cepillo">
            <a:extLst>
              <a:ext uri="{FF2B5EF4-FFF2-40B4-BE49-F238E27FC236}">
                <a16:creationId xmlns:a16="http://schemas.microsoft.com/office/drawing/2014/main" id="{11B93C48-EE70-4274-8FB3-4B35507AF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2308841" y="3346044"/>
            <a:ext cx="427279" cy="61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Unto, Garabatos, Negro, Cepillo">
            <a:extLst>
              <a:ext uri="{FF2B5EF4-FFF2-40B4-BE49-F238E27FC236}">
                <a16:creationId xmlns:a16="http://schemas.microsoft.com/office/drawing/2014/main" id="{F1805D0B-49CA-4567-9CA2-F9F36E02F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1289153" y="4224457"/>
            <a:ext cx="357712" cy="40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Unto, Garabatos, Negro, Cepillo">
            <a:extLst>
              <a:ext uri="{FF2B5EF4-FFF2-40B4-BE49-F238E27FC236}">
                <a16:creationId xmlns:a16="http://schemas.microsoft.com/office/drawing/2014/main" id="{5F11638B-B3CF-4AE3-954E-4221F254E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5022472" y="2865856"/>
            <a:ext cx="427279" cy="61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Unto, Garabatos, Negro, Cepillo">
            <a:extLst>
              <a:ext uri="{FF2B5EF4-FFF2-40B4-BE49-F238E27FC236}">
                <a16:creationId xmlns:a16="http://schemas.microsoft.com/office/drawing/2014/main" id="{E23D4B65-A134-4173-A0A4-72E723DF0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4262298" y="3691917"/>
            <a:ext cx="357712" cy="40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Unto, Garabatos, Negro, Cepillo">
            <a:extLst>
              <a:ext uri="{FF2B5EF4-FFF2-40B4-BE49-F238E27FC236}">
                <a16:creationId xmlns:a16="http://schemas.microsoft.com/office/drawing/2014/main" id="{ED5DDE65-0DD7-432B-A9DD-17792481F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1447261" y="5709607"/>
            <a:ext cx="427279" cy="61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Unto, Garabatos, Negro, Cepillo">
            <a:extLst>
              <a:ext uri="{FF2B5EF4-FFF2-40B4-BE49-F238E27FC236}">
                <a16:creationId xmlns:a16="http://schemas.microsoft.com/office/drawing/2014/main" id="{D751EFB3-1A7F-493F-B7D5-2186D13F0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830540" y="6194339"/>
            <a:ext cx="357712" cy="40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Unto, Garabatos, Negro, Cepillo">
            <a:extLst>
              <a:ext uri="{FF2B5EF4-FFF2-40B4-BE49-F238E27FC236}">
                <a16:creationId xmlns:a16="http://schemas.microsoft.com/office/drawing/2014/main" id="{DE4A04E2-49F1-4D06-A2D5-CAEF35342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4606303" y="4943042"/>
            <a:ext cx="427279" cy="61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Unto, Garabatos, Negro, Cepillo">
            <a:extLst>
              <a:ext uri="{FF2B5EF4-FFF2-40B4-BE49-F238E27FC236}">
                <a16:creationId xmlns:a16="http://schemas.microsoft.com/office/drawing/2014/main" id="{EE4D1EC2-A279-46AD-B29B-57E8AA96A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0397" flipH="1">
            <a:off x="4773056" y="5491231"/>
            <a:ext cx="357712" cy="40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C0DAB550-CA91-481D-8A64-5C51C6080ABA}"/>
              </a:ext>
            </a:extLst>
          </p:cNvPr>
          <p:cNvSpPr txBox="1"/>
          <p:nvPr/>
        </p:nvSpPr>
        <p:spPr>
          <a:xfrm>
            <a:off x="6907595" y="1940026"/>
            <a:ext cx="126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room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72CFBD5-4C0F-42DE-949D-48FBEB4D44C0}"/>
              </a:ext>
            </a:extLst>
          </p:cNvPr>
          <p:cNvSpPr txBox="1"/>
          <p:nvPr/>
        </p:nvSpPr>
        <p:spPr>
          <a:xfrm>
            <a:off x="6923450" y="2542275"/>
            <a:ext cx="503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F9EC4DC-95BE-431B-9F21-A12FD070614B}"/>
              </a:ext>
            </a:extLst>
          </p:cNvPr>
          <p:cNvSpPr txBox="1"/>
          <p:nvPr/>
        </p:nvSpPr>
        <p:spPr>
          <a:xfrm>
            <a:off x="8850174" y="2593919"/>
            <a:ext cx="126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things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1FE4E4F-3400-4038-A0D4-34918E975958}"/>
              </a:ext>
            </a:extLst>
          </p:cNvPr>
          <p:cNvSpPr txBox="1"/>
          <p:nvPr/>
        </p:nvSpPr>
        <p:spPr>
          <a:xfrm>
            <a:off x="10762269" y="2581970"/>
            <a:ext cx="126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flat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A900BDF-7BCC-4C91-9F6C-27209279D51B}"/>
              </a:ext>
            </a:extLst>
          </p:cNvPr>
          <p:cNvSpPr txBox="1"/>
          <p:nvPr/>
        </p:nvSpPr>
        <p:spPr>
          <a:xfrm>
            <a:off x="6894863" y="3375895"/>
            <a:ext cx="1273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 have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5512896-02D1-4376-BF6E-5BAD35D721DC}"/>
              </a:ext>
            </a:extLst>
          </p:cNvPr>
          <p:cNvSpPr txBox="1"/>
          <p:nvPr/>
        </p:nvSpPr>
        <p:spPr>
          <a:xfrm>
            <a:off x="8552884" y="3436300"/>
            <a:ext cx="126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pencils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D24FCCF-FF36-421C-BEE9-4CA70168E2B1}"/>
              </a:ext>
            </a:extLst>
          </p:cNvPr>
          <p:cNvSpPr txBox="1"/>
          <p:nvPr/>
        </p:nvSpPr>
        <p:spPr>
          <a:xfrm>
            <a:off x="10697213" y="3475346"/>
            <a:ext cx="126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class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B938B63-BBCE-4ABA-AE4C-CFB287EFE331}"/>
              </a:ext>
            </a:extLst>
          </p:cNvPr>
          <p:cNvSpPr txBox="1"/>
          <p:nvPr/>
        </p:nvSpPr>
        <p:spPr>
          <a:xfrm>
            <a:off x="6880142" y="4099978"/>
            <a:ext cx="1273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Do you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79CA139-137A-48B3-A22F-04D1D9A1B46A}"/>
              </a:ext>
            </a:extLst>
          </p:cNvPr>
          <p:cNvSpPr txBox="1"/>
          <p:nvPr/>
        </p:nvSpPr>
        <p:spPr>
          <a:xfrm>
            <a:off x="9834728" y="4104566"/>
            <a:ext cx="2159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sandwiches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B021DC9-902D-4666-AF4E-0F7476E884D4}"/>
              </a:ext>
            </a:extLst>
          </p:cNvPr>
          <p:cNvSpPr txBox="1"/>
          <p:nvPr/>
        </p:nvSpPr>
        <p:spPr>
          <a:xfrm>
            <a:off x="8303287" y="4446287"/>
            <a:ext cx="3409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school bag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311122B-0637-44A9-978A-81CE43B93578}"/>
              </a:ext>
            </a:extLst>
          </p:cNvPr>
          <p:cNvSpPr txBox="1"/>
          <p:nvPr/>
        </p:nvSpPr>
        <p:spPr>
          <a:xfrm>
            <a:off x="6894863" y="4934719"/>
            <a:ext cx="1273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 have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27E234B-BF99-4B19-BAC7-FE040DC9B9F9}"/>
              </a:ext>
            </a:extLst>
          </p:cNvPr>
          <p:cNvSpPr txBox="1"/>
          <p:nvPr/>
        </p:nvSpPr>
        <p:spPr>
          <a:xfrm>
            <a:off x="9515752" y="4926424"/>
            <a:ext cx="1117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bottle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DA6B18F-F989-41EB-A054-841D9510B957}"/>
              </a:ext>
            </a:extLst>
          </p:cNvPr>
          <p:cNvSpPr txBox="1"/>
          <p:nvPr/>
        </p:nvSpPr>
        <p:spPr>
          <a:xfrm>
            <a:off x="6975873" y="5265245"/>
            <a:ext cx="2631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school bag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88B8186B-C182-4B64-A355-B14E848076FC}"/>
              </a:ext>
            </a:extLst>
          </p:cNvPr>
          <p:cNvSpPr txBox="1"/>
          <p:nvPr/>
        </p:nvSpPr>
        <p:spPr>
          <a:xfrm>
            <a:off x="6856321" y="5716142"/>
            <a:ext cx="16965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You have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54A3BF06-C09C-47DD-B7FE-A6AEAA7ABEEF}"/>
              </a:ext>
            </a:extLst>
          </p:cNvPr>
          <p:cNvSpPr txBox="1"/>
          <p:nvPr/>
        </p:nvSpPr>
        <p:spPr>
          <a:xfrm>
            <a:off x="9530444" y="5757040"/>
            <a:ext cx="16965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books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A0CBD8C5-F0AB-4FF8-97E0-E30AEB77903D}"/>
              </a:ext>
            </a:extLst>
          </p:cNvPr>
          <p:cNvSpPr txBox="1"/>
          <p:nvPr/>
        </p:nvSpPr>
        <p:spPr>
          <a:xfrm>
            <a:off x="6876209" y="6118905"/>
            <a:ext cx="16965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room</a:t>
            </a:r>
          </a:p>
        </p:txBody>
      </p:sp>
    </p:spTree>
    <p:extLst>
      <p:ext uri="{BB962C8B-B14F-4D97-AF65-F5344CB8AC3E}">
        <p14:creationId xmlns:p14="http://schemas.microsoft.com/office/powerpoint/2010/main" val="137311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9" grpId="0"/>
      <p:bldP spid="100" grpId="0"/>
      <p:bldP spid="76" grpId="0"/>
      <p:bldP spid="77" grpId="0"/>
      <p:bldP spid="78" grpId="0"/>
      <p:bldP spid="79" grpId="0"/>
      <p:bldP spid="80" grpId="0"/>
      <p:bldP spid="82" grpId="0"/>
      <p:bldP spid="87" grpId="0"/>
      <p:bldP spid="88" grpId="0"/>
      <p:bldP spid="89" grpId="0"/>
      <p:bldP spid="97" grpId="0"/>
      <p:bldP spid="104" grpId="0"/>
      <p:bldP spid="113" grpId="0"/>
      <p:bldP spid="117" grpId="0"/>
      <p:bldP spid="120" grpId="0"/>
      <p:bldP spid="121" grpId="0"/>
      <p:bldP spid="1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9;p21" descr="background rectangle">
            <a:extLst>
              <a:ext uri="{FF2B5EF4-FFF2-40B4-BE49-F238E27FC236}">
                <a16:creationId xmlns:a16="http://schemas.microsoft.com/office/drawing/2014/main" id="{6ADDCC5E-D66B-4BFB-8CC7-7FF7A6326B2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09433CD3-426E-4B6A-9485-2B7DBF7E511F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0" y="4306471"/>
            <a:ext cx="4350984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Tener: 1st and 2nd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persons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singular 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possessives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my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your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SSC: [que] [qui]</a:t>
            </a:r>
            <a:endParaRPr lang="es-ES" sz="28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/>
          </a:bodyPr>
          <a:lstStyle/>
          <a:p>
            <a:pPr algn="ctr" rtl="0" fontAlgn="ctr"/>
            <a:r>
              <a:rPr lang="en-GB" sz="44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what I and others do</a:t>
            </a: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5737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72830" y="174117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08;p3">
            <a:extLst>
              <a:ext uri="{FF2B5EF4-FFF2-40B4-BE49-F238E27FC236}">
                <a16:creationId xmlns:a16="http://schemas.microsoft.com/office/drawing/2014/main" id="{B574C331-EA7B-4C6C-B5BA-C664B54730CE}"/>
              </a:ext>
            </a:extLst>
          </p:cNvPr>
          <p:cNvSpPr txBox="1"/>
          <p:nvPr/>
        </p:nvSpPr>
        <p:spPr>
          <a:xfrm>
            <a:off x="72264" y="1188724"/>
            <a:ext cx="239264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8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8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</a:t>
            </a:r>
            <a:r>
              <a:rPr lang="en-GB" sz="8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8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110;p3">
            <a:extLst>
              <a:ext uri="{FF2B5EF4-FFF2-40B4-BE49-F238E27FC236}">
                <a16:creationId xmlns:a16="http://schemas.microsoft.com/office/drawing/2014/main" id="{7C2357C9-D189-4850-8DA4-DAC9CA3C2995}"/>
              </a:ext>
            </a:extLst>
          </p:cNvPr>
          <p:cNvSpPr txBox="1"/>
          <p:nvPr/>
        </p:nvSpPr>
        <p:spPr>
          <a:xfrm>
            <a:off x="2867619" y="1188724"/>
            <a:ext cx="593939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80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-GB" sz="80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</a:t>
            </a:r>
            <a:r>
              <a:rPr lang="en-GB" sz="80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</a:t>
            </a:r>
            <a:endParaRPr sz="80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2" descr="Fútbol, Niña, Equipo, Jugar, Campo">
            <a:extLst>
              <a:ext uri="{FF2B5EF4-FFF2-40B4-BE49-F238E27FC236}">
                <a16:creationId xmlns:a16="http://schemas.microsoft.com/office/drawing/2014/main" id="{F9ABECBF-F602-4174-99FC-F0DC6F181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619" y="562201"/>
            <a:ext cx="2541435" cy="203314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Google Shape;108;p3">
            <a:extLst>
              <a:ext uri="{FF2B5EF4-FFF2-40B4-BE49-F238E27FC236}">
                <a16:creationId xmlns:a16="http://schemas.microsoft.com/office/drawing/2014/main" id="{7806BE0E-75C5-4F88-9C08-044BA5140961}"/>
              </a:ext>
            </a:extLst>
          </p:cNvPr>
          <p:cNvSpPr txBox="1"/>
          <p:nvPr/>
        </p:nvSpPr>
        <p:spPr>
          <a:xfrm>
            <a:off x="137763" y="3670610"/>
            <a:ext cx="2929258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8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8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</a:t>
            </a:r>
            <a:r>
              <a:rPr lang="en-GB" sz="8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8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10;p3">
            <a:extLst>
              <a:ext uri="{FF2B5EF4-FFF2-40B4-BE49-F238E27FC236}">
                <a16:creationId xmlns:a16="http://schemas.microsoft.com/office/drawing/2014/main" id="{5FEA796F-DC6C-4C18-B19C-8E84DDE3A586}"/>
              </a:ext>
            </a:extLst>
          </p:cNvPr>
          <p:cNvSpPr txBox="1"/>
          <p:nvPr/>
        </p:nvSpPr>
        <p:spPr>
          <a:xfrm>
            <a:off x="2867619" y="3627402"/>
            <a:ext cx="593939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80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</a:t>
            </a:r>
            <a:r>
              <a:rPr lang="en-GB" sz="80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</a:t>
            </a:r>
            <a:r>
              <a:rPr lang="en-GB" sz="80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</a:t>
            </a:r>
            <a:endParaRPr sz="80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" name="Picture 2" descr="Terreno, Paquete, Embalaje, Caja">
            <a:extLst>
              <a:ext uri="{FF2B5EF4-FFF2-40B4-BE49-F238E27FC236}">
                <a16:creationId xmlns:a16="http://schemas.microsoft.com/office/drawing/2014/main" id="{B9DD923C-0CBD-45D1-9173-AE6BC293C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752" y="3138646"/>
            <a:ext cx="2929258" cy="204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17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">
            <a:extLst>
              <a:ext uri="{FF2B5EF4-FFF2-40B4-BE49-F238E27FC236}">
                <a16:creationId xmlns:a16="http://schemas.microsoft.com/office/drawing/2014/main" id="{2B5795CC-46FB-4FE8-9A2C-16B740B01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7532" y="777693"/>
            <a:ext cx="2810719" cy="675762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escuchar</a:t>
            </a:r>
          </a:p>
        </p:txBody>
      </p:sp>
      <p:pic>
        <p:nvPicPr>
          <p:cNvPr id="33" name="Google Shape;221;p10">
            <a:extLst>
              <a:ext uri="{FF2B5EF4-FFF2-40B4-BE49-F238E27FC236}">
                <a16:creationId xmlns:a16="http://schemas.microsoft.com/office/drawing/2014/main" id="{7715E50F-BB82-4EB5-90E0-DEB2E3E3AAA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itle 1">
            <a:extLst>
              <a:ext uri="{FF2B5EF4-FFF2-40B4-BE49-F238E27FC236}">
                <a16:creationId xmlns:a16="http://schemas.microsoft.com/office/drawing/2014/main" id="{673F70B7-4F0A-428C-BE7A-C510D3F451F9}"/>
              </a:ext>
            </a:extLst>
          </p:cNvPr>
          <p:cNvSpPr txBox="1">
            <a:spLocks/>
          </p:cNvSpPr>
          <p:nvPr/>
        </p:nvSpPr>
        <p:spPr>
          <a:xfrm>
            <a:off x="10687983" y="882291"/>
            <a:ext cx="1399358" cy="400110"/>
          </a:xfrm>
          <a:prstGeom prst="rect">
            <a:avLst/>
          </a:prstGeom>
          <a:solidFill>
            <a:srgbClr val="91EAD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escuchar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11577-7B92-4CB6-A83F-BC7FF0432AFA}"/>
              </a:ext>
            </a:extLst>
          </p:cNvPr>
          <p:cNvSpPr txBox="1"/>
          <p:nvPr/>
        </p:nvSpPr>
        <p:spPr>
          <a:xfrm>
            <a:off x="357009" y="2619235"/>
            <a:ext cx="3909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iz</a:t>
            </a:r>
            <a:r>
              <a:rPr lang="en-GB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____</a:t>
            </a:r>
            <a:r>
              <a:rPr lang="en-GB" sz="4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erda</a:t>
            </a:r>
            <a:endParaRPr lang="en-GB" sz="4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85EAD3-E83D-4E49-A747-CD77A4AD2526}"/>
              </a:ext>
            </a:extLst>
          </p:cNvPr>
          <p:cNvSpPr txBox="1"/>
          <p:nvPr/>
        </p:nvSpPr>
        <p:spPr>
          <a:xfrm>
            <a:off x="878055" y="2620011"/>
            <a:ext cx="1918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qui</a:t>
            </a:r>
            <a:endParaRPr lang="en-GB" sz="40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E6ABE0-2384-45D9-B3E4-271BE364D28C}"/>
              </a:ext>
            </a:extLst>
          </p:cNvPr>
          <p:cNvSpPr txBox="1"/>
          <p:nvPr/>
        </p:nvSpPr>
        <p:spPr>
          <a:xfrm>
            <a:off x="754367" y="5750237"/>
            <a:ext cx="36753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</a:t>
            </a:r>
            <a:r>
              <a:rPr lang="en-GB" sz="5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</a:t>
            </a:r>
            <a:endParaRPr lang="en-GB" sz="5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C7A311-89EA-4F28-B4B3-A6F5931D1A53}"/>
              </a:ext>
            </a:extLst>
          </p:cNvPr>
          <p:cNvSpPr txBox="1"/>
          <p:nvPr/>
        </p:nvSpPr>
        <p:spPr>
          <a:xfrm>
            <a:off x="869590" y="5747444"/>
            <a:ext cx="1116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ce</a:t>
            </a:r>
            <a:endParaRPr lang="en-GB" sz="4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6DC7CD-22F0-48D8-B6AE-EDA57776A9BC}"/>
              </a:ext>
            </a:extLst>
          </p:cNvPr>
          <p:cNvSpPr txBox="1"/>
          <p:nvPr/>
        </p:nvSpPr>
        <p:spPr>
          <a:xfrm>
            <a:off x="4497853" y="5718726"/>
            <a:ext cx="3492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ra</a:t>
            </a:r>
            <a:r>
              <a:rPr lang="en-GB" sz="5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____ta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019449-DDF4-43CB-B27C-FC34D7DA21E0}"/>
              </a:ext>
            </a:extLst>
          </p:cNvPr>
          <p:cNvSpPr txBox="1"/>
          <p:nvPr/>
        </p:nvSpPr>
        <p:spPr>
          <a:xfrm>
            <a:off x="5231066" y="5708875"/>
            <a:ext cx="1918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que</a:t>
            </a:r>
            <a:endParaRPr lang="en-GB" sz="4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F1DF6D-C002-4D1C-9DEB-3E8AD7C8A9B9}"/>
              </a:ext>
            </a:extLst>
          </p:cNvPr>
          <p:cNvSpPr txBox="1"/>
          <p:nvPr/>
        </p:nvSpPr>
        <p:spPr>
          <a:xfrm>
            <a:off x="5437214" y="2620787"/>
            <a:ext cx="3492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____so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3DFE49-9C08-4C8C-91DE-9C488EAA243D}"/>
              </a:ext>
            </a:extLst>
          </p:cNvPr>
          <p:cNvSpPr txBox="1"/>
          <p:nvPr/>
        </p:nvSpPr>
        <p:spPr>
          <a:xfrm>
            <a:off x="5591333" y="2690822"/>
            <a:ext cx="1555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que</a:t>
            </a:r>
            <a:endParaRPr lang="en-GB" sz="40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60560A-0D81-41EE-978E-E1E2E7BDE1A1}"/>
              </a:ext>
            </a:extLst>
          </p:cNvPr>
          <p:cNvSpPr txBox="1"/>
          <p:nvPr/>
        </p:nvSpPr>
        <p:spPr>
          <a:xfrm>
            <a:off x="8218020" y="5788132"/>
            <a:ext cx="3492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____</a:t>
            </a:r>
            <a:r>
              <a:rPr lang="en-GB" sz="5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elo</a:t>
            </a:r>
            <a:endParaRPr lang="en-GB" sz="5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41C58C-D828-45D5-80CB-EA847A2F0F2B}"/>
              </a:ext>
            </a:extLst>
          </p:cNvPr>
          <p:cNvSpPr txBox="1"/>
          <p:nvPr/>
        </p:nvSpPr>
        <p:spPr>
          <a:xfrm>
            <a:off x="8526570" y="5788132"/>
            <a:ext cx="1918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ci</a:t>
            </a:r>
            <a:endParaRPr lang="en-GB" sz="4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Rectangle 52">
            <a:hlinkClick r:id="" action="ppaction://noaction">
              <a:snd r:embed="rId3" name="4_1.wav"/>
            </a:hlinkClick>
            <a:extLst>
              <a:ext uri="{FF2B5EF4-FFF2-40B4-BE49-F238E27FC236}">
                <a16:creationId xmlns:a16="http://schemas.microsoft.com/office/drawing/2014/main" id="{014AE66F-B52D-43A6-804F-A85169B3C6E8}"/>
              </a:ext>
            </a:extLst>
          </p:cNvPr>
          <p:cNvSpPr/>
          <p:nvPr/>
        </p:nvSpPr>
        <p:spPr>
          <a:xfrm>
            <a:off x="284110" y="1320309"/>
            <a:ext cx="489656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54" name="Rectangle 53">
            <a:hlinkClick r:id="" action="ppaction://noaction">
              <a:snd r:embed="rId9" name="7_7.wav"/>
            </a:hlinkClick>
            <a:extLst>
              <a:ext uri="{FF2B5EF4-FFF2-40B4-BE49-F238E27FC236}">
                <a16:creationId xmlns:a16="http://schemas.microsoft.com/office/drawing/2014/main" id="{94B61BAF-4C2D-42F7-835F-F4CA720F2042}"/>
              </a:ext>
            </a:extLst>
          </p:cNvPr>
          <p:cNvSpPr/>
          <p:nvPr/>
        </p:nvSpPr>
        <p:spPr>
          <a:xfrm>
            <a:off x="4744709" y="2376672"/>
            <a:ext cx="489656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5" name="Rectangle 54">
            <a:hlinkClick r:id="" action="ppaction://noaction">
              <a:snd r:embed="rId5" name="4_3.wav"/>
            </a:hlinkClick>
            <a:extLst>
              <a:ext uri="{FF2B5EF4-FFF2-40B4-BE49-F238E27FC236}">
                <a16:creationId xmlns:a16="http://schemas.microsoft.com/office/drawing/2014/main" id="{473038D7-B8F5-4C22-B1D0-2266F4C8C217}"/>
              </a:ext>
            </a:extLst>
          </p:cNvPr>
          <p:cNvSpPr/>
          <p:nvPr/>
        </p:nvSpPr>
        <p:spPr>
          <a:xfrm>
            <a:off x="278621" y="5328920"/>
            <a:ext cx="489656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6" name="Rectangle 55">
            <a:hlinkClick r:id="" action="ppaction://noaction">
              <a:snd r:embed="rId6" name="4_4.wav"/>
            </a:hlinkClick>
            <a:extLst>
              <a:ext uri="{FF2B5EF4-FFF2-40B4-BE49-F238E27FC236}">
                <a16:creationId xmlns:a16="http://schemas.microsoft.com/office/drawing/2014/main" id="{07483D32-7133-4B76-8AA0-BB15D4E5B00F}"/>
              </a:ext>
            </a:extLst>
          </p:cNvPr>
          <p:cNvSpPr/>
          <p:nvPr/>
        </p:nvSpPr>
        <p:spPr>
          <a:xfrm>
            <a:off x="3510792" y="5225964"/>
            <a:ext cx="489656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7" name="Rectangle 56">
            <a:hlinkClick r:id="" action="ppaction://noaction">
              <a:snd r:embed="rId7" name="4_5.wav"/>
            </a:hlinkClick>
            <a:extLst>
              <a:ext uri="{FF2B5EF4-FFF2-40B4-BE49-F238E27FC236}">
                <a16:creationId xmlns:a16="http://schemas.microsoft.com/office/drawing/2014/main" id="{11E341DE-7329-4AF2-AF87-C6DEE9BFDC27}"/>
              </a:ext>
            </a:extLst>
          </p:cNvPr>
          <p:cNvSpPr/>
          <p:nvPr/>
        </p:nvSpPr>
        <p:spPr>
          <a:xfrm>
            <a:off x="7225782" y="5162879"/>
            <a:ext cx="489656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59" name="TextBox 58">
            <a:hlinkClick r:id="" action="ppaction://noaction">
              <a:snd r:embed="rId10" name="4_0.wav"/>
            </a:hlinkClick>
            <a:extLst>
              <a:ext uri="{FF2B5EF4-FFF2-40B4-BE49-F238E27FC236}">
                <a16:creationId xmlns:a16="http://schemas.microsoft.com/office/drawing/2014/main" id="{458A639C-C7E8-4AD3-817F-7ADE79C0D21C}"/>
              </a:ext>
            </a:extLst>
          </p:cNvPr>
          <p:cNvSpPr txBox="1"/>
          <p:nvPr/>
        </p:nvSpPr>
        <p:spPr>
          <a:xfrm>
            <a:off x="185758" y="187226"/>
            <a:ext cx="6707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Escucha.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¿Es ‘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’, ‘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o ‘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‘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’?</a:t>
            </a:r>
            <a:endParaRPr lang="en-GB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B059B98-BD3A-4636-8ABD-3E13C658F46F}"/>
              </a:ext>
            </a:extLst>
          </p:cNvPr>
          <p:cNvGrpSpPr/>
          <p:nvPr/>
        </p:nvGrpSpPr>
        <p:grpSpPr>
          <a:xfrm>
            <a:off x="1226619" y="1010376"/>
            <a:ext cx="1427805" cy="1610411"/>
            <a:chOff x="1226619" y="1010376"/>
            <a:chExt cx="1718040" cy="1733334"/>
          </a:xfrm>
        </p:grpSpPr>
        <p:pic>
          <p:nvPicPr>
            <p:cNvPr id="2054" name="Picture 6" descr="Señalizar, Punto De Ruta, Firmar">
              <a:extLst>
                <a:ext uri="{FF2B5EF4-FFF2-40B4-BE49-F238E27FC236}">
                  <a16:creationId xmlns:a16="http://schemas.microsoft.com/office/drawing/2014/main" id="{23E2890F-70C9-4990-9282-11E3D62B7F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6619" y="1010376"/>
              <a:ext cx="1718040" cy="1733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671E8C3-C02E-4C3B-A993-48DD40CAACEB}"/>
                </a:ext>
              </a:extLst>
            </p:cNvPr>
            <p:cNvSpPr txBox="1"/>
            <p:nvPr/>
          </p:nvSpPr>
          <p:spPr>
            <a:xfrm>
              <a:off x="1458109" y="1031094"/>
              <a:ext cx="8611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[left]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418E7205-AEE4-4164-906B-FD77DE5F66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19171" y="1024677"/>
            <a:ext cx="2148090" cy="16984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EF4A81-5597-4DB7-8035-C2857ECAF8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6429" y="3718658"/>
            <a:ext cx="2756126" cy="2136119"/>
          </a:xfrm>
          <a:prstGeom prst="rect">
            <a:avLst/>
          </a:prstGeom>
        </p:spPr>
      </p:pic>
      <p:pic>
        <p:nvPicPr>
          <p:cNvPr id="1032" name="Picture 8" descr="Raqueta De Tenis, Tenis, Pelota De Tenis">
            <a:extLst>
              <a:ext uri="{FF2B5EF4-FFF2-40B4-BE49-F238E27FC236}">
                <a16:creationId xmlns:a16="http://schemas.microsoft.com/office/drawing/2014/main" id="{C30EA750-0521-4D4C-9B83-A6FB116FE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53456">
            <a:off x="4328523" y="3910599"/>
            <a:ext cx="2885422" cy="144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ubes, Fondo, Cielo, Fondo De Pantalla">
            <a:extLst>
              <a:ext uri="{FF2B5EF4-FFF2-40B4-BE49-F238E27FC236}">
                <a16:creationId xmlns:a16="http://schemas.microsoft.com/office/drawing/2014/main" id="{98383E92-C5ED-42BF-A6A2-9A0C3B27D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949" y="3781986"/>
            <a:ext cx="2217087" cy="166403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75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hlinkClick r:id="" action="ppaction://noaction">
              <a:snd r:embed="rId11" name="5_0.wav"/>
            </a:hlinkClick>
            <a:extLst>
              <a:ext uri="{FF2B5EF4-FFF2-40B4-BE49-F238E27FC236}">
                <a16:creationId xmlns:a16="http://schemas.microsoft.com/office/drawing/2014/main" id="{2264975F-D4A9-47BE-B80F-6964CA42A81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7659"/>
          <a:stretch/>
        </p:blipFill>
        <p:spPr>
          <a:xfrm flipH="1">
            <a:off x="11022228" y="1515622"/>
            <a:ext cx="1169772" cy="3116935"/>
          </a:xfrm>
          <a:prstGeom prst="rect">
            <a:avLst/>
          </a:prstGeom>
        </p:spPr>
      </p:pic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1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03AF1A-B26F-4459-AD78-854C67DA8588}"/>
              </a:ext>
            </a:extLst>
          </p:cNvPr>
          <p:cNvSpPr/>
          <p:nvPr/>
        </p:nvSpPr>
        <p:spPr>
          <a:xfrm>
            <a:off x="209550" y="1706502"/>
            <a:ext cx="1102301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En mi casa, tengo muchas </a:t>
            </a:r>
            <a:r>
              <a:rPr lang="es-ES_tradnl" sz="28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cosas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pero soy muy organizada*. En mi </a:t>
            </a:r>
            <a:r>
              <a:rPr lang="es-ES_tradnl" sz="28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habitación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tengo mis libros, mi </a:t>
            </a:r>
            <a:r>
              <a:rPr lang="es-ES_tradnl" sz="28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armario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y mis osos. </a:t>
            </a:r>
            <a:r>
              <a:rPr lang="es-ES_tradnl" sz="28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Mi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bici no está en mi habitación, por supuesto*. Tengo mi bici en el jardín de la comunidad*. Vivo en un </a:t>
            </a:r>
            <a:r>
              <a:rPr lang="es-ES_tradnl" sz="28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piso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con mi madre y mi padre. En España es muy común. ¿Tienes una </a:t>
            </a:r>
            <a:r>
              <a:rPr lang="es-ES_tradnl" sz="28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televisión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en </a:t>
            </a:r>
            <a:r>
              <a:rPr lang="es-ES_tradnl" sz="28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tu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habitación? Yo*, no tengo una televisión en mi habitación pero sí tengo una </a:t>
            </a:r>
            <a:r>
              <a:rPr lang="es-ES_tradnl" sz="2800" b="1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radio</a:t>
            </a:r>
            <a:r>
              <a:rPr lang="es-ES_tradnl" sz="2800" dirty="0">
                <a:solidFill>
                  <a:srgbClr val="1F4E79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. </a:t>
            </a:r>
            <a:endParaRPr lang="en-GB" sz="28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95C85D2-4EFD-4A1D-AE3F-C41B8CD85B06}"/>
              </a:ext>
            </a:extLst>
          </p:cNvPr>
          <p:cNvSpPr/>
          <p:nvPr/>
        </p:nvSpPr>
        <p:spPr>
          <a:xfrm>
            <a:off x="398796" y="285299"/>
            <a:ext cx="2009138" cy="666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your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BB1A8EC-C8D0-42C4-AFD2-D672AA77AAAA}"/>
              </a:ext>
            </a:extLst>
          </p:cNvPr>
          <p:cNvSpPr/>
          <p:nvPr/>
        </p:nvSpPr>
        <p:spPr>
          <a:xfrm>
            <a:off x="3401593" y="283707"/>
            <a:ext cx="2044322" cy="666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things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447AC13-520C-4E7E-8438-A73D0EB36C12}"/>
              </a:ext>
            </a:extLst>
          </p:cNvPr>
          <p:cNvSpPr/>
          <p:nvPr/>
        </p:nvSpPr>
        <p:spPr>
          <a:xfrm>
            <a:off x="6308008" y="263830"/>
            <a:ext cx="2009137" cy="666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wardrobe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F8C1724-EA53-448D-B0EE-D0603EDA1BF1}"/>
              </a:ext>
            </a:extLst>
          </p:cNvPr>
          <p:cNvSpPr/>
          <p:nvPr/>
        </p:nvSpPr>
        <p:spPr>
          <a:xfrm>
            <a:off x="8876796" y="259861"/>
            <a:ext cx="2196451" cy="666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radio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15FF63D-7AAF-42AB-B3C1-73F3607F115B}"/>
              </a:ext>
            </a:extLst>
          </p:cNvPr>
          <p:cNvSpPr/>
          <p:nvPr/>
        </p:nvSpPr>
        <p:spPr>
          <a:xfrm>
            <a:off x="490399" y="4981153"/>
            <a:ext cx="1998914" cy="666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flat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9CCF1D5-B9FB-4873-ABC2-DD0E592C8D3A}"/>
              </a:ext>
            </a:extLst>
          </p:cNvPr>
          <p:cNvSpPr/>
          <p:nvPr/>
        </p:nvSpPr>
        <p:spPr>
          <a:xfrm>
            <a:off x="3578347" y="4980646"/>
            <a:ext cx="2624301" cy="666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room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DAE6F69-80D6-4D58-AD59-0AA46C66932D}"/>
              </a:ext>
            </a:extLst>
          </p:cNvPr>
          <p:cNvSpPr/>
          <p:nvPr/>
        </p:nvSpPr>
        <p:spPr>
          <a:xfrm>
            <a:off x="6860082" y="4980646"/>
            <a:ext cx="2280870" cy="666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C78BE64-6800-464F-B5D7-BB07B5FE73A7}"/>
              </a:ext>
            </a:extLst>
          </p:cNvPr>
          <p:cNvSpPr/>
          <p:nvPr/>
        </p:nvSpPr>
        <p:spPr>
          <a:xfrm>
            <a:off x="9487717" y="4980646"/>
            <a:ext cx="2407648" cy="666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TV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1ED73E3-3630-4A51-B0E7-35C51C6FFABB}"/>
              </a:ext>
            </a:extLst>
          </p:cNvPr>
          <p:cNvSpPr/>
          <p:nvPr/>
        </p:nvSpPr>
        <p:spPr>
          <a:xfrm>
            <a:off x="398796" y="949863"/>
            <a:ext cx="2031162" cy="66615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tu</a:t>
            </a:r>
            <a:endParaRPr lang="en-GB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5DCE857-128A-4473-A33C-CDE7F32A74F6}"/>
              </a:ext>
            </a:extLst>
          </p:cNvPr>
          <p:cNvSpPr/>
          <p:nvPr/>
        </p:nvSpPr>
        <p:spPr>
          <a:xfrm>
            <a:off x="3436777" y="927797"/>
            <a:ext cx="2009138" cy="66615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las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cosas</a:t>
            </a:r>
            <a:endParaRPr lang="en-GB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1474B71-C500-4C39-BCA4-CED09CE97526}"/>
              </a:ext>
            </a:extLst>
          </p:cNvPr>
          <p:cNvSpPr/>
          <p:nvPr/>
        </p:nvSpPr>
        <p:spPr>
          <a:xfrm>
            <a:off x="6292254" y="926017"/>
            <a:ext cx="2009138" cy="66615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el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armario</a:t>
            </a:r>
            <a:endParaRPr lang="en-GB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50BE4EC-E29A-44CE-A08C-0398518532F0}"/>
              </a:ext>
            </a:extLst>
          </p:cNvPr>
          <p:cNvSpPr/>
          <p:nvPr/>
        </p:nvSpPr>
        <p:spPr>
          <a:xfrm>
            <a:off x="8884603" y="926017"/>
            <a:ext cx="2196451" cy="66615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radio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7AC89A2-4DE5-4740-8317-09A73FFE5366}"/>
              </a:ext>
            </a:extLst>
          </p:cNvPr>
          <p:cNvSpPr/>
          <p:nvPr/>
        </p:nvSpPr>
        <p:spPr>
          <a:xfrm>
            <a:off x="490399" y="5628426"/>
            <a:ext cx="1998914" cy="66615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el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piso</a:t>
            </a:r>
            <a:endParaRPr lang="en-GB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0E6877-2DB8-4224-946A-81729F52B1C7}"/>
              </a:ext>
            </a:extLst>
          </p:cNvPr>
          <p:cNvSpPr/>
          <p:nvPr/>
        </p:nvSpPr>
        <p:spPr>
          <a:xfrm>
            <a:off x="3578350" y="5646547"/>
            <a:ext cx="2624301" cy="66615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habitación</a:t>
            </a:r>
            <a:endParaRPr lang="en-GB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BA1A6B6-2BF0-4DCD-941B-8D2D126596C3}"/>
              </a:ext>
            </a:extLst>
          </p:cNvPr>
          <p:cNvSpPr/>
          <p:nvPr/>
        </p:nvSpPr>
        <p:spPr>
          <a:xfrm>
            <a:off x="6860081" y="5646547"/>
            <a:ext cx="2280869" cy="66615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BDA557B-A3E8-4D0A-8E0A-37731BF61E5A}"/>
              </a:ext>
            </a:extLst>
          </p:cNvPr>
          <p:cNvSpPr/>
          <p:nvPr/>
        </p:nvSpPr>
        <p:spPr>
          <a:xfrm>
            <a:off x="9487719" y="5628426"/>
            <a:ext cx="2469819" cy="66615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televisión</a:t>
            </a:r>
            <a:endParaRPr lang="en-GB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5C597D-5DC4-4EE6-922C-D79C601C8EC0}"/>
              </a:ext>
            </a:extLst>
          </p:cNvPr>
          <p:cNvSpPr txBox="1"/>
          <p:nvPr/>
        </p:nvSpPr>
        <p:spPr>
          <a:xfrm>
            <a:off x="303557" y="6401585"/>
            <a:ext cx="11584885" cy="400110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organizado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organised |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por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supuesto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of course |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comunidad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the community |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I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7880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5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Talking about possessions in singular and plural</a:t>
            </a: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73007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[my]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176100" y="1460464"/>
            <a:ext cx="11811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‘my’ 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in Spanish before a singular or uncountable noun, use </a:t>
            </a:r>
            <a:r>
              <a:rPr lang="en-GB" sz="32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_____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6" name="Google Shape;183;p8">
            <a:extLst>
              <a:ext uri="{FF2B5EF4-FFF2-40B4-BE49-F238E27FC236}">
                <a16:creationId xmlns:a16="http://schemas.microsoft.com/office/drawing/2014/main" id="{DD51F08D-B8DD-4497-975F-36817498D4B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250" y="272413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03D5146-6E9E-4B75-8BCF-EFAD82F816F8}"/>
              </a:ext>
            </a:extLst>
          </p:cNvPr>
          <p:cNvSpPr txBox="1"/>
          <p:nvPr/>
        </p:nvSpPr>
        <p:spPr>
          <a:xfrm>
            <a:off x="833692" y="2753384"/>
            <a:ext cx="6903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Tengo 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oso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mi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habitación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A52107-DCAE-42E3-8593-F24FD417854D}"/>
              </a:ext>
            </a:extLst>
          </p:cNvPr>
          <p:cNvSpPr txBox="1"/>
          <p:nvPr/>
        </p:nvSpPr>
        <p:spPr>
          <a:xfrm>
            <a:off x="833692" y="3247330"/>
            <a:ext cx="6378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I have a teddy bear in </a:t>
            </a:r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my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room</a:t>
            </a:r>
            <a:endParaRPr kumimoji="0" lang="en-GB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CuadroTexto 2">
            <a:extLst>
              <a:ext uri="{FF2B5EF4-FFF2-40B4-BE49-F238E27FC236}">
                <a16:creationId xmlns:a16="http://schemas.microsoft.com/office/drawing/2014/main" id="{130A50FF-0236-4760-9232-0D692DD4E67B}"/>
              </a:ext>
            </a:extLst>
          </p:cNvPr>
          <p:cNvSpPr txBox="1"/>
          <p:nvPr/>
        </p:nvSpPr>
        <p:spPr>
          <a:xfrm>
            <a:off x="2362897" y="1937776"/>
            <a:ext cx="773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mi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79AC23-636C-4ED0-9BAC-F9DDA6DDCCD6}"/>
              </a:ext>
            </a:extLst>
          </p:cNvPr>
          <p:cNvSpPr/>
          <p:nvPr/>
        </p:nvSpPr>
        <p:spPr>
          <a:xfrm>
            <a:off x="286447" y="4169556"/>
            <a:ext cx="149733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‘my’ 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in Spanish before a plural noun, use </a:t>
            </a:r>
            <a:r>
              <a:rPr lang="en-GB" sz="320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_____.</a:t>
            </a:r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CuadroTexto 24">
            <a:extLst>
              <a:ext uri="{FF2B5EF4-FFF2-40B4-BE49-F238E27FC236}">
                <a16:creationId xmlns:a16="http://schemas.microsoft.com/office/drawing/2014/main" id="{7247D4F5-1753-422A-95B3-F901952F5773}"/>
              </a:ext>
            </a:extLst>
          </p:cNvPr>
          <p:cNvSpPr txBox="1"/>
          <p:nvPr/>
        </p:nvSpPr>
        <p:spPr>
          <a:xfrm>
            <a:off x="9799834" y="4113317"/>
            <a:ext cx="975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GB" sz="3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mis</a:t>
            </a:r>
          </a:p>
        </p:txBody>
      </p:sp>
      <p:pic>
        <p:nvPicPr>
          <p:cNvPr id="18" name="Google Shape;183;p8">
            <a:extLst>
              <a:ext uri="{FF2B5EF4-FFF2-40B4-BE49-F238E27FC236}">
                <a16:creationId xmlns:a16="http://schemas.microsoft.com/office/drawing/2014/main" id="{224EF153-4284-4D1C-8BBE-6547392B57C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9746" y="503455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134C10E-058E-4727-A104-056942CDF2CC}"/>
              </a:ext>
            </a:extLst>
          </p:cNvPr>
          <p:cNvSpPr txBox="1"/>
          <p:nvPr/>
        </p:nvSpPr>
        <p:spPr>
          <a:xfrm>
            <a:off x="915188" y="5063801"/>
            <a:ext cx="6903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En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habitación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tengo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mis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953AD2-157D-4C4A-91B1-5E8333269F3B}"/>
              </a:ext>
            </a:extLst>
          </p:cNvPr>
          <p:cNvSpPr txBox="1"/>
          <p:nvPr/>
        </p:nvSpPr>
        <p:spPr>
          <a:xfrm>
            <a:off x="915188" y="5557747"/>
            <a:ext cx="6378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In 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my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room I have </a:t>
            </a:r>
            <a:r>
              <a:rPr lang="en-GB" sz="28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my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books.</a:t>
            </a:r>
            <a:endParaRPr kumimoji="0" lang="en-GB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1018AFB6-7617-4F4A-A37E-73C7E15007F7}"/>
              </a:ext>
            </a:extLst>
          </p:cNvPr>
          <p:cNvSpPr/>
          <p:nvPr/>
        </p:nvSpPr>
        <p:spPr>
          <a:xfrm>
            <a:off x="6976413" y="2222580"/>
            <a:ext cx="4834587" cy="1618096"/>
          </a:xfrm>
          <a:prstGeom prst="wedgeRoundRectCallout">
            <a:avLst>
              <a:gd name="adj1" fmla="val -41299"/>
              <a:gd name="adj2" fmla="val 6554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⚠ It does not matter whether the nouns are masculine or feminine.</a:t>
            </a:r>
          </a:p>
        </p:txBody>
      </p:sp>
    </p:spTree>
    <p:extLst>
      <p:ext uri="{BB962C8B-B14F-4D97-AF65-F5344CB8AC3E}">
        <p14:creationId xmlns:p14="http://schemas.microsoft.com/office/powerpoint/2010/main" val="238974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15" grpId="0"/>
      <p:bldP spid="16" grpId="0"/>
      <p:bldP spid="17" grpId="0"/>
      <p:bldP spid="19" grpId="0"/>
      <p:bldP spid="22" grpId="0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66272E75-4499-4739-A26A-9BC28003218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094" y="-145774"/>
            <a:ext cx="12659615" cy="718796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E350F4C-DF3D-4703-863C-8C1FC9E5A2BA}"/>
              </a:ext>
            </a:extLst>
          </p:cNvPr>
          <p:cNvSpPr/>
          <p:nvPr/>
        </p:nvSpPr>
        <p:spPr>
          <a:xfrm>
            <a:off x="6259343" y="1046666"/>
            <a:ext cx="5892801" cy="56687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386C4B-3947-4D50-B4B0-6D52572F189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205" y="2606182"/>
            <a:ext cx="5175740" cy="3808823"/>
          </a:xfrm>
          <a:prstGeom prst="rect">
            <a:avLst/>
          </a:prstGeom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4289A9DA-0B9B-428E-817D-5D62097B61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23" y="3336340"/>
            <a:ext cx="1885719" cy="1335522"/>
          </a:xfrm>
          <a:prstGeom prst="rect">
            <a:avLst/>
          </a:prstGeom>
        </p:spPr>
      </p:pic>
      <p:pic>
        <p:nvPicPr>
          <p:cNvPr id="2064" name="Picture 16" descr="Regla, Derecho, Borde, Herramienta">
            <a:extLst>
              <a:ext uri="{FF2B5EF4-FFF2-40B4-BE49-F238E27FC236}">
                <a16:creationId xmlns:a16="http://schemas.microsoft.com/office/drawing/2014/main" id="{36102691-60DF-4651-93A3-F7AF4495B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085" y="3744113"/>
            <a:ext cx="1488727" cy="74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8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43663" y="57966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1553" y="866047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72BF0CE-5EEE-4B9E-A376-49A0F8DD08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5822681"/>
              </p:ext>
            </p:extLst>
          </p:nvPr>
        </p:nvGraphicFramePr>
        <p:xfrm>
          <a:off x="97453" y="1478258"/>
          <a:ext cx="6082842" cy="4854096"/>
        </p:xfrm>
        <a:graphic>
          <a:graphicData uri="http://schemas.openxmlformats.org/drawingml/2006/table">
            <a:tbl>
              <a:tblPr firstRow="1" bandRow="1"/>
              <a:tblGrid>
                <a:gridCol w="1104359">
                  <a:extLst>
                    <a:ext uri="{9D8B030D-6E8A-4147-A177-3AD203B41FA5}">
                      <a16:colId xmlns:a16="http://schemas.microsoft.com/office/drawing/2014/main" val="4211953734"/>
                    </a:ext>
                  </a:extLst>
                </a:gridCol>
                <a:gridCol w="972540">
                  <a:extLst>
                    <a:ext uri="{9D8B030D-6E8A-4147-A177-3AD203B41FA5}">
                      <a16:colId xmlns:a16="http://schemas.microsoft.com/office/drawing/2014/main" val="1332515160"/>
                    </a:ext>
                  </a:extLst>
                </a:gridCol>
                <a:gridCol w="2191658">
                  <a:extLst>
                    <a:ext uri="{9D8B030D-6E8A-4147-A177-3AD203B41FA5}">
                      <a16:colId xmlns:a16="http://schemas.microsoft.com/office/drawing/2014/main" val="2116108563"/>
                    </a:ext>
                  </a:extLst>
                </a:gridCol>
                <a:gridCol w="1814285">
                  <a:extLst>
                    <a:ext uri="{9D8B030D-6E8A-4147-A177-3AD203B41FA5}">
                      <a16:colId xmlns:a16="http://schemas.microsoft.com/office/drawing/2014/main" val="2993940212"/>
                    </a:ext>
                  </a:extLst>
                </a:gridCol>
              </a:tblGrid>
              <a:tr h="809016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cuaderno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osos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900684"/>
                  </a:ext>
                </a:extLst>
              </a:tr>
              <a:tr h="809016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lápices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bici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5609804"/>
                  </a:ext>
                </a:extLst>
              </a:tr>
              <a:tr h="809016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cama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armario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000913"/>
                  </a:ext>
                </a:extLst>
              </a:tr>
              <a:tr h="809016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conejos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guitarra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258187"/>
                  </a:ext>
                </a:extLst>
              </a:tr>
              <a:tr h="809016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lámpara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reglas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3060823"/>
                  </a:ext>
                </a:extLst>
              </a:tr>
              <a:tr h="809016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hermano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botellas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486522"/>
                  </a:ext>
                </a:extLst>
              </a:tr>
            </a:tbl>
          </a:graphicData>
        </a:graphic>
      </p:graphicFrame>
      <p:sp>
        <p:nvSpPr>
          <p:cNvPr id="18" name="Rectangle 17">
            <a:hlinkClick r:id="" action="ppaction://noaction">
              <a:snd r:embed="rId10" name="8_1.wav"/>
            </a:hlinkClick>
            <a:extLst>
              <a:ext uri="{FF2B5EF4-FFF2-40B4-BE49-F238E27FC236}">
                <a16:creationId xmlns:a16="http://schemas.microsoft.com/office/drawing/2014/main" id="{2C4D6F2B-9D80-47B7-A4DC-D2360DFFB568}"/>
              </a:ext>
            </a:extLst>
          </p:cNvPr>
          <p:cNvSpPr/>
          <p:nvPr/>
        </p:nvSpPr>
        <p:spPr>
          <a:xfrm>
            <a:off x="229964" y="1606373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9" name="Rectangle 18">
            <a:hlinkClick r:id="" action="ppaction://noaction">
              <a:snd r:embed="rId11" name="8_2.wav"/>
            </a:hlinkClick>
            <a:extLst>
              <a:ext uri="{FF2B5EF4-FFF2-40B4-BE49-F238E27FC236}">
                <a16:creationId xmlns:a16="http://schemas.microsoft.com/office/drawing/2014/main" id="{643D36D3-FA02-4A49-AC10-DF2BA5223351}"/>
              </a:ext>
            </a:extLst>
          </p:cNvPr>
          <p:cNvSpPr/>
          <p:nvPr/>
        </p:nvSpPr>
        <p:spPr>
          <a:xfrm>
            <a:off x="229963" y="2466586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0" name="Rectangle 19">
            <a:hlinkClick r:id="" action="ppaction://noaction">
              <a:snd r:embed="rId12" name="8_3.wav"/>
            </a:hlinkClick>
            <a:extLst>
              <a:ext uri="{FF2B5EF4-FFF2-40B4-BE49-F238E27FC236}">
                <a16:creationId xmlns:a16="http://schemas.microsoft.com/office/drawing/2014/main" id="{251CEB33-F8DB-403B-BD21-575B1F0ADFEB}"/>
              </a:ext>
            </a:extLst>
          </p:cNvPr>
          <p:cNvSpPr/>
          <p:nvPr/>
        </p:nvSpPr>
        <p:spPr>
          <a:xfrm>
            <a:off x="229963" y="3226650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1" name="Rectangle 20">
            <a:hlinkClick r:id="" action="ppaction://noaction">
              <a:snd r:embed="rId13" name="8_5.wav"/>
            </a:hlinkClick>
            <a:extLst>
              <a:ext uri="{FF2B5EF4-FFF2-40B4-BE49-F238E27FC236}">
                <a16:creationId xmlns:a16="http://schemas.microsoft.com/office/drawing/2014/main" id="{72595534-9950-455B-A575-6955620DE9B3}"/>
              </a:ext>
            </a:extLst>
          </p:cNvPr>
          <p:cNvSpPr/>
          <p:nvPr/>
        </p:nvSpPr>
        <p:spPr>
          <a:xfrm>
            <a:off x="229963" y="4044379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2" name="Rectangle 21">
            <a:hlinkClick r:id="" action="ppaction://noaction">
              <a:snd r:embed="rId14" name="8_6.wav"/>
            </a:hlinkClick>
            <a:extLst>
              <a:ext uri="{FF2B5EF4-FFF2-40B4-BE49-F238E27FC236}">
                <a16:creationId xmlns:a16="http://schemas.microsoft.com/office/drawing/2014/main" id="{C7AED8C7-D556-4AC6-AB4F-173E354C1109}"/>
              </a:ext>
            </a:extLst>
          </p:cNvPr>
          <p:cNvSpPr/>
          <p:nvPr/>
        </p:nvSpPr>
        <p:spPr>
          <a:xfrm>
            <a:off x="249013" y="4829247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3" name="Rectangle 22">
            <a:hlinkClick r:id="" action="ppaction://noaction">
              <a:snd r:embed="rId15" name="8_7.wav"/>
            </a:hlinkClick>
            <a:extLst>
              <a:ext uri="{FF2B5EF4-FFF2-40B4-BE49-F238E27FC236}">
                <a16:creationId xmlns:a16="http://schemas.microsoft.com/office/drawing/2014/main" id="{E77C4A78-0D89-4F32-8D4C-6694277E0FF3}"/>
              </a:ext>
            </a:extLst>
          </p:cNvPr>
          <p:cNvSpPr/>
          <p:nvPr/>
        </p:nvSpPr>
        <p:spPr>
          <a:xfrm>
            <a:off x="249013" y="5642767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4" name="TextBox 23">
            <a:hlinkClick r:id="" action="ppaction://noaction">
              <a:snd r:embed="rId16" name="7_1.wav"/>
            </a:hlinkClick>
            <a:extLst>
              <a:ext uri="{FF2B5EF4-FFF2-40B4-BE49-F238E27FC236}">
                <a16:creationId xmlns:a16="http://schemas.microsoft.com/office/drawing/2014/main" id="{AD2AEA52-278C-45D8-9A99-80CC149230D3}"/>
              </a:ext>
            </a:extLst>
          </p:cNvPr>
          <p:cNvSpPr txBox="1"/>
          <p:nvPr/>
        </p:nvSpPr>
        <p:spPr>
          <a:xfrm>
            <a:off x="112868" y="142615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¿Qué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Sofía en la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habitación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5B0C7B-D524-4F33-B41B-A820AE3C45C4}"/>
              </a:ext>
            </a:extLst>
          </p:cNvPr>
          <p:cNvSpPr txBox="1"/>
          <p:nvPr/>
        </p:nvSpPr>
        <p:spPr>
          <a:xfrm>
            <a:off x="112868" y="648144"/>
            <a:ext cx="93516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Lee las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frases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y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marca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¡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Ojo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 It could be both.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41DC9C7-53DF-4D20-AB1B-8E5969F049FC}"/>
              </a:ext>
            </a:extLst>
          </p:cNvPr>
          <p:cNvSpPr/>
          <p:nvPr/>
        </p:nvSpPr>
        <p:spPr>
          <a:xfrm>
            <a:off x="2148115" y="1478258"/>
            <a:ext cx="2220685" cy="785971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9139193-B3D3-4BDC-AEE8-15E9B83B9FD0}"/>
              </a:ext>
            </a:extLst>
          </p:cNvPr>
          <p:cNvSpPr/>
          <p:nvPr/>
        </p:nvSpPr>
        <p:spPr>
          <a:xfrm>
            <a:off x="2148114" y="2281700"/>
            <a:ext cx="2220685" cy="785971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16848B4-0FB4-4FC4-B63E-CEFD5D47D52E}"/>
              </a:ext>
            </a:extLst>
          </p:cNvPr>
          <p:cNvSpPr/>
          <p:nvPr/>
        </p:nvSpPr>
        <p:spPr>
          <a:xfrm>
            <a:off x="2148114" y="3085142"/>
            <a:ext cx="2220685" cy="785971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5E4DD68-78F6-4A52-A886-3F7831348E64}"/>
              </a:ext>
            </a:extLst>
          </p:cNvPr>
          <p:cNvSpPr/>
          <p:nvPr/>
        </p:nvSpPr>
        <p:spPr>
          <a:xfrm>
            <a:off x="4368800" y="3109299"/>
            <a:ext cx="1785258" cy="785971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E578ADC-4341-4693-86CC-3C6D3367E342}"/>
              </a:ext>
            </a:extLst>
          </p:cNvPr>
          <p:cNvSpPr/>
          <p:nvPr/>
        </p:nvSpPr>
        <p:spPr>
          <a:xfrm>
            <a:off x="4368799" y="3914714"/>
            <a:ext cx="1785258" cy="785971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E1EAB93-C85A-4D50-BD1B-FA1CC41B8DA2}"/>
              </a:ext>
            </a:extLst>
          </p:cNvPr>
          <p:cNvSpPr/>
          <p:nvPr/>
        </p:nvSpPr>
        <p:spPr>
          <a:xfrm>
            <a:off x="4368799" y="4719252"/>
            <a:ext cx="1785258" cy="785971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81506B4-38B0-4D66-87FE-A16570254ECF}"/>
              </a:ext>
            </a:extLst>
          </p:cNvPr>
          <p:cNvSpPr/>
          <p:nvPr/>
        </p:nvSpPr>
        <p:spPr>
          <a:xfrm>
            <a:off x="2148114" y="5534590"/>
            <a:ext cx="2220685" cy="785971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 descr="Escuela, Libro De Ejercicios, Estudiar">
            <a:extLst>
              <a:ext uri="{FF2B5EF4-FFF2-40B4-BE49-F238E27FC236}">
                <a16:creationId xmlns:a16="http://schemas.microsoft.com/office/drawing/2014/main" id="{61DAEC21-16AC-4D1E-9755-BD3D346C0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459" y="1841119"/>
            <a:ext cx="934143" cy="125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462CD72-1215-4D3F-9915-45C3BA8B69F1}"/>
              </a:ext>
            </a:extLst>
          </p:cNvPr>
          <p:cNvSpPr/>
          <p:nvPr/>
        </p:nvSpPr>
        <p:spPr>
          <a:xfrm>
            <a:off x="6299199" y="1534224"/>
            <a:ext cx="464457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202862-EEF6-4916-83E3-7590919E096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33975" y="5780100"/>
            <a:ext cx="1166005" cy="872244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9A9633C4-2A32-4F2A-949B-07D2BC6C2523}"/>
              </a:ext>
            </a:extLst>
          </p:cNvPr>
          <p:cNvSpPr/>
          <p:nvPr/>
        </p:nvSpPr>
        <p:spPr>
          <a:xfrm>
            <a:off x="11367751" y="5602947"/>
            <a:ext cx="464457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6BCCC4B-428A-4B5D-8031-F5D24815EE51}"/>
              </a:ext>
            </a:extLst>
          </p:cNvPr>
          <p:cNvSpPr/>
          <p:nvPr/>
        </p:nvSpPr>
        <p:spPr>
          <a:xfrm>
            <a:off x="6342343" y="3488260"/>
            <a:ext cx="464457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6" name="Picture 8" descr="Cama, Hospital, Médico, Salud, Paciente">
            <a:extLst>
              <a:ext uri="{FF2B5EF4-FFF2-40B4-BE49-F238E27FC236}">
                <a16:creationId xmlns:a16="http://schemas.microsoft.com/office/drawing/2014/main" id="{65D8E29C-414A-4F2C-8FDC-FD2B26E1F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096" y="5526412"/>
            <a:ext cx="2107211" cy="119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E6E97D13-4B1E-4CDB-B92C-45A2E16F1217}"/>
              </a:ext>
            </a:extLst>
          </p:cNvPr>
          <p:cNvSpPr/>
          <p:nvPr/>
        </p:nvSpPr>
        <p:spPr>
          <a:xfrm>
            <a:off x="7676796" y="5455270"/>
            <a:ext cx="464457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8" name="Picture 10" descr="Alacena, Almacenamiento, Gabinete">
            <a:extLst>
              <a:ext uri="{FF2B5EF4-FFF2-40B4-BE49-F238E27FC236}">
                <a16:creationId xmlns:a16="http://schemas.microsoft.com/office/drawing/2014/main" id="{F396787D-4619-48B1-86F8-966F8FB1B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068" y="1328568"/>
            <a:ext cx="1791859" cy="172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A0A0E792-6A14-4F1D-8F37-8627F8692A32}"/>
              </a:ext>
            </a:extLst>
          </p:cNvPr>
          <p:cNvSpPr/>
          <p:nvPr/>
        </p:nvSpPr>
        <p:spPr>
          <a:xfrm>
            <a:off x="7779592" y="1199379"/>
            <a:ext cx="464457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7" name="Picture 4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F115AA1-8F69-4810-9794-D527F4532FF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955323" y="3499010"/>
            <a:ext cx="828787" cy="1346779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1F775D96-2BFE-4003-9CC1-28E8108405FC}"/>
              </a:ext>
            </a:extLst>
          </p:cNvPr>
          <p:cNvSpPr/>
          <p:nvPr/>
        </p:nvSpPr>
        <p:spPr>
          <a:xfrm>
            <a:off x="10866894" y="3316574"/>
            <a:ext cx="464457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44921D9-EAD1-4022-BA29-3FD610F83286}"/>
              </a:ext>
            </a:extLst>
          </p:cNvPr>
          <p:cNvSpPr/>
          <p:nvPr/>
        </p:nvSpPr>
        <p:spPr>
          <a:xfrm>
            <a:off x="9266773" y="3315523"/>
            <a:ext cx="464457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5C3A6A6-C521-4C03-9889-91398DFA796A}"/>
              </a:ext>
            </a:extLst>
          </p:cNvPr>
          <p:cNvSpPr/>
          <p:nvPr/>
        </p:nvSpPr>
        <p:spPr>
          <a:xfrm>
            <a:off x="9418282" y="5016368"/>
            <a:ext cx="464457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66" name="Picture 18" descr="Facultad, Educación, Aprendiendo">
            <a:extLst>
              <a:ext uri="{FF2B5EF4-FFF2-40B4-BE49-F238E27FC236}">
                <a16:creationId xmlns:a16="http://schemas.microsoft.com/office/drawing/2014/main" id="{F092704F-C660-4B7F-BF51-C0352788E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23135">
            <a:off x="7036586" y="3548200"/>
            <a:ext cx="735793" cy="73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AAA6E4EB-2B7D-4283-B2A0-C8E2770C487B}"/>
              </a:ext>
            </a:extLst>
          </p:cNvPr>
          <p:cNvSpPr txBox="1"/>
          <p:nvPr/>
        </p:nvSpPr>
        <p:spPr>
          <a:xfrm>
            <a:off x="151649" y="714235"/>
            <a:ext cx="61076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¿Se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menciona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 Marca         o            .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2A2FDF60-219C-4783-A690-B3E5C93D80C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831" y="590938"/>
            <a:ext cx="527764" cy="549754"/>
          </a:xfrm>
          <a:prstGeom prst="rect">
            <a:avLst/>
          </a:prstGeom>
        </p:spPr>
      </p:pic>
      <p:pic>
        <p:nvPicPr>
          <p:cNvPr id="2070" name="Picture 22" descr="Cruzar, Eliminar, Retirar, Cancelar">
            <a:extLst>
              <a:ext uri="{FF2B5EF4-FFF2-40B4-BE49-F238E27FC236}">
                <a16:creationId xmlns:a16="http://schemas.microsoft.com/office/drawing/2014/main" id="{CE3BD8C5-4463-4EDB-982D-16F1D95F0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690" y="661434"/>
            <a:ext cx="861981" cy="58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8BBCD43-4B31-41E9-86FB-26D95E8CBDE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307" y="1291365"/>
            <a:ext cx="527764" cy="54975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9CBE1E67-CBC4-4566-AB0C-DF0C6C1C923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196" y="1046666"/>
            <a:ext cx="527764" cy="54975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558C4F13-E926-4F57-8676-167D9EC3B14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1434" y="5447816"/>
            <a:ext cx="527764" cy="54975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522C7CE-20EC-4145-B39F-D8EE31C4F92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96" y="3306522"/>
            <a:ext cx="527764" cy="54975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7DC0468B-57D8-40E0-BF50-38A4F039B78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246" y="3144497"/>
            <a:ext cx="527764" cy="549754"/>
          </a:xfrm>
          <a:prstGeom prst="rect">
            <a:avLst/>
          </a:prstGeom>
        </p:spPr>
      </p:pic>
      <p:pic>
        <p:nvPicPr>
          <p:cNvPr id="67" name="Picture 22" descr="Cruzar, Eliminar, Retirar, Cancelar">
            <a:extLst>
              <a:ext uri="{FF2B5EF4-FFF2-40B4-BE49-F238E27FC236}">
                <a16:creationId xmlns:a16="http://schemas.microsoft.com/office/drawing/2014/main" id="{7095231A-DAF6-4075-A6DA-10ACFCC09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744" y="3295481"/>
            <a:ext cx="627022" cy="42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7F8A007B-2E67-414E-9EAD-22CA869F0A5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242" y="5230346"/>
            <a:ext cx="527764" cy="549754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38BDD1A-268B-4A63-95D1-3A7CA725066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649" y="5453691"/>
            <a:ext cx="807581" cy="1190119"/>
          </a:xfrm>
          <a:prstGeom prst="rect">
            <a:avLst/>
          </a:prstGeom>
        </p:spPr>
      </p:pic>
      <p:pic>
        <p:nvPicPr>
          <p:cNvPr id="73" name="Picture 7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1F54C78-31DE-4CEF-B6E0-D3B4CA27771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082" y="5447790"/>
            <a:ext cx="807581" cy="1190119"/>
          </a:xfrm>
          <a:prstGeom prst="rect">
            <a:avLst/>
          </a:prstGeom>
        </p:spPr>
      </p:pic>
      <p:pic>
        <p:nvPicPr>
          <p:cNvPr id="74" name="Picture 22" descr="Cruzar, Eliminar, Retirar, Cancelar">
            <a:extLst>
              <a:ext uri="{FF2B5EF4-FFF2-40B4-BE49-F238E27FC236}">
                <a16:creationId xmlns:a16="http://schemas.microsoft.com/office/drawing/2014/main" id="{FCD80B4B-35BC-46B1-98EA-0C1563DE3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092" y="5027316"/>
            <a:ext cx="627022" cy="42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Ventana, Cortinas, Dentro, Casa">
            <a:extLst>
              <a:ext uri="{FF2B5EF4-FFF2-40B4-BE49-F238E27FC236}">
                <a16:creationId xmlns:a16="http://schemas.microsoft.com/office/drawing/2014/main" id="{0B1F4BD1-7ED6-4102-AE00-5A239FBF0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380" y="1427768"/>
            <a:ext cx="1323983" cy="117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30E25BF-6480-430E-8AD2-51512562921E}"/>
              </a:ext>
            </a:extLst>
          </p:cNvPr>
          <p:cNvSpPr/>
          <p:nvPr/>
        </p:nvSpPr>
        <p:spPr>
          <a:xfrm>
            <a:off x="9840230" y="1172593"/>
            <a:ext cx="464457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6" name="Picture 24" descr="Ventana, Cortinas, Dentro, Casa">
            <a:extLst>
              <a:ext uri="{FF2B5EF4-FFF2-40B4-BE49-F238E27FC236}">
                <a16:creationId xmlns:a16="http://schemas.microsoft.com/office/drawing/2014/main" id="{A2422A5B-DF5F-44C7-A61B-D471BFFC5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5296" y="1403425"/>
            <a:ext cx="1323983" cy="117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2" descr="Cruzar, Eliminar, Retirar, Cancelar">
            <a:extLst>
              <a:ext uri="{FF2B5EF4-FFF2-40B4-BE49-F238E27FC236}">
                <a16:creationId xmlns:a16="http://schemas.microsoft.com/office/drawing/2014/main" id="{019C8E7F-50EF-4AB9-8CE2-4D088BC28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201" y="1153347"/>
            <a:ext cx="627022" cy="42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1291F91A-3EE7-40C6-A6B5-BFB9766F687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78996" y="5904377"/>
            <a:ext cx="536651" cy="101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1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/>
      <p:bldP spid="25" grpId="1"/>
      <p:bldP spid="3" grpId="0" animBg="1"/>
      <p:bldP spid="26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6" grpId="0" animBg="1"/>
      <p:bldP spid="43" grpId="0" animBg="1"/>
      <p:bldP spid="44" grpId="0" animBg="1"/>
      <p:bldP spid="45" grpId="0" animBg="1"/>
      <p:bldP spid="46" grpId="0" animBg="1"/>
      <p:bldP spid="48" grpId="0" animBg="1"/>
      <p:bldP spid="51" grpId="0" animBg="1"/>
      <p:bldP spid="53" grpId="0" animBg="1"/>
      <p:bldP spid="58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Asking about possession: </a:t>
            </a:r>
            <a:r>
              <a:rPr lang="en-GB" sz="4400" i="0" u="none" strike="noStrike" cap="none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</a:t>
            </a:r>
            <a:endParaRPr lang="en-GB" sz="440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Google Shape;169;p8">
            <a:extLst>
              <a:ext uri="{FF2B5EF4-FFF2-40B4-BE49-F238E27FC236}">
                <a16:creationId xmlns:a16="http://schemas.microsoft.com/office/drawing/2014/main" id="{E2782AE1-3778-4DB3-BED0-E1D51CF4E9C9}"/>
              </a:ext>
            </a:extLst>
          </p:cNvPr>
          <p:cNvSpPr txBox="1"/>
          <p:nvPr/>
        </p:nvSpPr>
        <p:spPr>
          <a:xfrm>
            <a:off x="282562" y="924457"/>
            <a:ext cx="8887564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[I have; you have; do you have?]</a:t>
            </a:r>
            <a:endParaRPr sz="2800" b="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CE290600-D3AE-4EBF-95AE-9AB73134AD93}"/>
              </a:ext>
            </a:extLst>
          </p:cNvPr>
          <p:cNvSpPr txBox="1"/>
          <p:nvPr/>
        </p:nvSpPr>
        <p:spPr>
          <a:xfrm>
            <a:off x="363956" y="1691501"/>
            <a:ext cx="11464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have already seen the verb 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means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‘to have</a:t>
            </a:r>
            <a:r>
              <a:rPr lang="en-GB" sz="2800" b="1" i="1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’.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28" name="Google Shape;172;p8">
            <a:extLst>
              <a:ext uri="{FF2B5EF4-FFF2-40B4-BE49-F238E27FC236}">
                <a16:creationId xmlns:a16="http://schemas.microsoft.com/office/drawing/2014/main" id="{00D273C6-32B8-4C78-A434-579DFBBDDE7A}"/>
              </a:ext>
            </a:extLst>
          </p:cNvPr>
          <p:cNvSpPr txBox="1"/>
          <p:nvPr/>
        </p:nvSpPr>
        <p:spPr>
          <a:xfrm>
            <a:off x="601971" y="4489717"/>
            <a:ext cx="39120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Tengo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 </a:t>
            </a:r>
            <a:r>
              <a:rPr lang="en-GB" sz="28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conejo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29" name="Google Shape;174;p8">
            <a:extLst>
              <a:ext uri="{FF2B5EF4-FFF2-40B4-BE49-F238E27FC236}">
                <a16:creationId xmlns:a16="http://schemas.microsoft.com/office/drawing/2014/main" id="{AF1D9F8D-2EFC-4328-8562-67467AD284C2}"/>
              </a:ext>
            </a:extLst>
          </p:cNvPr>
          <p:cNvSpPr txBox="1"/>
          <p:nvPr/>
        </p:nvSpPr>
        <p:spPr>
          <a:xfrm>
            <a:off x="5563336" y="4450308"/>
            <a:ext cx="536207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n-GB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lang="en-GB" sz="2800" b="1" i="0" u="none" strike="noStrike" cap="none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ienes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pregunta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Elena.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3C1BD5FF-8CC1-449A-891E-425EC44FA95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208" y="486371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72;p8">
            <a:extLst>
              <a:ext uri="{FF2B5EF4-FFF2-40B4-BE49-F238E27FC236}">
                <a16:creationId xmlns:a16="http://schemas.microsoft.com/office/drawing/2014/main" id="{0D05EEE5-6EF4-4D65-A9A4-07D1F20D75CE}"/>
              </a:ext>
            </a:extLst>
          </p:cNvPr>
          <p:cNvSpPr txBox="1"/>
          <p:nvPr/>
        </p:nvSpPr>
        <p:spPr>
          <a:xfrm>
            <a:off x="656455" y="5012897"/>
            <a:ext cx="50077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have 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rabbit.</a:t>
            </a:r>
            <a:endParaRPr dirty="0"/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17AB41AB-300F-48DF-AC22-AC4DCF350D2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53000" y="495175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72;p8">
            <a:extLst>
              <a:ext uri="{FF2B5EF4-FFF2-40B4-BE49-F238E27FC236}">
                <a16:creationId xmlns:a16="http://schemas.microsoft.com/office/drawing/2014/main" id="{01CE92E5-682F-4F55-9687-7FF3664D829C}"/>
              </a:ext>
            </a:extLst>
          </p:cNvPr>
          <p:cNvSpPr txBox="1"/>
          <p:nvPr/>
        </p:nvSpPr>
        <p:spPr>
          <a:xfrm>
            <a:off x="5541754" y="5056561"/>
            <a:ext cx="51394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have 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question, Elena.</a:t>
            </a:r>
            <a:endParaRPr dirty="0"/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A42B7F8-EBEF-4E50-90C1-CBB65EB11B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638" y="3923340"/>
            <a:ext cx="696505" cy="1575058"/>
          </a:xfrm>
          <a:prstGeom prst="rect">
            <a:avLst/>
          </a:prstGeom>
        </p:spPr>
      </p:pic>
      <p:pic>
        <p:nvPicPr>
          <p:cNvPr id="17" name="Picture 16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C494BF1-D35A-41D7-A99C-024FFC06CE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4277" y="4344331"/>
            <a:ext cx="708677" cy="1346183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>
              <a:snd r:embed="rId10" name="19_Eestaactivo.wav"/>
            </a:hlinkClick>
            <a:extLst>
              <a:ext uri="{FF2B5EF4-FFF2-40B4-BE49-F238E27FC236}">
                <a16:creationId xmlns:a16="http://schemas.microsoft.com/office/drawing/2014/main" id="{6077ECAA-9618-4335-A3F1-44D633BB9044}"/>
              </a:ext>
            </a:extLst>
          </p:cNvPr>
          <p:cNvSpPr/>
          <p:nvPr/>
        </p:nvSpPr>
        <p:spPr>
          <a:xfrm>
            <a:off x="1726336" y="2399252"/>
            <a:ext cx="988584" cy="523220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20" name="Google Shape;171;p8">
            <a:extLst>
              <a:ext uri="{FF2B5EF4-FFF2-40B4-BE49-F238E27FC236}">
                <a16:creationId xmlns:a16="http://schemas.microsoft.com/office/drawing/2014/main" id="{1C2BA49B-BBAB-4D33-B908-8134CDE29DD7}"/>
              </a:ext>
            </a:extLst>
          </p:cNvPr>
          <p:cNvSpPr txBox="1"/>
          <p:nvPr/>
        </p:nvSpPr>
        <p:spPr>
          <a:xfrm>
            <a:off x="142838" y="3150692"/>
            <a:ext cx="60547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mean ‘I have’, use ‘</a:t>
            </a:r>
            <a:r>
              <a:rPr lang="en-GB" sz="2800" b="1" i="0" u="none" strike="noStrike" cap="none" dirty="0" err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tengo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’.</a:t>
            </a:r>
            <a:endParaRPr dirty="0"/>
          </a:p>
        </p:txBody>
      </p:sp>
      <p:pic>
        <p:nvPicPr>
          <p:cNvPr id="21" name="Picture 2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BC57627-D6A5-4681-B242-2B76D6D8AF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78705" y="4137077"/>
            <a:ext cx="828787" cy="1346779"/>
          </a:xfrm>
          <a:prstGeom prst="rect">
            <a:avLst/>
          </a:prstGeom>
        </p:spPr>
      </p:pic>
      <p:sp>
        <p:nvSpPr>
          <p:cNvPr id="23" name="Rectangle 22">
            <a:hlinkClick r:id="" action="ppaction://noaction">
              <a:snd r:embed="rId10" name="19_Eestaactivo.wav"/>
            </a:hlinkClick>
            <a:extLst>
              <a:ext uri="{FF2B5EF4-FFF2-40B4-BE49-F238E27FC236}">
                <a16:creationId xmlns:a16="http://schemas.microsoft.com/office/drawing/2014/main" id="{5D8D9587-0A06-4C9C-98CF-F5085B83E8A7}"/>
              </a:ext>
            </a:extLst>
          </p:cNvPr>
          <p:cNvSpPr/>
          <p:nvPr/>
        </p:nvSpPr>
        <p:spPr>
          <a:xfrm>
            <a:off x="8217231" y="2399251"/>
            <a:ext cx="1902470" cy="739532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You</a:t>
            </a:r>
            <a:r>
              <a:rPr lang="en-GB" sz="2800" b="1" dirty="0"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latin typeface="Century Gothic" panose="020B0502020202020204" pitchFamily="34" charset="0"/>
              </a:rPr>
              <a:t>(singular)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25" name="Google Shape;171;p8">
            <a:extLst>
              <a:ext uri="{FF2B5EF4-FFF2-40B4-BE49-F238E27FC236}">
                <a16:creationId xmlns:a16="http://schemas.microsoft.com/office/drawing/2014/main" id="{786948DB-DDC0-4CA5-A8FF-DB73C89C6C56}"/>
              </a:ext>
            </a:extLst>
          </p:cNvPr>
          <p:cNvSpPr txBox="1"/>
          <p:nvPr/>
        </p:nvSpPr>
        <p:spPr>
          <a:xfrm>
            <a:off x="6315592" y="3181573"/>
            <a:ext cx="60547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mean ‘you have’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use ‘</a:t>
            </a:r>
            <a:r>
              <a:rPr lang="en-GB" sz="2800" b="1" i="0" u="none" strike="noStrike" cap="none" dirty="0" err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tienes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’.</a:t>
            </a:r>
            <a:endParaRPr dirty="0"/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B0098D17-A50C-41AA-AAA5-B91B66CDFCF4}"/>
              </a:ext>
            </a:extLst>
          </p:cNvPr>
          <p:cNvSpPr/>
          <p:nvPr/>
        </p:nvSpPr>
        <p:spPr>
          <a:xfrm>
            <a:off x="10420670" y="3635593"/>
            <a:ext cx="1059675" cy="577308"/>
          </a:xfrm>
          <a:prstGeom prst="wedgeEllipseCallout">
            <a:avLst>
              <a:gd name="adj1" fmla="val 22546"/>
              <a:gd name="adj2" fmla="val 100240"/>
            </a:avLst>
          </a:prstGeom>
          <a:solidFill>
            <a:srgbClr val="FF3399"/>
          </a:solidFill>
          <a:ln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¿?</a:t>
            </a: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F6BB6EA0-C531-4786-B831-93FA2F27E81F}"/>
              </a:ext>
            </a:extLst>
          </p:cNvPr>
          <p:cNvSpPr/>
          <p:nvPr/>
        </p:nvSpPr>
        <p:spPr>
          <a:xfrm>
            <a:off x="5756205" y="2273356"/>
            <a:ext cx="4949739" cy="1409907"/>
          </a:xfrm>
          <a:prstGeom prst="wedgeRoundRectCallout">
            <a:avLst>
              <a:gd name="adj1" fmla="val -6481"/>
              <a:gd name="adj2" fmla="val 8849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⚠ To 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change a statement into a question, simply raise your voice at the end.</a:t>
            </a:r>
          </a:p>
        </p:txBody>
      </p:sp>
      <p:sp>
        <p:nvSpPr>
          <p:cNvPr id="41" name="Google Shape;174;p8">
            <a:extLst>
              <a:ext uri="{FF2B5EF4-FFF2-40B4-BE49-F238E27FC236}">
                <a16:creationId xmlns:a16="http://schemas.microsoft.com/office/drawing/2014/main" id="{F2FBE352-FFC7-40A4-A0AD-4BE76921B200}"/>
              </a:ext>
            </a:extLst>
          </p:cNvPr>
          <p:cNvSpPr txBox="1"/>
          <p:nvPr/>
        </p:nvSpPr>
        <p:spPr>
          <a:xfrm>
            <a:off x="5536192" y="5719043"/>
            <a:ext cx="536207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n-GB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lang="en-GB" sz="2800" b="1" i="0" u="none" strike="noStrike" cap="none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ienes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pregunta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Elena?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42" name="Google Shape;183;p8">
            <a:extLst>
              <a:ext uri="{FF2B5EF4-FFF2-40B4-BE49-F238E27FC236}">
                <a16:creationId xmlns:a16="http://schemas.microsoft.com/office/drawing/2014/main" id="{36D0E311-7A9C-445B-B816-8196F5F52E6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53000" y="6124855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172;p8">
            <a:extLst>
              <a:ext uri="{FF2B5EF4-FFF2-40B4-BE49-F238E27FC236}">
                <a16:creationId xmlns:a16="http://schemas.microsoft.com/office/drawing/2014/main" id="{6941BDCE-13C9-4BE1-BED8-71E03CDF2206}"/>
              </a:ext>
            </a:extLst>
          </p:cNvPr>
          <p:cNvSpPr txBox="1"/>
          <p:nvPr/>
        </p:nvSpPr>
        <p:spPr>
          <a:xfrm>
            <a:off x="5587523" y="6312513"/>
            <a:ext cx="697558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you have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question, Elena?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510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8" grpId="1"/>
      <p:bldP spid="29" grpId="0"/>
      <p:bldP spid="31" grpId="0"/>
      <p:bldP spid="31" grpId="1"/>
      <p:bldP spid="34" grpId="0"/>
      <p:bldP spid="19" grpId="0" animBg="1"/>
      <p:bldP spid="20" grpId="0"/>
      <p:bldP spid="23" grpId="0" animBg="1"/>
      <p:bldP spid="25" grpId="0"/>
      <p:bldP spid="24" grpId="0" animBg="1"/>
      <p:bldP spid="38" grpId="0" animBg="1"/>
      <p:bldP spid="41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4CA0C51-F1D3-4F60-9B16-716A06647E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614828"/>
              </p:ext>
            </p:extLst>
          </p:nvPr>
        </p:nvGraphicFramePr>
        <p:xfrm>
          <a:off x="5938388" y="1997549"/>
          <a:ext cx="5630731" cy="46792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8843">
                  <a:extLst>
                    <a:ext uri="{9D8B030D-6E8A-4147-A177-3AD203B41FA5}">
                      <a16:colId xmlns:a16="http://schemas.microsoft.com/office/drawing/2014/main" val="1567693466"/>
                    </a:ext>
                  </a:extLst>
                </a:gridCol>
                <a:gridCol w="1251273">
                  <a:extLst>
                    <a:ext uri="{9D8B030D-6E8A-4147-A177-3AD203B41FA5}">
                      <a16:colId xmlns:a16="http://schemas.microsoft.com/office/drawing/2014/main" val="4116028462"/>
                    </a:ext>
                  </a:extLst>
                </a:gridCol>
                <a:gridCol w="2930615">
                  <a:extLst>
                    <a:ext uri="{9D8B030D-6E8A-4147-A177-3AD203B41FA5}">
                      <a16:colId xmlns:a16="http://schemas.microsoft.com/office/drawing/2014/main" val="1406830531"/>
                    </a:ext>
                  </a:extLst>
                </a:gridCol>
              </a:tblGrid>
              <a:tr h="1079817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mi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mis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¿Qué?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6912504"/>
                  </a:ext>
                </a:extLst>
              </a:tr>
              <a:tr h="599899"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2125208"/>
                  </a:ext>
                </a:extLst>
              </a:tr>
              <a:tr h="599899"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8063862"/>
                  </a:ext>
                </a:extLst>
              </a:tr>
              <a:tr h="599899"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8665120"/>
                  </a:ext>
                </a:extLst>
              </a:tr>
              <a:tr h="599899"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2265954"/>
                  </a:ext>
                </a:extLst>
              </a:tr>
              <a:tr h="599899"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7604008"/>
                  </a:ext>
                </a:extLst>
              </a:tr>
              <a:tr h="599899"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9766933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912746C-E5E8-45FA-9EBF-4AE650043139}"/>
              </a:ext>
            </a:extLst>
          </p:cNvPr>
          <p:cNvGraphicFramePr>
            <a:graphicFrameLocks noGrp="1"/>
          </p:cNvGraphicFramePr>
          <p:nvPr/>
        </p:nvGraphicFramePr>
        <p:xfrm>
          <a:off x="4463309" y="2063116"/>
          <a:ext cx="1302184" cy="460262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302184">
                  <a:extLst>
                    <a:ext uri="{9D8B030D-6E8A-4147-A177-3AD203B41FA5}">
                      <a16:colId xmlns:a16="http://schemas.microsoft.com/office/drawing/2014/main" val="1575603624"/>
                    </a:ext>
                  </a:extLst>
                </a:gridCol>
              </a:tblGrid>
              <a:tr h="94899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32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¿?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18290133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69018928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17926571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6320809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846660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7440134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3762146"/>
                  </a:ext>
                </a:extLst>
              </a:tr>
            </a:tbl>
          </a:graphicData>
        </a:graphic>
      </p:graphicFrame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69925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solidFill>
            <a:srgbClr val="91EAD2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Action Button: Custom 5">
            <a:hlinkClick r:id="" action="ppaction://noaction" highlightClick="1">
              <a:snd r:embed="rId6" name="10_6.wav"/>
            </a:hlinkClick>
            <a:extLst>
              <a:ext uri="{FF2B5EF4-FFF2-40B4-BE49-F238E27FC236}">
                <a16:creationId xmlns:a16="http://schemas.microsoft.com/office/drawing/2014/main" id="{B6B1E9E8-F517-445B-92B4-3E1F16603C11}"/>
              </a:ext>
            </a:extLst>
          </p:cNvPr>
          <p:cNvSpPr/>
          <p:nvPr/>
        </p:nvSpPr>
        <p:spPr>
          <a:xfrm>
            <a:off x="352741" y="3723783"/>
            <a:ext cx="584586" cy="46166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1" name="Action Button: Custom 6">
            <a:hlinkClick r:id="" action="ppaction://noaction" highlightClick="1">
              <a:snd r:embed="rId7" name="10_7.wav"/>
            </a:hlinkClick>
            <a:extLst>
              <a:ext uri="{FF2B5EF4-FFF2-40B4-BE49-F238E27FC236}">
                <a16:creationId xmlns:a16="http://schemas.microsoft.com/office/drawing/2014/main" id="{FC121413-2AB3-4B39-B3B1-284DE2C08615}"/>
              </a:ext>
            </a:extLst>
          </p:cNvPr>
          <p:cNvSpPr/>
          <p:nvPr/>
        </p:nvSpPr>
        <p:spPr>
          <a:xfrm>
            <a:off x="352741" y="4342783"/>
            <a:ext cx="584586" cy="46166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2" name="Action Button: Custom 7">
            <a:hlinkClick r:id="" action="ppaction://noaction" highlightClick="1">
              <a:snd r:embed="rId8" name="10_8.wav"/>
            </a:hlinkClick>
            <a:extLst>
              <a:ext uri="{FF2B5EF4-FFF2-40B4-BE49-F238E27FC236}">
                <a16:creationId xmlns:a16="http://schemas.microsoft.com/office/drawing/2014/main" id="{8F13AFE0-3194-4510-B57D-72E704F228E8}"/>
              </a:ext>
            </a:extLst>
          </p:cNvPr>
          <p:cNvSpPr/>
          <p:nvPr/>
        </p:nvSpPr>
        <p:spPr>
          <a:xfrm>
            <a:off x="352741" y="4961783"/>
            <a:ext cx="584586" cy="46166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3" name="Action Button: Custom 8">
            <a:hlinkClick r:id="" action="ppaction://noaction" highlightClick="1">
              <a:snd r:embed="rId9" name="10_9.wav"/>
            </a:hlinkClick>
            <a:extLst>
              <a:ext uri="{FF2B5EF4-FFF2-40B4-BE49-F238E27FC236}">
                <a16:creationId xmlns:a16="http://schemas.microsoft.com/office/drawing/2014/main" id="{E38538E7-0BD5-495E-AF60-58A7CD4D3D36}"/>
              </a:ext>
            </a:extLst>
          </p:cNvPr>
          <p:cNvSpPr/>
          <p:nvPr/>
        </p:nvSpPr>
        <p:spPr>
          <a:xfrm>
            <a:off x="352741" y="5553378"/>
            <a:ext cx="584586" cy="46166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03" name="Action Button: Custom 5">
            <a:hlinkClick r:id="" action="ppaction://noaction" highlightClick="1">
              <a:snd r:embed="rId10" name="10_5.wav"/>
            </a:hlinkClick>
            <a:extLst>
              <a:ext uri="{FF2B5EF4-FFF2-40B4-BE49-F238E27FC236}">
                <a16:creationId xmlns:a16="http://schemas.microsoft.com/office/drawing/2014/main" id="{24A8F680-916D-4427-9C24-55C247D186F6}"/>
              </a:ext>
            </a:extLst>
          </p:cNvPr>
          <p:cNvSpPr/>
          <p:nvPr/>
        </p:nvSpPr>
        <p:spPr>
          <a:xfrm>
            <a:off x="352741" y="3122918"/>
            <a:ext cx="584586" cy="46166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32" name="TextBox 31">
            <a:hlinkClick r:id="" action="ppaction://noaction">
              <a:snd r:embed="rId11" name="10_1.wav"/>
            </a:hlinkClick>
            <a:extLst>
              <a:ext uri="{FF2B5EF4-FFF2-40B4-BE49-F238E27FC236}">
                <a16:creationId xmlns:a16="http://schemas.microsoft.com/office/drawing/2014/main" id="{D70C65D5-53A9-43AF-89EF-3AA3D1C048E7}"/>
              </a:ext>
            </a:extLst>
          </p:cNvPr>
          <p:cNvSpPr txBox="1"/>
          <p:nvPr/>
        </p:nvSpPr>
        <p:spPr>
          <a:xfrm>
            <a:off x="112868" y="84250"/>
            <a:ext cx="78816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Dónde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están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las </a:t>
            </a:r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cosas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 Sofía?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hlinkClick r:id="" action="ppaction://noaction">
              <a:snd r:embed="rId12" name="10_2.wav"/>
            </a:hlinkClick>
            <a:extLst>
              <a:ext uri="{FF2B5EF4-FFF2-40B4-BE49-F238E27FC236}">
                <a16:creationId xmlns:a16="http://schemas.microsoft.com/office/drawing/2014/main" id="{941A7B06-042B-4BE0-AE18-C209AC3E8E46}"/>
              </a:ext>
            </a:extLst>
          </p:cNvPr>
          <p:cNvSpPr txBox="1"/>
          <p:nvPr/>
        </p:nvSpPr>
        <p:spPr>
          <a:xfrm>
            <a:off x="226960" y="698365"/>
            <a:ext cx="107570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Sofía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 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Quique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las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cosas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de Sofía. ¡Qué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desastre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! </a:t>
            </a:r>
          </a:p>
        </p:txBody>
      </p:sp>
      <p:graphicFrame>
        <p:nvGraphicFramePr>
          <p:cNvPr id="34" name="Google Shape;258;p34">
            <a:extLst>
              <a:ext uri="{FF2B5EF4-FFF2-40B4-BE49-F238E27FC236}">
                <a16:creationId xmlns:a16="http://schemas.microsoft.com/office/drawing/2014/main" id="{76334ED7-A28F-40BE-B152-F5082F16B4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0234847"/>
              </p:ext>
            </p:extLst>
          </p:nvPr>
        </p:nvGraphicFramePr>
        <p:xfrm>
          <a:off x="1079040" y="2009876"/>
          <a:ext cx="3227840" cy="460262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4319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5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899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Sofía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Quique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89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6259656"/>
                  </a:ext>
                </a:extLst>
              </a:tr>
            </a:tbl>
          </a:graphicData>
        </a:graphic>
      </p:graphicFrame>
      <p:pic>
        <p:nvPicPr>
          <p:cNvPr id="35" name="Picture 34">
            <a:extLst>
              <a:ext uri="{FF2B5EF4-FFF2-40B4-BE49-F238E27FC236}">
                <a16:creationId xmlns:a16="http://schemas.microsoft.com/office/drawing/2014/main" id="{144B7D41-75E9-401B-8E62-FDA2E7514E4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835" y="2969139"/>
            <a:ext cx="527765" cy="54975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3345E2C-D6DB-4B59-A615-F1ABAFFCC0C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664" y="3622221"/>
            <a:ext cx="527765" cy="54975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C11FA81-446E-429D-9C96-8B9291D769E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454" y="4189436"/>
            <a:ext cx="527765" cy="54975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60F28BB-1780-46C4-96C6-5421D5046CB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551" y="4804448"/>
            <a:ext cx="527765" cy="54975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8AE346C-D6A5-4BD0-A160-9958155C1DB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416" y="5465288"/>
            <a:ext cx="527765" cy="54975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1872BBE4-F68B-48D3-A1DC-5491EA3A5DBD}"/>
              </a:ext>
            </a:extLst>
          </p:cNvPr>
          <p:cNvSpPr txBox="1"/>
          <p:nvPr/>
        </p:nvSpPr>
        <p:spPr>
          <a:xfrm>
            <a:off x="937327" y="1420311"/>
            <a:ext cx="74915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Quién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es?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D4A9AEB-5CB2-4521-B3AD-9C494456D3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389" y="6022517"/>
            <a:ext cx="527765" cy="549755"/>
          </a:xfrm>
          <a:prstGeom prst="rect">
            <a:avLst/>
          </a:prstGeom>
        </p:spPr>
      </p:pic>
      <p:sp>
        <p:nvSpPr>
          <p:cNvPr id="43" name="Action Button: Custom 8">
            <a:hlinkClick r:id="" action="ppaction://noaction" highlightClick="1">
              <a:snd r:embed="rId14" name="10_10.wav"/>
            </a:hlinkClick>
            <a:extLst>
              <a:ext uri="{FF2B5EF4-FFF2-40B4-BE49-F238E27FC236}">
                <a16:creationId xmlns:a16="http://schemas.microsoft.com/office/drawing/2014/main" id="{FE78A2EB-290F-40F0-8159-928945ABBE3A}"/>
              </a:ext>
            </a:extLst>
          </p:cNvPr>
          <p:cNvSpPr/>
          <p:nvPr/>
        </p:nvSpPr>
        <p:spPr>
          <a:xfrm>
            <a:off x="352741" y="6137707"/>
            <a:ext cx="584586" cy="461665"/>
          </a:xfrm>
          <a:prstGeom prst="actionButtonBlank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184D7E-A723-4E1C-91F3-E051F44D2B4F}"/>
              </a:ext>
            </a:extLst>
          </p:cNvPr>
          <p:cNvSpPr txBox="1"/>
          <p:nvPr/>
        </p:nvSpPr>
        <p:spPr>
          <a:xfrm>
            <a:off x="4913000" y="3037446"/>
            <a:ext cx="426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91C0A3B-164D-47EA-BAAC-8AD6C62B9803}"/>
              </a:ext>
            </a:extLst>
          </p:cNvPr>
          <p:cNvSpPr txBox="1"/>
          <p:nvPr/>
        </p:nvSpPr>
        <p:spPr>
          <a:xfrm>
            <a:off x="4904942" y="3652322"/>
            <a:ext cx="426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18B9BA-9CAB-4284-8FC8-89C7D21B1CAB}"/>
              </a:ext>
            </a:extLst>
          </p:cNvPr>
          <p:cNvSpPr txBox="1"/>
          <p:nvPr/>
        </p:nvSpPr>
        <p:spPr>
          <a:xfrm>
            <a:off x="4904033" y="4267198"/>
            <a:ext cx="300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C9BDE51-AA19-495F-976A-BD5B36D097C2}"/>
              </a:ext>
            </a:extLst>
          </p:cNvPr>
          <p:cNvSpPr txBox="1"/>
          <p:nvPr/>
        </p:nvSpPr>
        <p:spPr>
          <a:xfrm>
            <a:off x="4876484" y="4793506"/>
            <a:ext cx="300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77C909F-9A17-4AF5-B894-CB5785572D9B}"/>
              </a:ext>
            </a:extLst>
          </p:cNvPr>
          <p:cNvSpPr txBox="1"/>
          <p:nvPr/>
        </p:nvSpPr>
        <p:spPr>
          <a:xfrm>
            <a:off x="4966231" y="5477108"/>
            <a:ext cx="426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7239424-F407-46DD-AEF4-BCBB21875CC9}"/>
              </a:ext>
            </a:extLst>
          </p:cNvPr>
          <p:cNvSpPr txBox="1"/>
          <p:nvPr/>
        </p:nvSpPr>
        <p:spPr>
          <a:xfrm>
            <a:off x="4958173" y="6091984"/>
            <a:ext cx="300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255E278-CA31-4FB3-B33C-05E56C6AFE2A}"/>
              </a:ext>
            </a:extLst>
          </p:cNvPr>
          <p:cNvSpPr txBox="1"/>
          <p:nvPr/>
        </p:nvSpPr>
        <p:spPr>
          <a:xfrm>
            <a:off x="4248799" y="1458022"/>
            <a:ext cx="74915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¿Es una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pregunta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o una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respuesta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FEC463A-5823-4370-B34F-7BF31A0BD354}"/>
              </a:ext>
            </a:extLst>
          </p:cNvPr>
          <p:cNvSpPr txBox="1"/>
          <p:nvPr/>
        </p:nvSpPr>
        <p:spPr>
          <a:xfrm>
            <a:off x="9315475" y="3113359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things</a:t>
            </a: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3BE29A38-D02A-4F46-B8D7-D8862AC4CC0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262" y="3089470"/>
            <a:ext cx="527765" cy="549755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869D61C6-DB4B-4480-B660-C519814A376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858" y="3717443"/>
            <a:ext cx="527765" cy="549755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C05A20C9-55C7-48C3-8B18-AC260634826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261" y="4295260"/>
            <a:ext cx="527765" cy="549755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2C52FB65-6C5D-434B-9FD2-DF3EE60272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319" y="4904633"/>
            <a:ext cx="527765" cy="549755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3FCA3491-90C1-4378-BF35-2337F325541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759" y="5494231"/>
            <a:ext cx="527765" cy="549755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6AA37DB3-A8A5-41A6-87A8-79F40E618B6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508" y="6026142"/>
            <a:ext cx="527765" cy="549755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C36027BF-8E39-46D6-9C09-A9DEA81DA2C7}"/>
              </a:ext>
            </a:extLst>
          </p:cNvPr>
          <p:cNvSpPr txBox="1"/>
          <p:nvPr/>
        </p:nvSpPr>
        <p:spPr>
          <a:xfrm>
            <a:off x="4293384" y="1439033"/>
            <a:ext cx="789861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¿Qué es? Marca        y escribe en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     .</a:t>
            </a: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449E615D-7E99-4E3E-B0AF-ACC23B044BD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793" y="1295042"/>
            <a:ext cx="527765" cy="549755"/>
          </a:xfrm>
          <a:prstGeom prst="rect">
            <a:avLst/>
          </a:prstGeom>
        </p:spPr>
      </p:pic>
      <p:pic>
        <p:nvPicPr>
          <p:cNvPr id="123" name="Picture 16" descr="United, Flag, Kingdom, British, Great, Britain">
            <a:extLst>
              <a:ext uri="{FF2B5EF4-FFF2-40B4-BE49-F238E27FC236}">
                <a16:creationId xmlns:a16="http://schemas.microsoft.com/office/drawing/2014/main" id="{B2AC4D4D-D81E-4E2B-83D0-20DE88CF2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646" y="1512963"/>
            <a:ext cx="491064" cy="3843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TextBox 123">
            <a:extLst>
              <a:ext uri="{FF2B5EF4-FFF2-40B4-BE49-F238E27FC236}">
                <a16:creationId xmlns:a16="http://schemas.microsoft.com/office/drawing/2014/main" id="{61058B57-E655-45D8-AA1D-5EF69C6847E9}"/>
              </a:ext>
            </a:extLst>
          </p:cNvPr>
          <p:cNvSpPr txBox="1"/>
          <p:nvPr/>
        </p:nvSpPr>
        <p:spPr>
          <a:xfrm>
            <a:off x="9315475" y="3708599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lamp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D63DC3F8-0635-45F8-8B57-AC9404103837}"/>
              </a:ext>
            </a:extLst>
          </p:cNvPr>
          <p:cNvSpPr txBox="1"/>
          <p:nvPr/>
        </p:nvSpPr>
        <p:spPr>
          <a:xfrm>
            <a:off x="9315474" y="4300304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books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054A4468-D5EF-43BE-A89E-CE55168C3F03}"/>
              </a:ext>
            </a:extLst>
          </p:cNvPr>
          <p:cNvSpPr txBox="1"/>
          <p:nvPr/>
        </p:nvSpPr>
        <p:spPr>
          <a:xfrm>
            <a:off x="9315473" y="4931005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money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EC05A603-217E-49BC-8636-7FB59AE534F6}"/>
              </a:ext>
            </a:extLst>
          </p:cNvPr>
          <p:cNvSpPr txBox="1"/>
          <p:nvPr/>
        </p:nvSpPr>
        <p:spPr>
          <a:xfrm>
            <a:off x="9393490" y="5520766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bears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2BD07A55-A68D-446B-A0D8-BBAF1DFDB515}"/>
              </a:ext>
            </a:extLst>
          </p:cNvPr>
          <p:cNvSpPr txBox="1"/>
          <p:nvPr/>
        </p:nvSpPr>
        <p:spPr>
          <a:xfrm>
            <a:off x="9317289" y="6186884"/>
            <a:ext cx="398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dictionaries</a:t>
            </a:r>
          </a:p>
        </p:txBody>
      </p:sp>
    </p:spTree>
    <p:extLst>
      <p:ext uri="{BB962C8B-B14F-4D97-AF65-F5344CB8AC3E}">
        <p14:creationId xmlns:p14="http://schemas.microsoft.com/office/powerpoint/2010/main" val="390279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103" grpId="0" animBg="1"/>
      <p:bldP spid="40" grpId="0"/>
      <p:bldP spid="43" grpId="0" animBg="1"/>
      <p:bldP spid="3" grpId="0"/>
      <p:bldP spid="46" grpId="0"/>
      <p:bldP spid="47" grpId="0"/>
      <p:bldP spid="48" grpId="0"/>
      <p:bldP spid="54" grpId="0"/>
      <p:bldP spid="55" grpId="0"/>
      <p:bldP spid="71" grpId="0"/>
      <p:bldP spid="74" grpId="0"/>
      <p:bldP spid="121" grpId="0" animBg="1"/>
      <p:bldP spid="124" grpId="0"/>
      <p:bldP spid="125" grpId="0"/>
      <p:bldP spid="126" grpId="0"/>
      <p:bldP spid="127" grpId="0"/>
      <p:bldP spid="1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4152</TotalTime>
  <Words>1907</Words>
  <Application>Microsoft Office PowerPoint</Application>
  <PresentationFormat>Widescreen</PresentationFormat>
  <Paragraphs>317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docs-Century Gothic</vt:lpstr>
      <vt:lpstr>Arial</vt:lpstr>
      <vt:lpstr>Calibri</vt:lpstr>
      <vt:lpstr>Calibri Light</vt:lpstr>
      <vt:lpstr>Century Gothic</vt:lpstr>
      <vt:lpstr>Modern Love</vt:lpstr>
      <vt:lpstr>Segoe Print</vt:lpstr>
      <vt:lpstr>Office Theme</vt:lpstr>
      <vt:lpstr>español, con Quique</vt:lpstr>
      <vt:lpstr>Saying what I and others do</vt:lpstr>
      <vt:lpstr>pronunciar</vt:lpstr>
      <vt:lpstr>escuchar</vt:lpstr>
      <vt:lpstr>leer</vt:lpstr>
      <vt:lpstr>Talking about possessions in singular and plural</vt:lpstr>
      <vt:lpstr>leer</vt:lpstr>
      <vt:lpstr>Asking about possession: tener</vt:lpstr>
      <vt:lpstr>escuchar</vt:lpstr>
      <vt:lpstr>Talking about possessions in singular and plural</vt:lpstr>
      <vt:lpstr>leer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Quique</dc:title>
  <dc:creator>Paula</dc:creator>
  <cp:lastModifiedBy>Rachel Hawkes</cp:lastModifiedBy>
  <cp:revision>19</cp:revision>
  <dcterms:created xsi:type="dcterms:W3CDTF">2022-01-14T09:06:54Z</dcterms:created>
  <dcterms:modified xsi:type="dcterms:W3CDTF">2022-02-06T19:35:16Z</dcterms:modified>
</cp:coreProperties>
</file>