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86" r:id="rId2"/>
    <p:sldId id="477" r:id="rId3"/>
    <p:sldId id="513" r:id="rId4"/>
    <p:sldId id="565" r:id="rId5"/>
    <p:sldId id="547" r:id="rId6"/>
    <p:sldId id="553" r:id="rId7"/>
    <p:sldId id="577" r:id="rId8"/>
    <p:sldId id="578" r:id="rId9"/>
    <p:sldId id="579" r:id="rId10"/>
    <p:sldId id="580" r:id="rId11"/>
    <p:sldId id="581" r:id="rId12"/>
    <p:sldId id="570" r:id="rId13"/>
    <p:sldId id="530" r:id="rId14"/>
    <p:sldId id="575" r:id="rId15"/>
    <p:sldId id="582" r:id="rId16"/>
    <p:sldId id="583" r:id="rId17"/>
    <p:sldId id="58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BB3"/>
    <a:srgbClr val="FFCCFF"/>
    <a:srgbClr val="FF0066"/>
    <a:srgbClr val="74CFE8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53349" autoAdjust="0"/>
  </p:normalViewPr>
  <p:slideViewPr>
    <p:cSldViewPr snapToGrid="0">
      <p:cViewPr varScale="1">
        <p:scale>
          <a:sx n="57" d="100"/>
          <a:sy n="57" d="100"/>
        </p:scale>
        <p:origin x="166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2800" dirty="0"/>
              <a:t>pasado [932] </a:t>
            </a:r>
            <a:r>
              <a:rPr lang="en-GB" sz="2800" dirty="0" err="1"/>
              <a:t>nunca</a:t>
            </a:r>
            <a:r>
              <a:rPr lang="en-GB" sz="2800" dirty="0"/>
              <a:t> [158] </a:t>
            </a:r>
            <a:r>
              <a:rPr lang="en-GB" sz="2800" dirty="0" err="1"/>
              <a:t>orden</a:t>
            </a:r>
            <a:r>
              <a:rPr lang="en-GB" sz="2800" dirty="0"/>
              <a:t> [421] </a:t>
            </a:r>
            <a:r>
              <a:rPr lang="en-GB" sz="2800" dirty="0" err="1"/>
              <a:t>sacapuntas</a:t>
            </a:r>
            <a:r>
              <a:rPr lang="en-GB" sz="2800" dirty="0"/>
              <a:t> [&gt;5000]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[1197]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recreo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s-E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aprender [428] beber [1085] comer [37] correr [343] hacer [26] leer [209] chocolate [</a:t>
            </a:r>
            <a:r>
              <a:rPr lang="es-ES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3408] semana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[301] a menudo [958] a veces [vez 59] siempre [96]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bailar [1323] cocinar [3074] mandar [588] mirar [125] luz [278]  pollo [3577] suéter [&gt;5000] tarjeta [1958]  común [742]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 [19] tengo [tener 19] tiene [tener 19] casa [106] familia [233] habitación [1069] jardín [1195] libro [230] madre [226] padre [162] problema [145] profesor / profesora [501] silla [1271] estricto [3155] feo [2373] terrible [1246] muy [43] un [6] una [6] </a:t>
            </a:r>
          </a:p>
          <a:p>
            <a:r>
              <a:rPr lang="es-E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Re-use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adjectives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bonito [891]cómodo [2237] diferente [293] divertido [2465] feliz [908] elegante [2742] grande [66] importante [171]  independiente [1177] negativo [1804] normal [1000] pequeño [202] tranquilo [1093]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baseline="0" dirty="0"/>
              <a:t>[Part 2]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2-5.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When going through the answers, encourage pupils to translate the whole sentence.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Translation of these sentences should reinforce understanding of 1</a:t>
            </a:r>
            <a:r>
              <a:rPr lang="en-GB" baseline="30000" dirty="0"/>
              <a:t>st</a:t>
            </a:r>
            <a:r>
              <a:rPr lang="en-GB" baseline="0" dirty="0"/>
              <a:t> person plural, 3</a:t>
            </a:r>
            <a:r>
              <a:rPr lang="en-GB" baseline="30000" dirty="0"/>
              <a:t>rd</a:t>
            </a:r>
            <a:r>
              <a:rPr lang="en-GB" baseline="0" dirty="0"/>
              <a:t> person singular and new/revisited vocabulary.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80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negative ‘no’, drawing on pupils’ knowledge of 1</a:t>
            </a:r>
            <a:r>
              <a:rPr lang="en-GB" b="0" baseline="30000" dirty="0"/>
              <a:t>st</a:t>
            </a:r>
            <a:r>
              <a:rPr lang="en-GB" b="0" dirty="0"/>
              <a:t> person plural and 3</a:t>
            </a:r>
            <a:r>
              <a:rPr lang="en-GB" b="0" baseline="30000" dirty="0"/>
              <a:t>rd</a:t>
            </a:r>
            <a:r>
              <a:rPr lang="en-GB" b="0" dirty="0"/>
              <a:t> person singular.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627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7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negative and positive statements, and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and 1</a:t>
            </a:r>
            <a:r>
              <a:rPr lang="en-US" b="0" baseline="30000" dirty="0"/>
              <a:t>st</a:t>
            </a:r>
            <a:r>
              <a:rPr lang="en-US" b="0" baseline="0" dirty="0"/>
              <a:t> person plural forms of ‘-er’ verbs in the present.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identify whether it’s a negative or affirmative statement and then the person of the verb ‘she’ / ‘you’.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with them to model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items 1-5 and then click to correct.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 marL="0" indent="0">
              <a:buNone/>
            </a:pPr>
            <a:r>
              <a:rPr lang="en-US" dirty="0"/>
              <a:t>E.   </a:t>
            </a:r>
            <a:r>
              <a:rPr lang="en-US" dirty="0" err="1"/>
              <a:t>Aprendemos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cultura</a:t>
            </a:r>
            <a:r>
              <a:rPr lang="en-US" dirty="0"/>
              <a:t>. </a:t>
            </a:r>
          </a:p>
          <a:p>
            <a:pPr marL="228600" indent="-228600">
              <a:buAutoNum type="arabicPeriod"/>
            </a:pPr>
            <a:r>
              <a:rPr lang="en-US" dirty="0"/>
              <a:t>No </a:t>
            </a:r>
            <a:r>
              <a:rPr lang="en-US" dirty="0" err="1"/>
              <a:t>comprende</a:t>
            </a:r>
            <a:r>
              <a:rPr lang="en-US" dirty="0"/>
              <a:t> el </a:t>
            </a:r>
            <a:r>
              <a:rPr lang="en-US" dirty="0" err="1"/>
              <a:t>juego</a:t>
            </a:r>
            <a:r>
              <a:rPr lang="en-US" dirty="0"/>
              <a:t>. 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Lee una </a:t>
            </a:r>
            <a:r>
              <a:rPr lang="en-GB" b="0" dirty="0" err="1"/>
              <a:t>revista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Hacemos</a:t>
            </a:r>
            <a:r>
              <a:rPr lang="en-GB" b="0" dirty="0"/>
              <a:t> una </a:t>
            </a:r>
            <a:r>
              <a:rPr lang="en-GB" b="0" dirty="0" err="1"/>
              <a:t>prueba</a:t>
            </a:r>
            <a:r>
              <a:rPr lang="en-GB" b="0" dirty="0"/>
              <a:t> de vocabulario.</a:t>
            </a:r>
          </a:p>
          <a:p>
            <a:pPr marL="228600" indent="-228600">
              <a:buAutoNum type="arabicPeriod"/>
            </a:pPr>
            <a:r>
              <a:rPr lang="en-GB" b="0" dirty="0"/>
              <a:t>No hace una </a:t>
            </a:r>
            <a:r>
              <a:rPr lang="en-GB" b="0" dirty="0" err="1"/>
              <a:t>tarta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/>
              <a:t>No </a:t>
            </a:r>
            <a:r>
              <a:rPr lang="en-GB" b="0" dirty="0" err="1"/>
              <a:t>corre</a:t>
            </a:r>
            <a:r>
              <a:rPr lang="en-GB" b="0" dirty="0"/>
              <a:t> </a:t>
            </a:r>
            <a:r>
              <a:rPr lang="en-GB" b="0" dirty="0" err="1"/>
              <a:t>rápido</a:t>
            </a:r>
            <a:r>
              <a:rPr lang="en-GB" b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3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1/4)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translation, building sentences from individual words.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the negative ‘no’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i="1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65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[2/4]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758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[3/4]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4702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[4/4]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580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Aim: </a:t>
            </a:r>
            <a:r>
              <a:rPr lang="en-US" b="0" dirty="0"/>
              <a:t>to explain the rule of</a:t>
            </a:r>
            <a:r>
              <a:rPr lang="en-US" b="0" baseline="0" dirty="0"/>
              <a:t> stress and written accents: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written accent, stress the penultimate </a:t>
            </a:r>
            <a:b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(second to last) syllable for any word ending in a vowel, ‘n’ or ‘s’.</a:t>
            </a:r>
            <a:endParaRPr lang="en-GB" sz="12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Stress rule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Pupils work in pairs to pronounce as many words as they can in 60 seconds.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‘</a:t>
            </a:r>
            <a:r>
              <a:rPr lang="en-GB" dirty="0" err="1"/>
              <a:t>inicio</a:t>
            </a:r>
            <a:r>
              <a:rPr lang="en-GB" dirty="0"/>
              <a:t>’ to start timer.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1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b="1" dirty="0"/>
              <a:t>NB</a:t>
            </a:r>
            <a:r>
              <a:rPr lang="en-GB" b="0" dirty="0"/>
              <a:t>. Most of these words have been encountered in Rojo materials, as well as Azul (Autumn SOW). 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08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3</a:t>
            </a:r>
            <a:r>
              <a:rPr lang="en-GB" b="0" baseline="30000" dirty="0"/>
              <a:t>rd</a:t>
            </a:r>
            <a:r>
              <a:rPr lang="en-GB" b="0" dirty="0"/>
              <a:t> person singular for–er verbs and introduce 1</a:t>
            </a:r>
            <a:r>
              <a:rPr lang="en-GB" b="0" baseline="30000" dirty="0"/>
              <a:t>st</a:t>
            </a:r>
            <a:r>
              <a:rPr lang="en-GB" b="0" dirty="0"/>
              <a:t> plural.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(part 1 – 5 minutes / part 2 – 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singular.</a:t>
            </a:r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[Part 1] </a:t>
            </a:r>
            <a:r>
              <a:rPr lang="en-GB" b="0" baseline="0" dirty="0"/>
              <a:t>[1/5]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[1/5]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bebe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Does it refer to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Quique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Rubén (we) or someone else (s/he)?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with items 2-5.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NB. Meaning will be checked in Part 2 of this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[2/5]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66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[3/5]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024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[4/5]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974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[5/5]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58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audio" Target="../media/audio35.wav"/><Relationship Id="rId12" Type="http://schemas.openxmlformats.org/officeDocument/2006/relationships/image" Target="../media/image2.gif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audio" Target="../media/audio34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gif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6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10.png"/><Relationship Id="rId3" Type="http://schemas.openxmlformats.org/officeDocument/2006/relationships/audio" Target="../media/audio38.wav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5" Type="http://schemas.openxmlformats.org/officeDocument/2006/relationships/image" Target="../media/image24.png"/><Relationship Id="rId15" Type="http://schemas.openxmlformats.org/officeDocument/2006/relationships/image" Target="../media/image25.png"/><Relationship Id="rId10" Type="http://schemas.openxmlformats.org/officeDocument/2006/relationships/audio" Target="../media/audio44.wav"/><Relationship Id="rId4" Type="http://schemas.openxmlformats.org/officeDocument/2006/relationships/audio" Target="../media/audio39.wav"/><Relationship Id="rId9" Type="http://schemas.openxmlformats.org/officeDocument/2006/relationships/audio" Target="../media/audio43.wav"/><Relationship Id="rId14" Type="http://schemas.openxmlformats.org/officeDocument/2006/relationships/audio" Target="../media/audio4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49.wa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3" Type="http://schemas.openxmlformats.org/officeDocument/2006/relationships/image" Target="../media/image4.png"/><Relationship Id="rId21" Type="http://schemas.openxmlformats.org/officeDocument/2006/relationships/audio" Target="../media/audio22.wav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7.wav"/><Relationship Id="rId20" Type="http://schemas.openxmlformats.org/officeDocument/2006/relationships/audio" Target="../media/audio2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audio" Target="../media/audio25.wav"/><Relationship Id="rId5" Type="http://schemas.openxmlformats.org/officeDocument/2006/relationships/audio" Target="../media/audio6.wav"/><Relationship Id="rId15" Type="http://schemas.openxmlformats.org/officeDocument/2006/relationships/audio" Target="../media/audio16.wav"/><Relationship Id="rId23" Type="http://schemas.openxmlformats.org/officeDocument/2006/relationships/audio" Target="../media/audio24.wav"/><Relationship Id="rId10" Type="http://schemas.openxmlformats.org/officeDocument/2006/relationships/audio" Target="../media/audio11.wav"/><Relationship Id="rId19" Type="http://schemas.openxmlformats.org/officeDocument/2006/relationships/audio" Target="../media/audio20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audio" Target="../media/audio2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audio" Target="../media/audio28.wav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[4/5]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2.6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319602" y="2543821"/>
            <a:ext cx="562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Hacemos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 una actividad en clase.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176630" y="710727"/>
            <a:ext cx="10659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he talking about what he does with Rubén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&amp; Rubén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517" y="5597518"/>
            <a:ext cx="527765" cy="549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72A492-9AE1-4065-8AC3-2836D29F78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008" y="3429000"/>
            <a:ext cx="1243692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44098" y="91715"/>
            <a:ext cx="3364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¿Qué imagen es?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6299804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" action="ppaction://noaction">
              <a:snd r:embed="rId7" name="3_ii.wav"/>
            </a:hlinkClick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153444" y="697475"/>
            <a:ext cx="4149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decide.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05EFE7-8629-4EC7-BEA9-C49BF1B883ED}"/>
              </a:ext>
            </a:extLst>
          </p:cNvPr>
          <p:cNvSpPr txBox="1"/>
          <p:nvPr/>
        </p:nvSpPr>
        <p:spPr>
          <a:xfrm>
            <a:off x="179870" y="2139136"/>
            <a:ext cx="6179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[1]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Bebe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zumo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en el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recreo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[2]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Corremos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en el patio.</a:t>
            </a:r>
          </a:p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[3]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Leemos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libro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sobre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cultura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[4] 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Come un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bocadillo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grande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[5]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Hacemos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una actividad en clase.</a:t>
            </a: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7FE141A-C089-4117-84FE-C359F5C74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22" y="4000447"/>
            <a:ext cx="1254889" cy="2837769"/>
          </a:xfrm>
          <a:prstGeom prst="rect">
            <a:avLst/>
          </a:prstGeom>
        </p:spPr>
      </p:pic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D825536-6DF1-4035-BA67-75B8BB32B0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09" y="4013486"/>
            <a:ext cx="1525320" cy="26017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B0F0F6-312C-4EF5-BA58-842D89CF1F0D}"/>
              </a:ext>
            </a:extLst>
          </p:cNvPr>
          <p:cNvSpPr/>
          <p:nvPr/>
        </p:nvSpPr>
        <p:spPr>
          <a:xfrm>
            <a:off x="6312873" y="5759622"/>
            <a:ext cx="1484819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 descr="Jugo, Caja, Caja De Cartón, Caja De Jugo">
            <a:extLst>
              <a:ext uri="{FF2B5EF4-FFF2-40B4-BE49-F238E27FC236}">
                <a16:creationId xmlns:a16="http://schemas.microsoft.com/office/drawing/2014/main" id="{88544F03-94CE-4B39-9E2B-D294618F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70" y="6135554"/>
            <a:ext cx="360697" cy="52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661576-C82B-46B8-8A4D-64801EE8BFC6}"/>
              </a:ext>
            </a:extLst>
          </p:cNvPr>
          <p:cNvSpPr/>
          <p:nvPr/>
        </p:nvSpPr>
        <p:spPr>
          <a:xfrm>
            <a:off x="8231899" y="5758826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8" name="Picture 6" descr="Sandwich, Comida, Embutido, Bocadillo">
            <a:extLst>
              <a:ext uri="{FF2B5EF4-FFF2-40B4-BE49-F238E27FC236}">
                <a16:creationId xmlns:a16="http://schemas.microsoft.com/office/drawing/2014/main" id="{7F9F7488-F5B4-405D-B903-4DF070A1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09" y="6055173"/>
            <a:ext cx="1315520" cy="65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FB814E7-F563-4661-9A54-11EA616F87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92909" y="4276359"/>
            <a:ext cx="1117736" cy="1816322"/>
          </a:xfrm>
          <a:prstGeom prst="rect">
            <a:avLst/>
          </a:prstGeom>
        </p:spPr>
      </p:pic>
      <p:pic>
        <p:nvPicPr>
          <p:cNvPr id="27" name="Picture 2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F1E284-F152-4596-95F1-9A04BDB5A0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39" y="4121794"/>
            <a:ext cx="1155467" cy="197088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CAC448F-5BF3-4EE9-92FF-09BD1B62424C}"/>
              </a:ext>
            </a:extLst>
          </p:cNvPr>
          <p:cNvSpPr/>
          <p:nvPr/>
        </p:nvSpPr>
        <p:spPr>
          <a:xfrm>
            <a:off x="10307914" y="5770192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2" name="Picture 10" descr="Libro, Educación, Libros, Referencia">
            <a:extLst>
              <a:ext uri="{FF2B5EF4-FFF2-40B4-BE49-F238E27FC236}">
                <a16:creationId xmlns:a16="http://schemas.microsoft.com/office/drawing/2014/main" id="{FB4C9EBF-2249-4B4D-B192-D62A1FAE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633" y="5805324"/>
            <a:ext cx="1032646" cy="9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iaje, Póster, España, Toros">
            <a:extLst>
              <a:ext uri="{FF2B5EF4-FFF2-40B4-BE49-F238E27FC236}">
                <a16:creationId xmlns:a16="http://schemas.microsoft.com/office/drawing/2014/main" id="{42F46CB0-5723-4E93-BCC6-D8F76C74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680" y="5866396"/>
            <a:ext cx="230213" cy="3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D38AD99-86F2-4347-B1DE-5F494E427D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1775" y="1157286"/>
            <a:ext cx="1117736" cy="1816322"/>
          </a:xfrm>
          <a:prstGeom prst="rect">
            <a:avLst/>
          </a:prstGeom>
        </p:spPr>
      </p:pic>
      <p:pic>
        <p:nvPicPr>
          <p:cNvPr id="33" name="Picture 3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EB4A139-9FC0-4AB7-844A-1D160B017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06" y="1029597"/>
            <a:ext cx="1155467" cy="197088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03169B5-58C4-43D6-BF59-1D7DFB9D520D}"/>
              </a:ext>
            </a:extLst>
          </p:cNvPr>
          <p:cNvSpPr/>
          <p:nvPr/>
        </p:nvSpPr>
        <p:spPr>
          <a:xfrm>
            <a:off x="6986780" y="2651119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E782757-B121-421D-A881-12514C7986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06112" y="1156359"/>
            <a:ext cx="1117736" cy="1816322"/>
          </a:xfrm>
          <a:prstGeom prst="rect">
            <a:avLst/>
          </a:prstGeom>
        </p:spPr>
      </p:pic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6345267-419C-48D0-90AA-D986FE9C12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942" y="1001794"/>
            <a:ext cx="1155467" cy="197088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CE98EB1-558F-44C6-BC1E-780164232DEC}"/>
              </a:ext>
            </a:extLst>
          </p:cNvPr>
          <p:cNvSpPr/>
          <p:nvPr/>
        </p:nvSpPr>
        <p:spPr>
          <a:xfrm>
            <a:off x="9421117" y="2650192"/>
            <a:ext cx="1701953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8" name="Picture 12" descr="Hombre, Corriendo, Ejercicio, Correr, Hombre Que Corre">
            <a:extLst>
              <a:ext uri="{FF2B5EF4-FFF2-40B4-BE49-F238E27FC236}">
                <a16:creationId xmlns:a16="http://schemas.microsoft.com/office/drawing/2014/main" id="{4148716D-15CA-468C-A2F3-D362A96F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66" y="2694362"/>
            <a:ext cx="927914" cy="8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iapositiva, Jugar, Divertida, Niños">
            <a:extLst>
              <a:ext uri="{FF2B5EF4-FFF2-40B4-BE49-F238E27FC236}">
                <a16:creationId xmlns:a16="http://schemas.microsoft.com/office/drawing/2014/main" id="{E4D1A655-D709-4721-8B3B-8E350DFBA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38" y="3016851"/>
            <a:ext cx="762210" cy="5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izarra, Niños, Salón De Clases">
            <a:extLst>
              <a:ext uri="{FF2B5EF4-FFF2-40B4-BE49-F238E27FC236}">
                <a16:creationId xmlns:a16="http://schemas.microsoft.com/office/drawing/2014/main" id="{16D6FF6A-9FC8-4146-9F49-27139FBA9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71" y="2866210"/>
            <a:ext cx="915965" cy="69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2E1D38-ABDA-4204-A63A-583A934FA9A6}"/>
              </a:ext>
            </a:extLst>
          </p:cNvPr>
          <p:cNvSpPr txBox="1"/>
          <p:nvPr/>
        </p:nvSpPr>
        <p:spPr>
          <a:xfrm>
            <a:off x="7672749" y="2641455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run]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FB1EC6-0AA4-4A97-A22A-005F52A4454D}"/>
              </a:ext>
            </a:extLst>
          </p:cNvPr>
          <p:cNvSpPr txBox="1"/>
          <p:nvPr/>
        </p:nvSpPr>
        <p:spPr>
          <a:xfrm>
            <a:off x="9393016" y="264132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do]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D34548-3B32-4208-8CFE-0ECA23508013}"/>
              </a:ext>
            </a:extLst>
          </p:cNvPr>
          <p:cNvSpPr txBox="1"/>
          <p:nvPr/>
        </p:nvSpPr>
        <p:spPr>
          <a:xfrm>
            <a:off x="6341240" y="5804991"/>
            <a:ext cx="168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[she drinks]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FEF026-693E-44D6-9249-B36448D6C83A}"/>
              </a:ext>
            </a:extLst>
          </p:cNvPr>
          <p:cNvSpPr txBox="1"/>
          <p:nvPr/>
        </p:nvSpPr>
        <p:spPr>
          <a:xfrm>
            <a:off x="8223033" y="5737722"/>
            <a:ext cx="190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[he eats]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40FAD6-9224-4E0E-B23B-537DBCF4491D}"/>
              </a:ext>
            </a:extLst>
          </p:cNvPr>
          <p:cNvSpPr txBox="1"/>
          <p:nvPr/>
        </p:nvSpPr>
        <p:spPr>
          <a:xfrm>
            <a:off x="10370156" y="5823437"/>
            <a:ext cx="862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read]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7E8A00-AABA-4348-BC2E-5D43F61190F0}"/>
              </a:ext>
            </a:extLst>
          </p:cNvPr>
          <p:cNvSpPr txBox="1"/>
          <p:nvPr/>
        </p:nvSpPr>
        <p:spPr>
          <a:xfrm>
            <a:off x="6618783" y="2089262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9C7908-CBFC-4B46-8511-056CE3667ED7}"/>
              </a:ext>
            </a:extLst>
          </p:cNvPr>
          <p:cNvSpPr txBox="1"/>
          <p:nvPr/>
        </p:nvSpPr>
        <p:spPr>
          <a:xfrm>
            <a:off x="9081578" y="2078122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275B0-315E-4587-AD9C-5CD839313B4F}"/>
              </a:ext>
            </a:extLst>
          </p:cNvPr>
          <p:cNvSpPr txBox="1"/>
          <p:nvPr/>
        </p:nvSpPr>
        <p:spPr>
          <a:xfrm>
            <a:off x="6419408" y="5025110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7711C8-5739-410E-925B-2035B990FB0F}"/>
              </a:ext>
            </a:extLst>
          </p:cNvPr>
          <p:cNvSpPr txBox="1"/>
          <p:nvPr/>
        </p:nvSpPr>
        <p:spPr>
          <a:xfrm>
            <a:off x="8249755" y="5116802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[d] 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BE7DBC-770D-49A3-A85C-F7D718A00222}"/>
              </a:ext>
            </a:extLst>
          </p:cNvPr>
          <p:cNvSpPr txBox="1"/>
          <p:nvPr/>
        </p:nvSpPr>
        <p:spPr>
          <a:xfrm>
            <a:off x="10272093" y="5178421"/>
            <a:ext cx="723107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 </a:t>
            </a:r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3094" name="Picture 22" descr="Reloj, Tiempo, Hora, Cuenta Regresiva">
            <a:extLst>
              <a:ext uri="{FF2B5EF4-FFF2-40B4-BE49-F238E27FC236}">
                <a16:creationId xmlns:a16="http://schemas.microsoft.com/office/drawing/2014/main" id="{F06F324B-35A2-493C-8152-E5BBF8BA1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58" y="6203363"/>
            <a:ext cx="454599" cy="4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6E8D0CA-63A4-46ED-A260-844E8EF13EE2}"/>
              </a:ext>
            </a:extLst>
          </p:cNvPr>
          <p:cNvSpPr txBox="1"/>
          <p:nvPr/>
        </p:nvSpPr>
        <p:spPr>
          <a:xfrm>
            <a:off x="4742424" y="1998822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8086CD-5744-4D83-9DAC-C01029B8C148}"/>
              </a:ext>
            </a:extLst>
          </p:cNvPr>
          <p:cNvSpPr txBox="1"/>
          <p:nvPr/>
        </p:nvSpPr>
        <p:spPr>
          <a:xfrm>
            <a:off x="4742424" y="2488160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71B278-FA26-4FC0-8A45-E5102753B32A}"/>
              </a:ext>
            </a:extLst>
          </p:cNvPr>
          <p:cNvSpPr txBox="1"/>
          <p:nvPr/>
        </p:nvSpPr>
        <p:spPr>
          <a:xfrm>
            <a:off x="5819090" y="2738677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0ECC7D-0CBC-4620-BFCE-2D2AEEAFDF5F}"/>
              </a:ext>
            </a:extLst>
          </p:cNvPr>
          <p:cNvSpPr txBox="1"/>
          <p:nvPr/>
        </p:nvSpPr>
        <p:spPr>
          <a:xfrm>
            <a:off x="5232063" y="3233406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[d]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CA8F30-6B77-41AC-BE22-98BEE5B4CFA8}"/>
              </a:ext>
            </a:extLst>
          </p:cNvPr>
          <p:cNvSpPr txBox="1"/>
          <p:nvPr/>
        </p:nvSpPr>
        <p:spPr>
          <a:xfrm>
            <a:off x="5506837" y="4041089"/>
            <a:ext cx="593851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Using the negative ‘no’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[no]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EAE37-38F0-48D6-B8E0-80D75D575DF4}"/>
              </a:ext>
            </a:extLst>
          </p:cNvPr>
          <p:cNvSpPr txBox="1"/>
          <p:nvPr/>
        </p:nvSpPr>
        <p:spPr>
          <a:xfrm>
            <a:off x="347318" y="5771701"/>
            <a:ext cx="1087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works for any verb and any person (e.g., I, you, s/he, we).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0E567EA6-EFD5-4AE9-8B1B-1D7CBC3C2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294" y="33256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E9D890-17F5-4F53-9069-60AD83F2A2FF}"/>
              </a:ext>
            </a:extLst>
          </p:cNvPr>
          <p:cNvSpPr txBox="1"/>
          <p:nvPr/>
        </p:nvSpPr>
        <p:spPr>
          <a:xfrm>
            <a:off x="843217" y="2798012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 com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el patio.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C8C9A6-2539-4BAE-8D2F-3C3C2C112C7D}"/>
              </a:ext>
            </a:extLst>
          </p:cNvPr>
          <p:cNvSpPr txBox="1"/>
          <p:nvPr/>
        </p:nvSpPr>
        <p:spPr>
          <a:xfrm>
            <a:off x="838757" y="3321232"/>
            <a:ext cx="5508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doesn’t eat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the playground.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035BA866-296E-44B1-ABB2-9B33F0FF82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4259" y="332123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86F770-A5A3-4384-AF0B-2B5A07689DA5}"/>
              </a:ext>
            </a:extLst>
          </p:cNvPr>
          <p:cNvSpPr txBox="1"/>
          <p:nvPr/>
        </p:nvSpPr>
        <p:spPr>
          <a:xfrm>
            <a:off x="7398782" y="2735213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recreo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37C6FE-125F-4139-BAB5-A278D3B58824}"/>
              </a:ext>
            </a:extLst>
          </p:cNvPr>
          <p:cNvSpPr txBox="1"/>
          <p:nvPr/>
        </p:nvSpPr>
        <p:spPr>
          <a:xfrm>
            <a:off x="7504981" y="3275015"/>
            <a:ext cx="4687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don’t eat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the break.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3CF206-75FE-4D15-9BF8-EA833CDA158C}"/>
              </a:ext>
            </a:extLst>
          </p:cNvPr>
          <p:cNvSpPr txBox="1"/>
          <p:nvPr/>
        </p:nvSpPr>
        <p:spPr>
          <a:xfrm>
            <a:off x="321395" y="1621359"/>
            <a:ext cx="11870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to say what you or others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do, put ‘no’ before the verb. This makes a negative.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E3E1DDB-9699-4EA5-913A-B90306AD06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9"/>
          <a:stretch/>
        </p:blipFill>
        <p:spPr>
          <a:xfrm>
            <a:off x="3320541" y="4084001"/>
            <a:ext cx="1811794" cy="1401935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9F563910-BE9D-4E3A-856B-9C11DC79F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97" y="4405503"/>
            <a:ext cx="1199881" cy="81554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8794E85-74F9-45E6-8116-644E6F93A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9"/>
          <a:stretch/>
        </p:blipFill>
        <p:spPr>
          <a:xfrm>
            <a:off x="7308163" y="4023104"/>
            <a:ext cx="1811794" cy="1401935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807A4888-4B78-4C03-A64A-37E45A274D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9"/>
          <a:stretch/>
        </p:blipFill>
        <p:spPr>
          <a:xfrm>
            <a:off x="9119956" y="4011934"/>
            <a:ext cx="1811794" cy="1401935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ECD41DFD-D7A5-425C-B828-7EFEF819E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14" y="4347023"/>
            <a:ext cx="1199881" cy="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30" grpId="0"/>
      <p:bldP spid="35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724421"/>
              </p:ext>
            </p:extLst>
          </p:nvPr>
        </p:nvGraphicFramePr>
        <p:xfrm>
          <a:off x="4482358" y="1948816"/>
          <a:ext cx="4837084" cy="46636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69985">
                  <a:extLst>
                    <a:ext uri="{9D8B030D-6E8A-4147-A177-3AD203B41FA5}">
                      <a16:colId xmlns:a16="http://schemas.microsoft.com/office/drawing/2014/main" val="1464643132"/>
                    </a:ext>
                  </a:extLst>
                </a:gridCol>
                <a:gridCol w="1100345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  <a:gridCol w="1266754">
                  <a:extLst>
                    <a:ext uri="{9D8B030D-6E8A-4147-A177-3AD203B41FA5}">
                      <a16:colId xmlns:a16="http://schemas.microsoft.com/office/drawing/2014/main" val="1215326756"/>
                    </a:ext>
                  </a:extLst>
                </a:gridCol>
              </a:tblGrid>
              <a:tr h="9615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1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6" name="3_1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7" name="3_2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8" name="3_3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9" name="3_4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0" name="3_ej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1" name="en clase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clase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hlinkClick r:id="" action="ppaction://noaction">
              <a:snd r:embed="rId12" name="Instruccion.wav"/>
            </a:hlinkClick>
            <a:extLst>
              <a:ext uri="{FF2B5EF4-FFF2-40B4-BE49-F238E27FC236}">
                <a16:creationId xmlns:a16="http://schemas.microsoft.com/office/drawing/2014/main" id="{941A7B06-042B-4BE0-AE18-C209AC3E8E46}"/>
              </a:ext>
            </a:extLst>
          </p:cNvPr>
          <p:cNvSpPr txBox="1"/>
          <p:nvPr/>
        </p:nvSpPr>
        <p:spPr>
          <a:xfrm>
            <a:off x="98353" y="547515"/>
            <a:ext cx="10757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Escucha: ¿La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926740"/>
              </p:ext>
            </p:extLst>
          </p:nvPr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13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positiva</a:t>
                      </a:r>
                      <a:endParaRPr sz="2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negativa</a:t>
                      </a:r>
                      <a:endParaRPr sz="2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60" y="2993316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70" y="3621758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54" y="418943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3" y="4833698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6" y="5465288"/>
            <a:ext cx="527765" cy="5497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46D7993-C583-473D-80FF-A44C72650551}"/>
              </a:ext>
            </a:extLst>
          </p:cNvPr>
          <p:cNvSpPr txBox="1"/>
          <p:nvPr/>
        </p:nvSpPr>
        <p:spPr>
          <a:xfrm>
            <a:off x="4306880" y="1322403"/>
            <a:ext cx="7491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47" y="6019203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4" name="3_5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84B7EA-A2EB-47DB-AF89-5E4BCBA05D66}"/>
              </a:ext>
            </a:extLst>
          </p:cNvPr>
          <p:cNvSpPr txBox="1"/>
          <p:nvPr/>
        </p:nvSpPr>
        <p:spPr>
          <a:xfrm>
            <a:off x="4480619" y="2965252"/>
            <a:ext cx="241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aprendemos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031759-CF76-474A-8656-738386B82B81}"/>
              </a:ext>
            </a:extLst>
          </p:cNvPr>
          <p:cNvSpPr txBox="1"/>
          <p:nvPr/>
        </p:nvSpPr>
        <p:spPr>
          <a:xfrm>
            <a:off x="4837781" y="3612279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compre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365718-340E-42B6-8DD4-5F33EC729A07}"/>
              </a:ext>
            </a:extLst>
          </p:cNvPr>
          <p:cNvSpPr txBox="1"/>
          <p:nvPr/>
        </p:nvSpPr>
        <p:spPr>
          <a:xfrm>
            <a:off x="4851931" y="4268970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lee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109AAE-C4CF-4434-B075-C5CAE628683F}"/>
              </a:ext>
            </a:extLst>
          </p:cNvPr>
          <p:cNvSpPr txBox="1"/>
          <p:nvPr/>
        </p:nvSpPr>
        <p:spPr>
          <a:xfrm>
            <a:off x="4851931" y="4925661"/>
            <a:ext cx="17636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hacemos</a:t>
            </a:r>
            <a:endParaRPr lang="en-GB" sz="27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A36310-4E48-4C40-984F-52D7877D1ED3}"/>
              </a:ext>
            </a:extLst>
          </p:cNvPr>
          <p:cNvSpPr txBox="1"/>
          <p:nvPr/>
        </p:nvSpPr>
        <p:spPr>
          <a:xfrm>
            <a:off x="4837306" y="5529378"/>
            <a:ext cx="10647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76356A-ECED-4030-9495-66DE4BDDE070}"/>
              </a:ext>
            </a:extLst>
          </p:cNvPr>
          <p:cNvSpPr txBox="1"/>
          <p:nvPr/>
        </p:nvSpPr>
        <p:spPr>
          <a:xfrm>
            <a:off x="4938294" y="6120517"/>
            <a:ext cx="10695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corre</a:t>
            </a:r>
            <a:endParaRPr lang="en-GB" sz="27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8D725FE-11F7-4EAE-A5C2-6DE424CE0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000535"/>
              </p:ext>
            </p:extLst>
          </p:nvPr>
        </p:nvGraphicFramePr>
        <p:xfrm>
          <a:off x="9454204" y="1972077"/>
          <a:ext cx="2551934" cy="465627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51934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10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73" name="Picture 16" descr="United, Flag, Kingdom, British, Great, Britain">
            <a:extLst>
              <a:ext uri="{FF2B5EF4-FFF2-40B4-BE49-F238E27FC236}">
                <a16:creationId xmlns:a16="http://schemas.microsoft.com/office/drawing/2014/main" id="{E617CE76-5521-4C98-A0D5-D91DC6E3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030" y="259860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9503392" y="318222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culture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2253F8-C426-45E0-ADC8-12335A561839}"/>
              </a:ext>
            </a:extLst>
          </p:cNvPr>
          <p:cNvSpPr txBox="1"/>
          <p:nvPr/>
        </p:nvSpPr>
        <p:spPr>
          <a:xfrm>
            <a:off x="9522103" y="4313474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magazine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BA19EA-3466-4BFE-9B17-17767A48BDF5}"/>
              </a:ext>
            </a:extLst>
          </p:cNvPr>
          <p:cNvSpPr txBox="1"/>
          <p:nvPr/>
        </p:nvSpPr>
        <p:spPr>
          <a:xfrm>
            <a:off x="9486163" y="381627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game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BBDD4C-A911-41C3-8282-C151070A1FA3}"/>
              </a:ext>
            </a:extLst>
          </p:cNvPr>
          <p:cNvSpPr txBox="1"/>
          <p:nvPr/>
        </p:nvSpPr>
        <p:spPr>
          <a:xfrm>
            <a:off x="9503392" y="4877645"/>
            <a:ext cx="302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vocab test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CE44F5D-53C8-4027-A19A-6AF4BF1A7245}"/>
              </a:ext>
            </a:extLst>
          </p:cNvPr>
          <p:cNvSpPr txBox="1"/>
          <p:nvPr/>
        </p:nvSpPr>
        <p:spPr>
          <a:xfrm>
            <a:off x="9522103" y="5503372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cake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C2F63F-B9FB-4770-B7EA-41967EF29148}"/>
              </a:ext>
            </a:extLst>
          </p:cNvPr>
          <p:cNvSpPr txBox="1"/>
          <p:nvPr/>
        </p:nvSpPr>
        <p:spPr>
          <a:xfrm>
            <a:off x="9486163" y="6121227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fast</a:t>
            </a:r>
          </a:p>
        </p:txBody>
      </p:sp>
      <p:pic>
        <p:nvPicPr>
          <p:cNvPr id="7" name="Picture 6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D2DFF3AE-9A45-4B0D-A46A-4C8FAAFAF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58" y="144149"/>
            <a:ext cx="2081966" cy="110916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7B96E16-F091-4F44-A177-7234C9FC02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36" y="2924056"/>
            <a:ext cx="527765" cy="54975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53193E-3198-4C02-8FAD-63B1D91425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01" y="3551823"/>
            <a:ext cx="527765" cy="54975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D532AC-FC24-4A19-85EF-72B70AB1A8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45" y="4167958"/>
            <a:ext cx="527765" cy="54975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0E1A6A6-9A78-416F-A826-7D01161A60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40" y="4799869"/>
            <a:ext cx="527765" cy="54975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A714F05-CF0C-4841-8691-E690C5174C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53" y="5403732"/>
            <a:ext cx="527765" cy="5497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6966CC7-53A5-4F5D-8B1F-F69D5E1DD3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01" y="6019203"/>
            <a:ext cx="527765" cy="54975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B84CB4B-5817-4858-9006-DCB52CA18A1F}"/>
              </a:ext>
            </a:extLst>
          </p:cNvPr>
          <p:cNvSpPr txBox="1"/>
          <p:nvPr/>
        </p:nvSpPr>
        <p:spPr>
          <a:xfrm>
            <a:off x="205300" y="1379672"/>
            <a:ext cx="2182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181EF76-EA84-4A9A-BE3C-AF94E2328C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60" y="1240308"/>
            <a:ext cx="527765" cy="549755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58E94988-D967-4B31-9A87-7CBAA2DB8E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11" y="2380875"/>
            <a:ext cx="505235" cy="3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ien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6" grpId="0"/>
      <p:bldP spid="57" grpId="0"/>
      <p:bldP spid="58" grpId="0"/>
      <p:bldP spid="59" grpId="0"/>
      <p:bldP spid="64" grpId="0"/>
      <p:bldP spid="66" grpId="0"/>
      <p:bldP spid="74" grpId="0"/>
      <p:bldP spid="79" grpId="0"/>
      <p:bldP spid="80" grpId="0"/>
      <p:bldP spid="81" grpId="0"/>
      <p:bldP spid="82" grpId="0"/>
      <p:bldP spid="83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15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69ECBD61-FB4C-4CF2-9F95-45B2D2F74CC9}"/>
              </a:ext>
            </a:extLst>
          </p:cNvPr>
          <p:cNvSpPr/>
          <p:nvPr/>
        </p:nvSpPr>
        <p:spPr>
          <a:xfrm>
            <a:off x="3086100" y="2365324"/>
            <a:ext cx="5316119" cy="1735330"/>
          </a:xfrm>
          <a:prstGeom prst="wedgeEllipseCallout">
            <a:avLst>
              <a:gd name="adj1" fmla="val 63032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Vence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en clase.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hlinkClick r:id="" action="ppaction://noaction">
              <a:snd r:embed="rId5" name="Habla.wav"/>
            </a:hlinkClick>
            <a:extLst>
              <a:ext uri="{FF2B5EF4-FFF2-40B4-BE49-F238E27FC236}">
                <a16:creationId xmlns:a16="http://schemas.microsoft.com/office/drawing/2014/main" id="{44993CE1-EC0B-43EE-8ABA-F848980BD290}"/>
              </a:ext>
            </a:extLst>
          </p:cNvPr>
          <p:cNvSpPr txBox="1"/>
          <p:nvPr/>
        </p:nvSpPr>
        <p:spPr>
          <a:xfrm>
            <a:off x="191720" y="146980"/>
            <a:ext cx="1073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Habla!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Spanish sentence.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[1/4]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391D71C-5242-43B9-91BA-FC671780F7F5}"/>
              </a:ext>
            </a:extLst>
          </p:cNvPr>
          <p:cNvSpPr/>
          <p:nvPr/>
        </p:nvSpPr>
        <p:spPr>
          <a:xfrm>
            <a:off x="2171417" y="4912865"/>
            <a:ext cx="1896501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2030E1-8347-404C-82AB-65B407380CEB}"/>
              </a:ext>
            </a:extLst>
          </p:cNvPr>
          <p:cNvSpPr txBox="1"/>
          <p:nvPr/>
        </p:nvSpPr>
        <p:spPr>
          <a:xfrm>
            <a:off x="191719" y="1531441"/>
            <a:ext cx="8809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She overcomes the fear in class.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99A7086-89AA-4558-B1FA-00D5DF0F3CC3}"/>
              </a:ext>
            </a:extLst>
          </p:cNvPr>
          <p:cNvSpPr/>
          <p:nvPr/>
        </p:nvSpPr>
        <p:spPr>
          <a:xfrm>
            <a:off x="479688" y="4884271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07FF961-88D9-474B-A713-4BBC44CF1C78}"/>
              </a:ext>
            </a:extLst>
          </p:cNvPr>
          <p:cNvSpPr/>
          <p:nvPr/>
        </p:nvSpPr>
        <p:spPr>
          <a:xfrm>
            <a:off x="8157779" y="4935726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B6A74F1-9D3C-4225-9EA5-8FD51DEAE14B}"/>
              </a:ext>
            </a:extLst>
          </p:cNvPr>
          <p:cNvSpPr/>
          <p:nvPr/>
        </p:nvSpPr>
        <p:spPr>
          <a:xfrm>
            <a:off x="4321412" y="4922371"/>
            <a:ext cx="183147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99ED55-A829-41FC-AA7A-58C8EC78F20A}"/>
              </a:ext>
            </a:extLst>
          </p:cNvPr>
          <p:cNvSpPr/>
          <p:nvPr/>
        </p:nvSpPr>
        <p:spPr>
          <a:xfrm>
            <a:off x="6467284" y="4912865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</a:p>
        </p:txBody>
      </p:sp>
    </p:spTree>
    <p:extLst>
      <p:ext uri="{BB962C8B-B14F-4D97-AF65-F5344CB8AC3E}">
        <p14:creationId xmlns:p14="http://schemas.microsoft.com/office/powerpoint/2010/main" val="80857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1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63" grpId="0" animBg="1"/>
      <p:bldP spid="64" grpId="0"/>
      <p:bldP spid="65" grpId="0" animBg="1"/>
      <p:bldP spid="66" grpId="0"/>
      <p:bldP spid="67" grpId="0" animBg="1"/>
      <p:bldP spid="70" grpId="0" animBg="1"/>
      <p:bldP spid="71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15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69ECBD61-FB4C-4CF2-9F95-45B2D2F74CC9}"/>
              </a:ext>
            </a:extLst>
          </p:cNvPr>
          <p:cNvSpPr/>
          <p:nvPr/>
        </p:nvSpPr>
        <p:spPr>
          <a:xfrm>
            <a:off x="3636843" y="2365324"/>
            <a:ext cx="4765376" cy="1735330"/>
          </a:xfrm>
          <a:prstGeom prst="wedgeEllipseCallout">
            <a:avLst>
              <a:gd name="adj1" fmla="val 63032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bebe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en el </a:t>
            </a: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recreo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993CE1-EC0B-43EE-8ABA-F848980BD290}"/>
              </a:ext>
            </a:extLst>
          </p:cNvPr>
          <p:cNvSpPr txBox="1"/>
          <p:nvPr/>
        </p:nvSpPr>
        <p:spPr>
          <a:xfrm>
            <a:off x="191720" y="146980"/>
            <a:ext cx="1073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Habla!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Spanish sentence.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[2/4]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391D71C-5242-43B9-91BA-FC671780F7F5}"/>
              </a:ext>
            </a:extLst>
          </p:cNvPr>
          <p:cNvSpPr/>
          <p:nvPr/>
        </p:nvSpPr>
        <p:spPr>
          <a:xfrm>
            <a:off x="3409377" y="4626512"/>
            <a:ext cx="1896501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2030E1-8347-404C-82AB-65B407380CEB}"/>
              </a:ext>
            </a:extLst>
          </p:cNvPr>
          <p:cNvSpPr txBox="1"/>
          <p:nvPr/>
        </p:nvSpPr>
        <p:spPr>
          <a:xfrm>
            <a:off x="191719" y="1531441"/>
            <a:ext cx="8809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He doesn’t drink at break time.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99A7086-89AA-4558-B1FA-00D5DF0F3CC3}"/>
              </a:ext>
            </a:extLst>
          </p:cNvPr>
          <p:cNvSpPr/>
          <p:nvPr/>
        </p:nvSpPr>
        <p:spPr>
          <a:xfrm>
            <a:off x="995360" y="4597918"/>
            <a:ext cx="2128050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07FF961-88D9-474B-A713-4BBC44CF1C78}"/>
              </a:ext>
            </a:extLst>
          </p:cNvPr>
          <p:cNvSpPr/>
          <p:nvPr/>
        </p:nvSpPr>
        <p:spPr>
          <a:xfrm>
            <a:off x="995359" y="5708690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B6A74F1-9D3C-4225-9EA5-8FD51DEAE14B}"/>
              </a:ext>
            </a:extLst>
          </p:cNvPr>
          <p:cNvSpPr/>
          <p:nvPr/>
        </p:nvSpPr>
        <p:spPr>
          <a:xfrm>
            <a:off x="4188570" y="5731466"/>
            <a:ext cx="183147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recreo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99ED55-A829-41FC-AA7A-58C8EC78F20A}"/>
              </a:ext>
            </a:extLst>
          </p:cNvPr>
          <p:cNvSpPr/>
          <p:nvPr/>
        </p:nvSpPr>
        <p:spPr>
          <a:xfrm>
            <a:off x="2615479" y="5727944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</a:p>
        </p:txBody>
      </p:sp>
    </p:spTree>
    <p:extLst>
      <p:ext uri="{BB962C8B-B14F-4D97-AF65-F5344CB8AC3E}">
        <p14:creationId xmlns:p14="http://schemas.microsoft.com/office/powerpoint/2010/main" val="17223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1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63" grpId="0" animBg="1"/>
      <p:bldP spid="64" grpId="0"/>
      <p:bldP spid="65" grpId="0" animBg="1"/>
      <p:bldP spid="66" grpId="0"/>
      <p:bldP spid="67" grpId="0" animBg="1"/>
      <p:bldP spid="70" grpId="0" animBg="1"/>
      <p:bldP spid="71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15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69ECBD61-FB4C-4CF2-9F95-45B2D2F74CC9}"/>
              </a:ext>
            </a:extLst>
          </p:cNvPr>
          <p:cNvSpPr/>
          <p:nvPr/>
        </p:nvSpPr>
        <p:spPr>
          <a:xfrm>
            <a:off x="3636843" y="2365324"/>
            <a:ext cx="4765376" cy="1735330"/>
          </a:xfrm>
          <a:prstGeom prst="wedgeEllipseCallout">
            <a:avLst>
              <a:gd name="adj1" fmla="val 63032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Leemos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semana.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993CE1-EC0B-43EE-8ABA-F848980BD290}"/>
              </a:ext>
            </a:extLst>
          </p:cNvPr>
          <p:cNvSpPr txBox="1"/>
          <p:nvPr/>
        </p:nvSpPr>
        <p:spPr>
          <a:xfrm>
            <a:off x="191720" y="146980"/>
            <a:ext cx="1073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Habla!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Spanish sentence.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[3/4]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391D71C-5242-43B9-91BA-FC671780F7F5}"/>
              </a:ext>
            </a:extLst>
          </p:cNvPr>
          <p:cNvSpPr/>
          <p:nvPr/>
        </p:nvSpPr>
        <p:spPr>
          <a:xfrm>
            <a:off x="4280433" y="4597918"/>
            <a:ext cx="1896501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leemos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2030E1-8347-404C-82AB-65B407380CEB}"/>
              </a:ext>
            </a:extLst>
          </p:cNvPr>
          <p:cNvSpPr txBox="1"/>
          <p:nvPr/>
        </p:nvSpPr>
        <p:spPr>
          <a:xfrm>
            <a:off x="191719" y="1531441"/>
            <a:ext cx="8809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We read a book every week. 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99A7086-89AA-4558-B1FA-00D5DF0F3CC3}"/>
              </a:ext>
            </a:extLst>
          </p:cNvPr>
          <p:cNvSpPr/>
          <p:nvPr/>
        </p:nvSpPr>
        <p:spPr>
          <a:xfrm>
            <a:off x="995360" y="4597918"/>
            <a:ext cx="302588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07FF961-88D9-474B-A713-4BBC44CF1C78}"/>
              </a:ext>
            </a:extLst>
          </p:cNvPr>
          <p:cNvSpPr/>
          <p:nvPr/>
        </p:nvSpPr>
        <p:spPr>
          <a:xfrm>
            <a:off x="995359" y="5708690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B6A74F1-9D3C-4225-9EA5-8FD51DEAE14B}"/>
              </a:ext>
            </a:extLst>
          </p:cNvPr>
          <p:cNvSpPr/>
          <p:nvPr/>
        </p:nvSpPr>
        <p:spPr>
          <a:xfrm>
            <a:off x="4188570" y="5731466"/>
            <a:ext cx="183147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semana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99ED55-A829-41FC-AA7A-58C8EC78F20A}"/>
              </a:ext>
            </a:extLst>
          </p:cNvPr>
          <p:cNvSpPr/>
          <p:nvPr/>
        </p:nvSpPr>
        <p:spPr>
          <a:xfrm>
            <a:off x="2615479" y="5727944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13905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1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63" grpId="0" animBg="1"/>
      <p:bldP spid="64" grpId="0"/>
      <p:bldP spid="65" grpId="0" animBg="1"/>
      <p:bldP spid="66" grpId="0"/>
      <p:bldP spid="67" grpId="0" animBg="1"/>
      <p:bldP spid="70" grpId="0" animBg="1"/>
      <p:bldP spid="71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15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69ECBD61-FB4C-4CF2-9F95-45B2D2F74CC9}"/>
              </a:ext>
            </a:extLst>
          </p:cNvPr>
          <p:cNvSpPr/>
          <p:nvPr/>
        </p:nvSpPr>
        <p:spPr>
          <a:xfrm>
            <a:off x="3636843" y="2365324"/>
            <a:ext cx="4765376" cy="1735330"/>
          </a:xfrm>
          <a:prstGeom prst="wedgeEllipseCallout">
            <a:avLst>
              <a:gd name="adj1" fmla="val 63032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corremos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5k </a:t>
            </a:r>
            <a:r>
              <a:rPr lang="en-GB" sz="36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r>
              <a:rPr lang="en-GB" sz="36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día.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993CE1-EC0B-43EE-8ABA-F848980BD290}"/>
              </a:ext>
            </a:extLst>
          </p:cNvPr>
          <p:cNvSpPr txBox="1"/>
          <p:nvPr/>
        </p:nvSpPr>
        <p:spPr>
          <a:xfrm>
            <a:off x="191720" y="146980"/>
            <a:ext cx="1073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Habla!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Spanish sentence.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[4/4]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391D71C-5242-43B9-91BA-FC671780F7F5}"/>
              </a:ext>
            </a:extLst>
          </p:cNvPr>
          <p:cNvSpPr/>
          <p:nvPr/>
        </p:nvSpPr>
        <p:spPr>
          <a:xfrm>
            <a:off x="4280433" y="4597918"/>
            <a:ext cx="1896501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2030E1-8347-404C-82AB-65B407380CEB}"/>
              </a:ext>
            </a:extLst>
          </p:cNvPr>
          <p:cNvSpPr txBox="1"/>
          <p:nvPr/>
        </p:nvSpPr>
        <p:spPr>
          <a:xfrm>
            <a:off x="191719" y="1531441"/>
            <a:ext cx="8809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We don’t run 5km every day.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99A7086-89AA-4558-B1FA-00D5DF0F3CC3}"/>
              </a:ext>
            </a:extLst>
          </p:cNvPr>
          <p:cNvSpPr/>
          <p:nvPr/>
        </p:nvSpPr>
        <p:spPr>
          <a:xfrm>
            <a:off x="995360" y="4597918"/>
            <a:ext cx="302588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corremos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07FF961-88D9-474B-A713-4BBC44CF1C78}"/>
              </a:ext>
            </a:extLst>
          </p:cNvPr>
          <p:cNvSpPr/>
          <p:nvPr/>
        </p:nvSpPr>
        <p:spPr>
          <a:xfrm>
            <a:off x="995359" y="5708690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5km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B6A74F1-9D3C-4225-9EA5-8FD51DEAE14B}"/>
              </a:ext>
            </a:extLst>
          </p:cNvPr>
          <p:cNvSpPr/>
          <p:nvPr/>
        </p:nvSpPr>
        <p:spPr>
          <a:xfrm>
            <a:off x="4188570" y="5731466"/>
            <a:ext cx="183147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99ED55-A829-41FC-AA7A-58C8EC78F20A}"/>
              </a:ext>
            </a:extLst>
          </p:cNvPr>
          <p:cNvSpPr/>
          <p:nvPr/>
        </p:nvSpPr>
        <p:spPr>
          <a:xfrm>
            <a:off x="2615479" y="5727944"/>
            <a:ext cx="1405762" cy="781665"/>
          </a:xfrm>
          <a:prstGeom prst="roundRect">
            <a:avLst/>
          </a:prstGeom>
          <a:solidFill>
            <a:srgbClr val="D5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A643E-1AF2-474A-8255-E876122A84B5}"/>
              </a:ext>
            </a:extLst>
          </p:cNvPr>
          <p:cNvSpPr txBox="1"/>
          <p:nvPr/>
        </p:nvSpPr>
        <p:spPr>
          <a:xfrm>
            <a:off x="7799744" y="138908"/>
            <a:ext cx="312728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kilómetro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kilometre</a:t>
            </a:r>
          </a:p>
        </p:txBody>
      </p:sp>
    </p:spTree>
    <p:extLst>
      <p:ext uri="{BB962C8B-B14F-4D97-AF65-F5344CB8AC3E}">
        <p14:creationId xmlns:p14="http://schemas.microsoft.com/office/powerpoint/2010/main" val="286354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1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63" grpId="0" animBg="1"/>
      <p:bldP spid="64" grpId="0"/>
      <p:bldP spid="65" grpId="0" animBg="1"/>
      <p:bldP spid="66" grpId="0"/>
      <p:bldP spid="67" grpId="0" animBg="1"/>
      <p:bldP spid="70" grpId="0" animBg="1"/>
      <p:bldP spid="71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5337198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-ER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s/he,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vs.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endParaRPr lang="es-ES" sz="28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Stress 2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108;p3">
            <a:extLst>
              <a:ext uri="{FF2B5EF4-FFF2-40B4-BE49-F238E27FC236}">
                <a16:creationId xmlns:a16="http://schemas.microsoft.com/office/drawing/2014/main" id="{8F334ADB-59D6-4113-8286-E88D6E104CF4}"/>
              </a:ext>
            </a:extLst>
          </p:cNvPr>
          <p:cNvSpPr txBox="1"/>
          <p:nvPr/>
        </p:nvSpPr>
        <p:spPr>
          <a:xfrm>
            <a:off x="268175" y="25527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2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08;p3">
            <a:extLst>
              <a:ext uri="{FF2B5EF4-FFF2-40B4-BE49-F238E27FC236}">
                <a16:creationId xmlns:a16="http://schemas.microsoft.com/office/drawing/2014/main" id="{2DF5379B-FEFD-4AA9-A0CE-B7379B9D9344}"/>
              </a:ext>
            </a:extLst>
          </p:cNvPr>
          <p:cNvSpPr txBox="1"/>
          <p:nvPr/>
        </p:nvSpPr>
        <p:spPr>
          <a:xfrm>
            <a:off x="171901" y="950285"/>
            <a:ext cx="10638752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26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written accent, stress the penultimate </a:t>
            </a:r>
            <a:b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26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(second to last) syllable for any word ending in a vowel, ‘n’ or ‘s’.</a:t>
            </a:r>
            <a:endParaRPr lang="en-GB" sz="2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sz="2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08;p3">
            <a:extLst>
              <a:ext uri="{FF2B5EF4-FFF2-40B4-BE49-F238E27FC236}">
                <a16:creationId xmlns:a16="http://schemas.microsoft.com/office/drawing/2014/main" id="{BA50D542-CD9F-43C9-9E83-620F77EF33E7}"/>
              </a:ext>
            </a:extLst>
          </p:cNvPr>
          <p:cNvSpPr txBox="1"/>
          <p:nvPr/>
        </p:nvSpPr>
        <p:spPr>
          <a:xfrm>
            <a:off x="732871" y="248090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pasad</a:t>
            </a:r>
            <a:r>
              <a:rPr lang="en-GB" sz="3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746027AF-9738-4108-82AC-2CD579487DB4}"/>
              </a:ext>
            </a:extLst>
          </p:cNvPr>
          <p:cNvSpPr txBox="1"/>
          <p:nvPr/>
        </p:nvSpPr>
        <p:spPr>
          <a:xfrm>
            <a:off x="717275" y="3394218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1EED76C-0C82-416C-B05F-E087BCF74928}"/>
              </a:ext>
            </a:extLst>
          </p:cNvPr>
          <p:cNvSpPr/>
          <p:nvPr/>
        </p:nvSpPr>
        <p:spPr>
          <a:xfrm>
            <a:off x="1381347" y="2500199"/>
            <a:ext cx="445931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3AE4902-06BC-459D-BA33-48F9DD5AD37D}"/>
              </a:ext>
            </a:extLst>
          </p:cNvPr>
          <p:cNvSpPr/>
          <p:nvPr/>
        </p:nvSpPr>
        <p:spPr>
          <a:xfrm>
            <a:off x="732871" y="3411734"/>
            <a:ext cx="825473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Google Shape;108;p3">
            <a:extLst>
              <a:ext uri="{FF2B5EF4-FFF2-40B4-BE49-F238E27FC236}">
                <a16:creationId xmlns:a16="http://schemas.microsoft.com/office/drawing/2014/main" id="{33C9FC38-38BE-421D-BED0-2EECD828DFC6}"/>
              </a:ext>
            </a:extLst>
          </p:cNvPr>
          <p:cNvSpPr txBox="1"/>
          <p:nvPr/>
        </p:nvSpPr>
        <p:spPr>
          <a:xfrm>
            <a:off x="732871" y="4360878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</a:t>
            </a:r>
            <a:r>
              <a:rPr lang="en-GB" sz="32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776A17C-271E-4B6F-B2C0-3A09E21D5815}"/>
              </a:ext>
            </a:extLst>
          </p:cNvPr>
          <p:cNvSpPr/>
          <p:nvPr/>
        </p:nvSpPr>
        <p:spPr>
          <a:xfrm>
            <a:off x="811369" y="4378394"/>
            <a:ext cx="414842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Google Shape;108;p3">
            <a:extLst>
              <a:ext uri="{FF2B5EF4-FFF2-40B4-BE49-F238E27FC236}">
                <a16:creationId xmlns:a16="http://schemas.microsoft.com/office/drawing/2014/main" id="{76C67B93-3F77-40F6-8924-8B04256601E3}"/>
              </a:ext>
            </a:extLst>
          </p:cNvPr>
          <p:cNvSpPr txBox="1"/>
          <p:nvPr/>
        </p:nvSpPr>
        <p:spPr>
          <a:xfrm>
            <a:off x="732871" y="5184070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sabemos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42FA14-5156-4D66-B81A-5E9A0484C7C8}"/>
              </a:ext>
            </a:extLst>
          </p:cNvPr>
          <p:cNvSpPr/>
          <p:nvPr/>
        </p:nvSpPr>
        <p:spPr>
          <a:xfrm>
            <a:off x="1280073" y="5184070"/>
            <a:ext cx="547205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Google Shape;108;p3">
            <a:extLst>
              <a:ext uri="{FF2B5EF4-FFF2-40B4-BE49-F238E27FC236}">
                <a16:creationId xmlns:a16="http://schemas.microsoft.com/office/drawing/2014/main" id="{94A396E4-7A71-4DB3-A3AA-81E458125ED3}"/>
              </a:ext>
            </a:extLst>
          </p:cNvPr>
          <p:cNvSpPr txBox="1"/>
          <p:nvPr/>
        </p:nvSpPr>
        <p:spPr>
          <a:xfrm>
            <a:off x="3084963" y="2542462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[past]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8;p3">
            <a:extLst>
              <a:ext uri="{FF2B5EF4-FFF2-40B4-BE49-F238E27FC236}">
                <a16:creationId xmlns:a16="http://schemas.microsoft.com/office/drawing/2014/main" id="{90A596F3-CCA0-496B-BA87-09D02DB819B2}"/>
              </a:ext>
            </a:extLst>
          </p:cNvPr>
          <p:cNvSpPr txBox="1"/>
          <p:nvPr/>
        </p:nvSpPr>
        <p:spPr>
          <a:xfrm>
            <a:off x="3084964" y="3445033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[never]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8;p3">
            <a:extLst>
              <a:ext uri="{FF2B5EF4-FFF2-40B4-BE49-F238E27FC236}">
                <a16:creationId xmlns:a16="http://schemas.microsoft.com/office/drawing/2014/main" id="{CCE51D64-E85A-465D-9F90-279A7414599E}"/>
              </a:ext>
            </a:extLst>
          </p:cNvPr>
          <p:cNvSpPr txBox="1"/>
          <p:nvPr/>
        </p:nvSpPr>
        <p:spPr>
          <a:xfrm>
            <a:off x="3084965" y="4384765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[order]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108;p3">
            <a:extLst>
              <a:ext uri="{FF2B5EF4-FFF2-40B4-BE49-F238E27FC236}">
                <a16:creationId xmlns:a16="http://schemas.microsoft.com/office/drawing/2014/main" id="{94200BF0-60B5-4540-AAC2-EBB25525733C}"/>
              </a:ext>
            </a:extLst>
          </p:cNvPr>
          <p:cNvSpPr txBox="1"/>
          <p:nvPr/>
        </p:nvSpPr>
        <p:spPr>
          <a:xfrm>
            <a:off x="3084965" y="5271303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[we know]</a:t>
            </a:r>
            <a:endParaRPr sz="2400" b="1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7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un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r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be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 animBg="1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/>
      <p:bldP spid="90" grpId="0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hlinkClick r:id="" action="ppaction://noaction">
              <a:snd r:embed="rId4" name="Pronuncia_parejas.wav"/>
            </a:hlinkClick>
            <a:extLst>
              <a:ext uri="{FF2B5EF4-FFF2-40B4-BE49-F238E27FC236}">
                <a16:creationId xmlns:a16="http://schemas.microsoft.com/office/drawing/2014/main" id="{FD545407-C9CD-4036-83E5-294B45E9B985}"/>
              </a:ext>
            </a:extLst>
          </p:cNvPr>
          <p:cNvSpPr txBox="1"/>
          <p:nvPr/>
        </p:nvSpPr>
        <p:spPr>
          <a:xfrm>
            <a:off x="246046" y="143859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parejas.</a:t>
            </a: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75" name="Rectangle: Rounded Corners 74">
            <a:hlinkClick r:id="" action="ppaction://noaction">
              <a:snd r:embed="rId5" name="1.2.wav"/>
            </a:hlinkClick>
            <a:extLst>
              <a:ext uri="{FF2B5EF4-FFF2-40B4-BE49-F238E27FC236}">
                <a16:creationId xmlns:a16="http://schemas.microsoft.com/office/drawing/2014/main" id="{F5E0F1F9-A226-4C4C-A070-66A5560D94EA}"/>
              </a:ext>
            </a:extLst>
          </p:cNvPr>
          <p:cNvSpPr/>
          <p:nvPr/>
        </p:nvSpPr>
        <p:spPr>
          <a:xfrm rot="249488">
            <a:off x="3483676" y="1531240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bando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: Rounded Corners 75">
            <a:hlinkClick r:id="" action="ppaction://noaction">
              <a:snd r:embed="rId6" name="1.13.wav"/>
            </a:hlinkClick>
            <a:extLst>
              <a:ext uri="{FF2B5EF4-FFF2-40B4-BE49-F238E27FC236}">
                <a16:creationId xmlns:a16="http://schemas.microsoft.com/office/drawing/2014/main" id="{ACEC2BDE-A06C-45CE-A0CD-721662F3F3ED}"/>
              </a:ext>
            </a:extLst>
          </p:cNvPr>
          <p:cNvSpPr/>
          <p:nvPr/>
        </p:nvSpPr>
        <p:spPr>
          <a:xfrm rot="507599">
            <a:off x="310238" y="4607395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eco</a:t>
            </a:r>
          </a:p>
        </p:txBody>
      </p:sp>
      <p:sp>
        <p:nvSpPr>
          <p:cNvPr id="77" name="Rectangle: Rounded Corners 76">
            <a:hlinkClick r:id="" action="ppaction://noaction">
              <a:snd r:embed="rId7" name="1.10.wav"/>
            </a:hlinkClick>
            <a:extLst>
              <a:ext uri="{FF2B5EF4-FFF2-40B4-BE49-F238E27FC236}">
                <a16:creationId xmlns:a16="http://schemas.microsoft.com/office/drawing/2014/main" id="{4D60118B-33BE-4635-9550-D2EBFA558502}"/>
              </a:ext>
            </a:extLst>
          </p:cNvPr>
          <p:cNvSpPr/>
          <p:nvPr/>
        </p:nvSpPr>
        <p:spPr>
          <a:xfrm rot="249488">
            <a:off x="1184802" y="3490015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perfecta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hlinkClick r:id="" action="ppaction://noaction">
              <a:snd r:embed="rId8" name="1.8.wav"/>
            </a:hlinkClick>
            <a:extLst>
              <a:ext uri="{FF2B5EF4-FFF2-40B4-BE49-F238E27FC236}">
                <a16:creationId xmlns:a16="http://schemas.microsoft.com/office/drawing/2014/main" id="{6FF0A62B-BA13-4842-BDB3-63FE6DC9E481}"/>
              </a:ext>
            </a:extLst>
          </p:cNvPr>
          <p:cNvSpPr/>
          <p:nvPr/>
        </p:nvSpPr>
        <p:spPr>
          <a:xfrm rot="249488">
            <a:off x="5246146" y="3005695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tonta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ectangle: Rounded Corners 78">
            <a:hlinkClick r:id="" action="ppaction://noaction">
              <a:snd r:embed="rId9" name="1.15.wav"/>
            </a:hlinkClick>
            <a:extLst>
              <a:ext uri="{FF2B5EF4-FFF2-40B4-BE49-F238E27FC236}">
                <a16:creationId xmlns:a16="http://schemas.microsoft.com/office/drawing/2014/main" id="{9EC48C1F-7C82-4197-BB31-3833A2A5CF2D}"/>
              </a:ext>
            </a:extLst>
          </p:cNvPr>
          <p:cNvSpPr/>
          <p:nvPr/>
        </p:nvSpPr>
        <p:spPr>
          <a:xfrm rot="249488">
            <a:off x="6002278" y="4885826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trece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Rectangle: Rounded Corners 79">
            <a:hlinkClick r:id="" action="ppaction://noaction">
              <a:snd r:embed="rId10" name="1.7.wav"/>
            </a:hlinkClick>
            <a:extLst>
              <a:ext uri="{FF2B5EF4-FFF2-40B4-BE49-F238E27FC236}">
                <a16:creationId xmlns:a16="http://schemas.microsoft.com/office/drawing/2014/main" id="{8ED4F6AD-6527-40EB-828C-027581AC906D}"/>
              </a:ext>
            </a:extLst>
          </p:cNvPr>
          <p:cNvSpPr/>
          <p:nvPr/>
        </p:nvSpPr>
        <p:spPr>
          <a:xfrm rot="249488">
            <a:off x="5885916" y="2031731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Rounded Corners 80">
            <a:hlinkClick r:id="" action="ppaction://noaction">
              <a:snd r:embed="rId11" name="1.5.wav"/>
            </a:hlinkClick>
            <a:extLst>
              <a:ext uri="{FF2B5EF4-FFF2-40B4-BE49-F238E27FC236}">
                <a16:creationId xmlns:a16="http://schemas.microsoft.com/office/drawing/2014/main" id="{8F5C7D5C-4FC9-4280-87E7-EF4DC4884FAF}"/>
              </a:ext>
            </a:extLst>
          </p:cNvPr>
          <p:cNvSpPr/>
          <p:nvPr/>
        </p:nvSpPr>
        <p:spPr>
          <a:xfrm rot="249488">
            <a:off x="890617" y="2160168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Rectangle: Rounded Corners 81">
            <a:hlinkClick r:id="" action="ppaction://noaction">
              <a:snd r:embed="rId12" name="1.14.wav"/>
            </a:hlinkClick>
            <a:extLst>
              <a:ext uri="{FF2B5EF4-FFF2-40B4-BE49-F238E27FC236}">
                <a16:creationId xmlns:a16="http://schemas.microsoft.com/office/drawing/2014/main" id="{082AEDC1-E781-429B-B774-00E95C390BC7}"/>
              </a:ext>
            </a:extLst>
          </p:cNvPr>
          <p:cNvSpPr/>
          <p:nvPr/>
        </p:nvSpPr>
        <p:spPr>
          <a:xfrm rot="249488">
            <a:off x="3318194" y="499869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bonito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ectangle: Rounded Corners 82">
            <a:hlinkClick r:id="" action="ppaction://noaction">
              <a:snd r:embed="rId13" name="1.11.wav"/>
            </a:hlinkClick>
            <a:extLst>
              <a:ext uri="{FF2B5EF4-FFF2-40B4-BE49-F238E27FC236}">
                <a16:creationId xmlns:a16="http://schemas.microsoft.com/office/drawing/2014/main" id="{C58F158E-ADCA-455D-BBBA-963F125313C7}"/>
              </a:ext>
            </a:extLst>
          </p:cNvPr>
          <p:cNvSpPr/>
          <p:nvPr/>
        </p:nvSpPr>
        <p:spPr>
          <a:xfrm rot="249488">
            <a:off x="3834462" y="3937298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madre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Rectangle: Rounded Corners 83">
            <a:hlinkClick r:id="" action="ppaction://noaction">
              <a:snd r:embed="rId14" name="1.6.wav"/>
            </a:hlinkClick>
            <a:extLst>
              <a:ext uri="{FF2B5EF4-FFF2-40B4-BE49-F238E27FC236}">
                <a16:creationId xmlns:a16="http://schemas.microsoft.com/office/drawing/2014/main" id="{76289D0C-CCE2-4D02-97A7-A019D7828A4F}"/>
              </a:ext>
            </a:extLst>
          </p:cNvPr>
          <p:cNvSpPr/>
          <p:nvPr/>
        </p:nvSpPr>
        <p:spPr>
          <a:xfrm rot="249488">
            <a:off x="3066534" y="2697908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pollo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Rectangle: Rounded Corners 84">
            <a:hlinkClick r:id="" action="ppaction://noaction">
              <a:snd r:embed="rId15" name="1.12.wav"/>
            </a:hlinkClick>
            <a:extLst>
              <a:ext uri="{FF2B5EF4-FFF2-40B4-BE49-F238E27FC236}">
                <a16:creationId xmlns:a16="http://schemas.microsoft.com/office/drawing/2014/main" id="{337EE1E9-48CE-42CF-84E4-523461AA4350}"/>
              </a:ext>
            </a:extLst>
          </p:cNvPr>
          <p:cNvSpPr/>
          <p:nvPr/>
        </p:nvSpPr>
        <p:spPr>
          <a:xfrm rot="249488">
            <a:off x="6771222" y="389609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sobre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ectangle: Rounded Corners 85">
            <a:hlinkClick r:id="" action="ppaction://noaction">
              <a:snd r:embed="rId16" name="1.9.wav"/>
            </a:hlinkClick>
            <a:extLst>
              <a:ext uri="{FF2B5EF4-FFF2-40B4-BE49-F238E27FC236}">
                <a16:creationId xmlns:a16="http://schemas.microsoft.com/office/drawing/2014/main" id="{37BF96ED-EE7E-4C3D-A28B-6D47312BBB08}"/>
              </a:ext>
            </a:extLst>
          </p:cNvPr>
          <p:cNvSpPr/>
          <p:nvPr/>
        </p:nvSpPr>
        <p:spPr>
          <a:xfrm rot="249488">
            <a:off x="8103738" y="2906362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dinero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ectangle: Rounded Corners 86">
            <a:hlinkClick r:id="" action="ppaction://noaction">
              <a:snd r:embed="rId17" name="1.16.wav"/>
            </a:hlinkClick>
            <a:extLst>
              <a:ext uri="{FF2B5EF4-FFF2-40B4-BE49-F238E27FC236}">
                <a16:creationId xmlns:a16="http://schemas.microsoft.com/office/drawing/2014/main" id="{17994481-F164-461F-9843-CA4BCF21C248}"/>
              </a:ext>
            </a:extLst>
          </p:cNvPr>
          <p:cNvSpPr/>
          <p:nvPr/>
        </p:nvSpPr>
        <p:spPr>
          <a:xfrm rot="249488">
            <a:off x="8103738" y="4798888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: Rounded Corners 87">
            <a:hlinkClick r:id="" action="ppaction://noaction">
              <a:snd r:embed="rId18" name="1.3.wav"/>
            </a:hlinkClick>
            <a:extLst>
              <a:ext uri="{FF2B5EF4-FFF2-40B4-BE49-F238E27FC236}">
                <a16:creationId xmlns:a16="http://schemas.microsoft.com/office/drawing/2014/main" id="{FC16A8D6-FBE9-4976-B64D-8F35E29F07D0}"/>
              </a:ext>
            </a:extLst>
          </p:cNvPr>
          <p:cNvSpPr/>
          <p:nvPr/>
        </p:nvSpPr>
        <p:spPr>
          <a:xfrm rot="249488">
            <a:off x="5781774" y="87664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Rectangle: Rounded Corners 89">
            <a:hlinkClick r:id="" action="ppaction://noaction">
              <a:snd r:embed="rId19" name="1.4.wav"/>
            </a:hlinkClick>
            <a:extLst>
              <a:ext uri="{FF2B5EF4-FFF2-40B4-BE49-F238E27FC236}">
                <a16:creationId xmlns:a16="http://schemas.microsoft.com/office/drawing/2014/main" id="{4048B95B-17A0-42AC-89E5-AD2F709176D6}"/>
              </a:ext>
            </a:extLst>
          </p:cNvPr>
          <p:cNvSpPr/>
          <p:nvPr/>
        </p:nvSpPr>
        <p:spPr>
          <a:xfrm rot="249488">
            <a:off x="8557694" y="1624803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Rectangle: Rounded Corners 90">
            <a:hlinkClick r:id="" action="ppaction://noaction">
              <a:snd r:embed="rId20" name="1.1.wav"/>
            </a:hlinkClick>
            <a:extLst>
              <a:ext uri="{FF2B5EF4-FFF2-40B4-BE49-F238E27FC236}">
                <a16:creationId xmlns:a16="http://schemas.microsoft.com/office/drawing/2014/main" id="{8DCA02C8-9BB1-4B5C-A4F8-6C6B743DFAA4}"/>
              </a:ext>
            </a:extLst>
          </p:cNvPr>
          <p:cNvSpPr/>
          <p:nvPr/>
        </p:nvSpPr>
        <p:spPr>
          <a:xfrm rot="249488">
            <a:off x="960916" y="1132761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peces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hlinkClick r:id="" action="ppaction://noaction">
              <a:snd r:embed="rId21" name="1.20.wav"/>
            </a:hlinkClick>
            <a:extLst>
              <a:ext uri="{FF2B5EF4-FFF2-40B4-BE49-F238E27FC236}">
                <a16:creationId xmlns:a16="http://schemas.microsoft.com/office/drawing/2014/main" id="{D54EBB65-0038-4B2E-86ED-5E150F275BE8}"/>
              </a:ext>
            </a:extLst>
          </p:cNvPr>
          <p:cNvSpPr/>
          <p:nvPr/>
        </p:nvSpPr>
        <p:spPr>
          <a:xfrm rot="21363531">
            <a:off x="8630679" y="5962630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hlinkClick r:id="" action="ppaction://noaction">
              <a:snd r:embed="rId22" name="1.18.wav"/>
            </a:hlinkClick>
            <a:extLst>
              <a:ext uri="{FF2B5EF4-FFF2-40B4-BE49-F238E27FC236}">
                <a16:creationId xmlns:a16="http://schemas.microsoft.com/office/drawing/2014/main" id="{2C92F9B2-944E-49FD-8F5F-D985F0572BF0}"/>
              </a:ext>
            </a:extLst>
          </p:cNvPr>
          <p:cNvSpPr/>
          <p:nvPr/>
        </p:nvSpPr>
        <p:spPr>
          <a:xfrm rot="249488">
            <a:off x="3140510" y="5797295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hlinkClick r:id="" action="ppaction://noaction">
              <a:snd r:embed="rId23" name="1.17.wav"/>
            </a:hlinkClick>
            <a:extLst>
              <a:ext uri="{FF2B5EF4-FFF2-40B4-BE49-F238E27FC236}">
                <a16:creationId xmlns:a16="http://schemas.microsoft.com/office/drawing/2014/main" id="{B5CF0C01-DE1F-4AB6-AC4E-8113008EFCD3}"/>
              </a:ext>
            </a:extLst>
          </p:cNvPr>
          <p:cNvSpPr/>
          <p:nvPr/>
        </p:nvSpPr>
        <p:spPr>
          <a:xfrm rot="249488">
            <a:off x="506523" y="5950632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: Rounded Corners 32">
            <a:hlinkClick r:id="" action="ppaction://noaction">
              <a:snd r:embed="rId24" name="1.19.wav"/>
            </a:hlinkClick>
            <a:extLst>
              <a:ext uri="{FF2B5EF4-FFF2-40B4-BE49-F238E27FC236}">
                <a16:creationId xmlns:a16="http://schemas.microsoft.com/office/drawing/2014/main" id="{3F6EB159-F27D-4558-A318-C73CB7877DC7}"/>
              </a:ext>
            </a:extLst>
          </p:cNvPr>
          <p:cNvSpPr/>
          <p:nvPr/>
        </p:nvSpPr>
        <p:spPr>
          <a:xfrm rot="249488">
            <a:off x="5885917" y="6103386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[–er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he,it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’ vs. ‘we’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93671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6100" y="253886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5" y="517245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15082" y="4568021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recreo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10623" y="5181336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drinks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at break time.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1782695" y="3673968"/>
            <a:ext cx="156980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7502319" y="3520055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we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7484" y="502885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7212007" y="4467462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el patio.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212007" y="5055373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drink in the playground.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2.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[1/5]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7" name="2.2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101236" y="2543821"/>
            <a:ext cx="562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Bebe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zumo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* en el </a:t>
            </a:r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recreo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176630" y="710727"/>
            <a:ext cx="10659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he talking about what he does with Rubén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659886"/>
              </p:ext>
            </p:extLst>
          </p:nvPr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&amp; Rubén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438" y="5597518"/>
            <a:ext cx="527765" cy="549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F5F326-D521-491C-9BC9-282CB79FF2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8008" y="3429000"/>
            <a:ext cx="1243692" cy="351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7F619-3EF2-4779-AC1F-80B2387DD735}"/>
              </a:ext>
            </a:extLst>
          </p:cNvPr>
          <p:cNvSpPr txBox="1"/>
          <p:nvPr/>
        </p:nvSpPr>
        <p:spPr>
          <a:xfrm>
            <a:off x="9021093" y="158344"/>
            <a:ext cx="206485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juice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[2/5]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corremos_en_patio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319602" y="2543821"/>
            <a:ext cx="562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Corremos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 en el patio.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176630" y="710727"/>
            <a:ext cx="10659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he talking about what he does with Rubén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&amp; Rubén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57" y="5409070"/>
            <a:ext cx="527765" cy="549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6EEED9-469E-423F-8376-B345936B6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008" y="3429000"/>
            <a:ext cx="1243692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8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[3/5]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2.4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319602" y="2543821"/>
            <a:ext cx="5624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Leemos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 un </a:t>
            </a:r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libro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 sobre </a:t>
            </a:r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cultura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176630" y="710727"/>
            <a:ext cx="10659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he talking about what he does with Rubén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&amp; Rubén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57" y="5409070"/>
            <a:ext cx="527765" cy="549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80D67B-A968-4A90-9CFC-FFE29DD1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008" y="3429000"/>
            <a:ext cx="1243692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escribe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[4/5]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6" name="Picture 2" descr="Pizarron, Blanco, Presentación, Bordo, Negocio">
            <a:extLst>
              <a:ext uri="{FF2B5EF4-FFF2-40B4-BE49-F238E27FC236}">
                <a16:creationId xmlns:a16="http://schemas.microsoft.com/office/drawing/2014/main" id="{25FFDDB9-8DB4-41FF-AFD2-14B6105B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" y="1787856"/>
            <a:ext cx="5737770" cy="50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6" name="2.5.wav"/>
            </a:hlinkClick>
            <a:extLst>
              <a:ext uri="{FF2B5EF4-FFF2-40B4-BE49-F238E27FC236}">
                <a16:creationId xmlns:a16="http://schemas.microsoft.com/office/drawing/2014/main" id="{2A292A32-4F44-434B-A166-55DD8B324716}"/>
              </a:ext>
            </a:extLst>
          </p:cNvPr>
          <p:cNvSpPr txBox="1"/>
          <p:nvPr/>
        </p:nvSpPr>
        <p:spPr>
          <a:xfrm>
            <a:off x="319602" y="2543821"/>
            <a:ext cx="5464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Come un </a:t>
            </a:r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bocadillo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grande</a:t>
            </a:r>
            <a:r>
              <a:rPr lang="en-GB" sz="32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41528C-1AFC-40E4-B5D9-141ED75CD825}"/>
              </a:ext>
            </a:extLst>
          </p:cNvPr>
          <p:cNvSpPr txBox="1"/>
          <p:nvPr/>
        </p:nvSpPr>
        <p:spPr>
          <a:xfrm>
            <a:off x="176630" y="710727"/>
            <a:ext cx="10659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he talking about what he does with Rubén or what someone else does?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rcador, Rotulador, Azul, Bolígrafo">
            <a:extLst>
              <a:ext uri="{FF2B5EF4-FFF2-40B4-BE49-F238E27FC236}">
                <a16:creationId xmlns:a16="http://schemas.microsoft.com/office/drawing/2014/main" id="{0C6E1946-3770-416C-B9EC-D5273432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2996890" y="5068783"/>
            <a:ext cx="1254324" cy="6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3F7B1B2-790F-430C-9D29-46FA714FB0EA}"/>
              </a:ext>
            </a:extLst>
          </p:cNvPr>
          <p:cNvGraphicFramePr>
            <a:graphicFrameLocks noGrp="1"/>
          </p:cNvGraphicFramePr>
          <p:nvPr/>
        </p:nvGraphicFramePr>
        <p:xfrm>
          <a:off x="7994558" y="4067034"/>
          <a:ext cx="3962980" cy="256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1490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1981490">
                  <a:extLst>
                    <a:ext uri="{9D8B030D-6E8A-4147-A177-3AD203B41FA5}">
                      <a16:colId xmlns:a16="http://schemas.microsoft.com/office/drawing/2014/main" val="1500443978"/>
                    </a:ext>
                  </a:extLst>
                </a:gridCol>
              </a:tblGrid>
              <a:tr h="116832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&amp; Rubén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13787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73AED00A-4051-4619-A5E8-BD07730F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693" y="5616697"/>
            <a:ext cx="527765" cy="549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5CCCF-2854-433D-8C8D-AFBD045295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008" y="3429000"/>
            <a:ext cx="1243692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1871</Words>
  <Application>Microsoft Office PowerPoint</Application>
  <PresentationFormat>Widescreen</PresentationFormat>
  <Paragraphs>333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Segoe Script</vt:lpstr>
      <vt:lpstr>Office Theme</vt:lpstr>
      <vt:lpstr>español, con Quique</vt:lpstr>
      <vt:lpstr>Saying what I and others do</vt:lpstr>
      <vt:lpstr>pronunciar</vt:lpstr>
      <vt:lpstr>pronunciar</vt:lpstr>
      <vt:lpstr>Knowing who does what</vt:lpstr>
      <vt:lpstr>leer</vt:lpstr>
      <vt:lpstr>leer</vt:lpstr>
      <vt:lpstr>leer</vt:lpstr>
      <vt:lpstr>leer</vt:lpstr>
      <vt:lpstr>leer</vt:lpstr>
      <vt:lpstr>leer</vt:lpstr>
      <vt:lpstr>Using the negative ‘no’</vt:lpstr>
      <vt:lpstr>escuchar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18</cp:revision>
  <dcterms:created xsi:type="dcterms:W3CDTF">2022-01-14T09:06:54Z</dcterms:created>
  <dcterms:modified xsi:type="dcterms:W3CDTF">2022-01-25T04:04:59Z</dcterms:modified>
</cp:coreProperties>
</file>