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486" r:id="rId2"/>
    <p:sldId id="477" r:id="rId3"/>
    <p:sldId id="513" r:id="rId4"/>
    <p:sldId id="565" r:id="rId5"/>
    <p:sldId id="547" r:id="rId6"/>
    <p:sldId id="553" r:id="rId7"/>
    <p:sldId id="577" r:id="rId8"/>
    <p:sldId id="578" r:id="rId9"/>
    <p:sldId id="579" r:id="rId10"/>
    <p:sldId id="580" r:id="rId11"/>
    <p:sldId id="581" r:id="rId12"/>
    <p:sldId id="570" r:id="rId13"/>
    <p:sldId id="585" r:id="rId14"/>
    <p:sldId id="575" r:id="rId15"/>
    <p:sldId id="582" r:id="rId16"/>
    <p:sldId id="583" r:id="rId17"/>
    <p:sldId id="584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EBB3"/>
    <a:srgbClr val="FFCCFF"/>
    <a:srgbClr val="FF0066"/>
    <a:srgbClr val="74CFE8"/>
    <a:srgbClr val="22A7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53349" autoAdjust="0"/>
  </p:normalViewPr>
  <p:slideViewPr>
    <p:cSldViewPr snapToGrid="0">
      <p:cViewPr varScale="1">
        <p:scale>
          <a:sx n="57" d="100"/>
          <a:sy n="57" d="100"/>
        </p:scale>
        <p:origin x="2592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4F2BA9-D6A4-4CE8-884A-737DBDF8B45E}" type="datetimeFigureOut">
              <a:rPr lang="en-GB" smtClean="0"/>
              <a:t>25/01/2022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F50263-D2D8-41AF-88E1-57F41DEA83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284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Artwork by Steve Clarke. All additional pictures selected are available under a Creative Commons license, no attribution required.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frequency rankings for words that occur in this PowerPoint which have been</a:t>
            </a:r>
            <a:r>
              <a:rPr lang="en-GB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previously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introduced in the resources are given in the SOW (excel document) and in the resources that first introduced and formally re-visited those words. </a:t>
            </a:r>
          </a:p>
          <a:p>
            <a:endParaRPr lang="es-ES_tradnl" sz="18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8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Phonics</a:t>
            </a:r>
            <a:r>
              <a:rPr lang="es-ES_tradnl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GB" sz="2800" dirty="0"/>
              <a:t>pasado [932] </a:t>
            </a:r>
            <a:r>
              <a:rPr lang="en-GB" sz="2800" dirty="0" err="1"/>
              <a:t>nunca</a:t>
            </a:r>
            <a:r>
              <a:rPr lang="en-GB" sz="2800" dirty="0"/>
              <a:t> [158] </a:t>
            </a:r>
            <a:r>
              <a:rPr lang="en-GB" sz="2800" dirty="0" err="1"/>
              <a:t>orden</a:t>
            </a:r>
            <a:r>
              <a:rPr lang="en-GB" sz="2800" dirty="0"/>
              <a:t> [421] </a:t>
            </a:r>
            <a:r>
              <a:rPr lang="en-GB" sz="2800" dirty="0" err="1"/>
              <a:t>sacapuntas</a:t>
            </a:r>
            <a:r>
              <a:rPr lang="en-GB" sz="2800" dirty="0"/>
              <a:t> [&gt;5000]</a:t>
            </a:r>
            <a:br>
              <a:rPr lang="es-ES_tradnl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s-ES_tradnl" sz="18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_tradnl" sz="18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Vocabulary</a:t>
            </a:r>
            <a:r>
              <a:rPr lang="es-ES_tradnl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(new </a:t>
            </a:r>
            <a:r>
              <a:rPr lang="es-ES_tradnl" sz="18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words</a:t>
            </a:r>
            <a:r>
              <a:rPr lang="es-ES_tradnl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s-ES_tradnl" sz="18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bold</a:t>
            </a:r>
            <a:r>
              <a:rPr lang="es-ES_tradnl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): </a:t>
            </a:r>
            <a:r>
              <a:rPr lang="es-E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patio</a:t>
            </a:r>
            <a:r>
              <a:rPr lang="es-E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[1197] </a:t>
            </a:r>
            <a:r>
              <a:rPr lang="es-ES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recreo</a:t>
            </a:r>
            <a:r>
              <a:rPr lang="es-E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[&gt;5000] </a:t>
            </a:r>
            <a:r>
              <a:rPr lang="es-ES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revisit</a:t>
            </a:r>
            <a:r>
              <a:rPr lang="es-E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aprender [428] beber [1085] comer [37] correr [343] hacer [26] leer [209] chocolate [</a:t>
            </a:r>
            <a:r>
              <a:rPr lang="es-ES"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3408] semana </a:t>
            </a:r>
            <a:r>
              <a:rPr lang="es-E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[301] a menudo [958] a veces [vez 59] siempre [96]</a:t>
            </a:r>
            <a:endParaRPr lang="es-ES_tradnl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_tradnl" sz="18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_tradnl" sz="18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Revisit</a:t>
            </a:r>
            <a:r>
              <a:rPr lang="es-ES_tradnl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</a:t>
            </a:r>
            <a:r>
              <a:rPr lang="es-ES_tradnl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s-E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bailar [1323] cocinar [3074] mandar [588] mirar [125] luz [278]  pollo [3577] suéter [&gt;5000] tarjeta [1958]  común [742]</a:t>
            </a:r>
            <a:endParaRPr lang="es-ES_tradnl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_tradnl" sz="18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Revisit</a:t>
            </a:r>
            <a:r>
              <a:rPr lang="es-ES_tradnl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</a:t>
            </a:r>
            <a:r>
              <a:rPr lang="es-ES_tradnl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s-E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tener [19] tengo [tener 19] tiene [tener 19] casa [106] familia [233] habitación [1069] jardín [1195] libro [230] madre [226] padre [162] problema [145] profesor / profesora [501] silla [1271] estricto [3155] feo [2373] terrible [1246] muy [43] un [6] una [6] </a:t>
            </a:r>
          </a:p>
          <a:p>
            <a:r>
              <a:rPr lang="es-ES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Re-use</a:t>
            </a:r>
            <a:r>
              <a:rPr lang="es-E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adjectives</a:t>
            </a:r>
            <a:r>
              <a:rPr lang="es-E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bonito [891]cómodo [2237] diferente [293] divertido [2465] feliz [908] elegante [2742] grande [66] importante [171]  independiente [1177] negativo [1804] normal [1000] pequeño [202] tranquilo [1093]</a:t>
            </a:r>
            <a:endParaRPr lang="es-ES_tradnl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_tradnl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Source: Davies, M. &amp; Davies, K. (2018)</a:t>
            </a:r>
            <a:r>
              <a:rPr lang="en-GB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A frequency dictionary of Spanish: Core vocabulary for learners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(2nd ed.). Routledge: London</a:t>
            </a:r>
          </a:p>
          <a:p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 any </a:t>
            </a:r>
            <a:r>
              <a:rPr lang="en-GB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other 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words that occur incidentally in this PowerPoint, frequency rankings will be provided in the notes field wherever possible.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0" i="0" u="none" strike="noStrik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Corregir</a:t>
            </a:r>
            <a:r>
              <a:rPr lang="en-GB" sz="1800" b="0" i="0" u="none" strike="noStrik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[2351]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i="0" u="none" strike="noStrike" dirty="0">
              <a:solidFill>
                <a:srgbClr val="002060"/>
              </a:solidFill>
              <a:effectLst/>
              <a:latin typeface="docs-Century Gothic"/>
            </a:endParaRPr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/>
              <a:t>Timing: </a:t>
            </a:r>
            <a:r>
              <a:rPr lang="en-GB" b="0" baseline="0" dirty="0"/>
              <a:t>3 minutes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GB" b="1" dirty="0"/>
            </a:br>
            <a:r>
              <a:rPr lang="en-GB" b="1" dirty="0"/>
              <a:t>Aim: </a:t>
            </a:r>
            <a:r>
              <a:rPr lang="en-GB" b="0" dirty="0"/>
              <a:t>to practise written comprehension </a:t>
            </a:r>
            <a:r>
              <a:rPr lang="en-GB" b="0" baseline="0" dirty="0"/>
              <a:t>of 1</a:t>
            </a:r>
            <a:r>
              <a:rPr lang="en-GB" b="0" baseline="30000" dirty="0"/>
              <a:t>st</a:t>
            </a:r>
            <a:r>
              <a:rPr lang="en-GB" b="0" baseline="0" dirty="0"/>
              <a:t> person plural and 3</a:t>
            </a:r>
            <a:r>
              <a:rPr lang="en-GB" b="0" baseline="30000" dirty="0"/>
              <a:t>rd</a:t>
            </a:r>
            <a:r>
              <a:rPr lang="en-GB" b="0" baseline="0" dirty="0"/>
              <a:t> person singular.</a:t>
            </a:r>
          </a:p>
          <a:p>
            <a:pPr marL="0" indent="0">
              <a:buNone/>
            </a:pPr>
            <a:endParaRPr lang="en-GB" b="0" baseline="0" dirty="0"/>
          </a:p>
          <a:p>
            <a:pPr marL="0" indent="0">
              <a:buNone/>
            </a:pPr>
            <a:r>
              <a:rPr lang="en-GB" b="1" baseline="0" dirty="0"/>
              <a:t>[Part 2]</a:t>
            </a: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  <a:tabLst/>
              <a:defRPr/>
            </a:pP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the title</a:t>
            </a:r>
            <a:r>
              <a:rPr lang="en-GB" sz="1200" b="0" i="0" u="none" strike="noStrik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and click to explain the context of the task.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  <a:tabLst/>
              <a:defRPr/>
            </a:pP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[1] to model the task.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  <a:tabLst/>
              <a:defRPr/>
            </a:pPr>
            <a:r>
              <a:rPr lang="en-GB" dirty="0"/>
              <a:t>Click to bring up the answer.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  <a:tabLst/>
              <a:defRPr/>
            </a:pPr>
            <a:r>
              <a:rPr lang="en-GB" dirty="0"/>
              <a:t>Repeat with 2-5.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  <a:tabLst/>
              <a:defRPr/>
            </a:pPr>
            <a:r>
              <a:rPr lang="en-GB" dirty="0"/>
              <a:t>When going through the answers, encourage pupils to translate the whole sentence. </a:t>
            </a:r>
            <a:endParaRPr lang="en-GB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GB" baseline="0" dirty="0"/>
              <a:t>Translation of these sentences should reinforce understanding of 1</a:t>
            </a:r>
            <a:r>
              <a:rPr lang="en-GB" baseline="30000" dirty="0"/>
              <a:t>st</a:t>
            </a:r>
            <a:r>
              <a:rPr lang="en-GB" baseline="0" dirty="0"/>
              <a:t> person plural, 3</a:t>
            </a:r>
            <a:r>
              <a:rPr lang="en-GB" baseline="30000" dirty="0"/>
              <a:t>rd</a:t>
            </a:r>
            <a:r>
              <a:rPr lang="en-GB" baseline="0" dirty="0"/>
              <a:t> person singular and new/revisited vocabulary.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endParaRPr lang="en-GB" sz="1200" b="0" i="0" u="none" strike="noStrike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08081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3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introduce the negative ‘no’, drawing on pupils’ knowledge of 1</a:t>
            </a:r>
            <a:r>
              <a:rPr lang="en-GB" b="0" baseline="30000" dirty="0"/>
              <a:t>st</a:t>
            </a:r>
            <a:r>
              <a:rPr lang="en-GB" b="0" dirty="0"/>
              <a:t> person plural and 3</a:t>
            </a:r>
            <a:r>
              <a:rPr lang="en-GB" b="0" baseline="30000" dirty="0"/>
              <a:t>rd</a:t>
            </a:r>
            <a:r>
              <a:rPr lang="en-GB" b="0" dirty="0"/>
              <a:t> person singular.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through the animations to present the new information.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Elicit English translations for the Spanish examples provided.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</p:txBody>
      </p:sp>
      <p:sp>
        <p:nvSpPr>
          <p:cNvPr id="166" name="Google Shape;16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66278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Timing: </a:t>
            </a:r>
            <a:r>
              <a:rPr lang="en-US" b="0" dirty="0"/>
              <a:t>7 minutes</a:t>
            </a:r>
          </a:p>
          <a:p>
            <a:pPr marL="0" indent="0">
              <a:buNone/>
            </a:pPr>
            <a:endParaRPr lang="en-US" b="0" dirty="0"/>
          </a:p>
          <a:p>
            <a:pPr marL="0" indent="0">
              <a:buNone/>
            </a:pPr>
            <a:r>
              <a:rPr lang="en-US" b="1" dirty="0"/>
              <a:t>Aim: </a:t>
            </a:r>
            <a:r>
              <a:rPr lang="en-US" b="0" dirty="0"/>
              <a:t>listening</a:t>
            </a:r>
            <a:r>
              <a:rPr lang="en-US" b="0" baseline="0" dirty="0"/>
              <a:t> activity to </a:t>
            </a:r>
            <a:r>
              <a:rPr lang="en-US" b="0" baseline="0" dirty="0" err="1"/>
              <a:t>practise</a:t>
            </a:r>
            <a:r>
              <a:rPr lang="en-US" b="0" baseline="0" dirty="0"/>
              <a:t> distinguishing between negative and positive statements, and 3</a:t>
            </a:r>
            <a:r>
              <a:rPr lang="en-US" b="0" baseline="30000" dirty="0"/>
              <a:t>rd</a:t>
            </a:r>
            <a:r>
              <a:rPr lang="en-US" b="0" baseline="0" dirty="0"/>
              <a:t> person singular and 1</a:t>
            </a:r>
            <a:r>
              <a:rPr lang="en-US" b="0" baseline="30000" dirty="0"/>
              <a:t>st</a:t>
            </a:r>
            <a:r>
              <a:rPr lang="en-US" b="0" baseline="0" dirty="0"/>
              <a:t> person plural forms of ‘-er’ verbs in the present.</a:t>
            </a:r>
          </a:p>
          <a:p>
            <a:pPr marL="0" indent="0">
              <a:buNone/>
            </a:pPr>
            <a:endParaRPr lang="en-US" b="0" baseline="0" dirty="0"/>
          </a:p>
          <a:p>
            <a:pPr marL="0" indent="0">
              <a:buNone/>
            </a:pPr>
            <a:r>
              <a:rPr lang="en-US" b="1" baseline="0" dirty="0"/>
              <a:t>Procedure:</a:t>
            </a:r>
          </a:p>
          <a:p>
            <a:pPr marL="228600" indent="-228600">
              <a:buAutoNum type="arabicPeriod"/>
            </a:pPr>
            <a:r>
              <a:rPr lang="en-US" b="0" baseline="0" dirty="0"/>
              <a:t>Click to bring instructions.</a:t>
            </a:r>
          </a:p>
          <a:p>
            <a:pPr marL="228600" indent="-228600">
              <a:buAutoNum type="arabicPeriod"/>
            </a:pPr>
            <a:r>
              <a:rPr lang="en-US" b="0" baseline="0"/>
              <a:t>Pupils first identify whether it’s a negative or affirmative statement and then the person of the verb ‘she’ / ‘you’.</a:t>
            </a:r>
          </a:p>
          <a:p>
            <a:pPr marL="228600" indent="-228600">
              <a:buAutoNum type="arabicPeriod"/>
            </a:pPr>
            <a:r>
              <a:rPr lang="en-US" b="0" baseline="0"/>
              <a:t>Do </a:t>
            </a:r>
            <a:r>
              <a:rPr lang="en-US" b="0" baseline="0" dirty="0"/>
              <a:t>[E] with them to model the task.</a:t>
            </a:r>
          </a:p>
          <a:p>
            <a:pPr marL="228600" indent="-228600">
              <a:buAutoNum type="arabicPeriod"/>
            </a:pPr>
            <a:r>
              <a:rPr lang="en-US" b="0" baseline="0" dirty="0"/>
              <a:t>Complete items 1-5 and then click to correct.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Transcript</a:t>
            </a:r>
          </a:p>
          <a:p>
            <a:pPr marL="0" indent="0">
              <a:buNone/>
            </a:pPr>
            <a:r>
              <a:rPr lang="en-US" dirty="0"/>
              <a:t>E.   </a:t>
            </a:r>
            <a:r>
              <a:rPr lang="en-US" dirty="0" err="1"/>
              <a:t>Aprendemos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dirty="0" err="1"/>
              <a:t>cultura</a:t>
            </a:r>
            <a:r>
              <a:rPr lang="en-US" dirty="0"/>
              <a:t>. </a:t>
            </a:r>
          </a:p>
          <a:p>
            <a:pPr marL="228600" indent="-228600">
              <a:buAutoNum type="arabicPeriod"/>
            </a:pPr>
            <a:r>
              <a:rPr lang="en-US" dirty="0"/>
              <a:t>No </a:t>
            </a:r>
            <a:r>
              <a:rPr lang="en-US" dirty="0" err="1"/>
              <a:t>comprende</a:t>
            </a:r>
            <a:r>
              <a:rPr lang="en-US" dirty="0"/>
              <a:t> el </a:t>
            </a:r>
            <a:r>
              <a:rPr lang="en-US" dirty="0" err="1"/>
              <a:t>juego</a:t>
            </a:r>
            <a:r>
              <a:rPr lang="en-US" dirty="0"/>
              <a:t>. </a:t>
            </a:r>
            <a:endParaRPr lang="en-GB" b="0" dirty="0"/>
          </a:p>
          <a:p>
            <a:pPr marL="228600" indent="-228600">
              <a:buAutoNum type="arabicPeriod"/>
            </a:pPr>
            <a:r>
              <a:rPr lang="en-GB" b="0" dirty="0"/>
              <a:t>Lee una </a:t>
            </a:r>
            <a:r>
              <a:rPr lang="en-GB" b="0" dirty="0" err="1"/>
              <a:t>revista</a:t>
            </a:r>
            <a:endParaRPr lang="en-GB" b="0" dirty="0"/>
          </a:p>
          <a:p>
            <a:pPr marL="228600" indent="-228600">
              <a:buAutoNum type="arabicPeriod"/>
            </a:pPr>
            <a:r>
              <a:rPr lang="en-GB" b="0" dirty="0" err="1"/>
              <a:t>Hacemos</a:t>
            </a:r>
            <a:r>
              <a:rPr lang="en-GB" b="0" dirty="0"/>
              <a:t> una </a:t>
            </a:r>
            <a:r>
              <a:rPr lang="en-GB" b="0" dirty="0" err="1"/>
              <a:t>prueba</a:t>
            </a:r>
            <a:r>
              <a:rPr lang="en-GB" b="0" dirty="0"/>
              <a:t> de vocabulario.</a:t>
            </a:r>
          </a:p>
          <a:p>
            <a:pPr marL="228600" indent="-228600">
              <a:buAutoNum type="arabicPeriod"/>
            </a:pPr>
            <a:r>
              <a:rPr lang="en-GB" b="0" dirty="0"/>
              <a:t>No hace una </a:t>
            </a:r>
            <a:r>
              <a:rPr lang="en-GB" b="0" dirty="0" err="1"/>
              <a:t>tarta</a:t>
            </a:r>
            <a:r>
              <a:rPr lang="en-GB" b="0" dirty="0"/>
              <a:t>.</a:t>
            </a:r>
          </a:p>
          <a:p>
            <a:pPr marL="228600" indent="-228600">
              <a:buAutoNum type="arabicPeriod"/>
            </a:pPr>
            <a:r>
              <a:rPr lang="en-GB" b="0" dirty="0"/>
              <a:t>No </a:t>
            </a:r>
            <a:r>
              <a:rPr lang="en-GB" b="0" dirty="0" err="1"/>
              <a:t>corre</a:t>
            </a:r>
            <a:r>
              <a:rPr lang="en-GB" b="0" dirty="0"/>
              <a:t> </a:t>
            </a:r>
            <a:r>
              <a:rPr lang="en-GB" b="0" dirty="0" err="1"/>
              <a:t>rápido</a:t>
            </a:r>
            <a:r>
              <a:rPr lang="en-GB" b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46259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baseline="0" dirty="0"/>
              <a:t>Time: </a:t>
            </a:r>
            <a:r>
              <a:rPr lang="en-GB" b="0" baseline="0" dirty="0"/>
              <a:t>3 minutes </a:t>
            </a:r>
          </a:p>
          <a:p>
            <a:endParaRPr lang="en-GB" b="1" baseline="0" dirty="0"/>
          </a:p>
          <a:p>
            <a:r>
              <a:rPr lang="en-GB" b="1" baseline="0" dirty="0"/>
              <a:t>(Slide 1/4)</a:t>
            </a:r>
            <a:br>
              <a:rPr lang="en-GB" b="1" baseline="0" dirty="0"/>
            </a:br>
            <a:endParaRPr lang="en-GB" b="1" baseline="0" dirty="0"/>
          </a:p>
          <a:p>
            <a:r>
              <a:rPr lang="en-GB" b="1" baseline="0" dirty="0"/>
              <a:t>Aim: </a:t>
            </a:r>
            <a:r>
              <a:rPr lang="en-GB" b="0" baseline="0" dirty="0"/>
              <a:t>to practise oral translation, building sentences from individual words. Targeted features: 1</a:t>
            </a:r>
            <a:r>
              <a:rPr lang="en-GB" b="0" baseline="30000" dirty="0"/>
              <a:t>st</a:t>
            </a:r>
            <a:r>
              <a:rPr lang="en-GB" b="0" baseline="0" dirty="0"/>
              <a:t> person plural and 3</a:t>
            </a:r>
            <a:r>
              <a:rPr lang="en-GB" b="0" baseline="30000" dirty="0"/>
              <a:t>rd</a:t>
            </a:r>
            <a:r>
              <a:rPr lang="en-GB" b="0" baseline="0" dirty="0"/>
              <a:t> person singular; the negative ‘no’</a:t>
            </a:r>
            <a:br>
              <a:rPr lang="en-GB" b="0" baseline="0" dirty="0"/>
            </a:br>
            <a:br>
              <a:rPr lang="en-GB" b="0" baseline="0" dirty="0"/>
            </a:br>
            <a:r>
              <a:rPr lang="en-GB" b="1" baseline="0" dirty="0"/>
              <a:t>Procedure</a:t>
            </a:r>
            <a:r>
              <a:rPr lang="en-GB" b="0" baseline="0" dirty="0"/>
              <a:t>:</a:t>
            </a:r>
          </a:p>
          <a:p>
            <a:r>
              <a:rPr lang="en-GB" dirty="0"/>
              <a:t>1. Click for English sentence and Spanish prompt words.</a:t>
            </a:r>
            <a:br>
              <a:rPr lang="en-GB" dirty="0"/>
            </a:br>
            <a:r>
              <a:rPr lang="en-GB" dirty="0"/>
              <a:t>2. Click </a:t>
            </a:r>
            <a:r>
              <a:rPr lang="en-GB" i="1" dirty="0" err="1"/>
              <a:t>inicio</a:t>
            </a:r>
            <a:r>
              <a:rPr lang="en-GB" dirty="0"/>
              <a:t> to start the timer.</a:t>
            </a:r>
          </a:p>
          <a:p>
            <a:r>
              <a:rPr lang="en-GB" dirty="0"/>
              <a:t>3. Pupils select from the words given to create and say the sentence out loud before the time elapses.</a:t>
            </a:r>
            <a:br>
              <a:rPr lang="en-GB" dirty="0"/>
            </a:br>
            <a:r>
              <a:rPr lang="en-GB" dirty="0"/>
              <a:t>4. Click for the Spanish sentence to appear.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96519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baseline="0" dirty="0"/>
              <a:t>[2/4]</a:t>
            </a: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07588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baseline="0" dirty="0"/>
              <a:t>[3/4]</a:t>
            </a: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47024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baseline="0" dirty="0"/>
              <a:t>[4/4]</a:t>
            </a: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85804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6" name="Google Shape;416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7" name="Google Shape;417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Timing: </a:t>
            </a:r>
            <a:r>
              <a:rPr lang="en-US" b="0" dirty="0"/>
              <a:t>3 minutes</a:t>
            </a:r>
          </a:p>
          <a:p>
            <a:endParaRPr lang="en-US" b="1" dirty="0"/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Aim: </a:t>
            </a:r>
            <a:r>
              <a:rPr lang="en-US" b="0" dirty="0"/>
              <a:t>to explain the rule of</a:t>
            </a:r>
            <a:r>
              <a:rPr lang="en-US" b="0" baseline="0" dirty="0"/>
              <a:t> stress and written accents: </a:t>
            </a:r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2. </a:t>
            </a:r>
            <a:r>
              <a:rPr lang="en-GB" sz="12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Where there is </a:t>
            </a:r>
            <a:r>
              <a:rPr lang="en-GB" sz="12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no</a:t>
            </a:r>
            <a:r>
              <a:rPr lang="en-GB" sz="12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written accent, stress the penultimate </a:t>
            </a:r>
            <a:br>
              <a:rPr lang="en-GB" sz="12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</a:br>
            <a:r>
              <a:rPr lang="en-GB" sz="12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(second to last) syllable for any word ending in a vowel, ‘n’ or ‘s’.</a:t>
            </a:r>
            <a:endParaRPr lang="en-GB" sz="1200" b="0" dirty="0">
              <a:solidFill>
                <a:srgbClr val="002060"/>
              </a:solidFill>
              <a:effectLst/>
              <a:latin typeface="Century Gothic" panose="020B0502020202020204" pitchFamily="34" charset="0"/>
            </a:endParaRPr>
          </a:p>
          <a:p>
            <a:endParaRPr lang="en-US" b="1" dirty="0"/>
          </a:p>
          <a:p>
            <a:r>
              <a:rPr lang="en-US" b="1" dirty="0"/>
              <a:t>Procedure:</a:t>
            </a:r>
          </a:p>
          <a:p>
            <a:pPr marL="228600" indent="-228600">
              <a:buAutoNum type="arabicPeriod"/>
            </a:pPr>
            <a:r>
              <a:rPr lang="en-US" b="0" baseline="0" dirty="0"/>
              <a:t>Read the explanation.</a:t>
            </a:r>
          </a:p>
          <a:p>
            <a:pPr marL="228600" indent="-228600">
              <a:buAutoNum type="arabicPeriod"/>
            </a:pPr>
            <a:r>
              <a:rPr lang="en-US" b="0" baseline="0" dirty="0"/>
              <a:t>Introduce the example words to exemplify the rule.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8778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</a:t>
            </a:r>
            <a:r>
              <a:rPr lang="en-GB" b="0" dirty="0"/>
              <a:t> 3 minutes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dirty="0"/>
              <a:t>to practise Stress rule 2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-GB" dirty="0"/>
              <a:t>Pupils work in pairs to pronounce as many words as they can in 60 seconds. 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-GB" dirty="0"/>
              <a:t>Click on ‘</a:t>
            </a:r>
            <a:r>
              <a:rPr lang="en-GB" dirty="0" err="1"/>
              <a:t>inicio</a:t>
            </a:r>
            <a:r>
              <a:rPr lang="en-GB" dirty="0"/>
              <a:t>’ to start timer.</a:t>
            </a:r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lang="en-GB" b="1" dirty="0"/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GB" b="1" dirty="0"/>
              <a:t>NB</a:t>
            </a:r>
            <a:r>
              <a:rPr lang="en-GB" b="0" dirty="0"/>
              <a:t>. Most of these words have been encountered in Rojo materials, as well as Azul (Autumn SOW). </a:t>
            </a:r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lang="en-GB" b="0" dirty="0"/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lang="en-GB"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8089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3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reintroduce 3</a:t>
            </a:r>
            <a:r>
              <a:rPr lang="en-GB" b="0" baseline="30000" dirty="0"/>
              <a:t>rd</a:t>
            </a:r>
            <a:r>
              <a:rPr lang="en-GB" b="0" dirty="0"/>
              <a:t> person singular for–er verbs and introduce 1</a:t>
            </a:r>
            <a:r>
              <a:rPr lang="en-GB" b="0" baseline="30000" dirty="0"/>
              <a:t>st</a:t>
            </a:r>
            <a:r>
              <a:rPr lang="en-GB" b="0" dirty="0"/>
              <a:t> plural.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through the animations to present the new information.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Elicit English translations for the Spanish examples provided.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</p:txBody>
      </p:sp>
      <p:sp>
        <p:nvSpPr>
          <p:cNvPr id="166" name="Google Shape;16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2337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/>
              <a:t>Timing: </a:t>
            </a:r>
            <a:r>
              <a:rPr lang="en-GB" b="0" baseline="0" dirty="0"/>
              <a:t>8 minutes (part 1 – 5 minutes / part 2 – 3 minutes)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GB" b="1" dirty="0"/>
            </a:br>
            <a:r>
              <a:rPr lang="en-GB" b="1" dirty="0"/>
              <a:t>Aim: </a:t>
            </a:r>
            <a:r>
              <a:rPr lang="en-GB" b="0" dirty="0"/>
              <a:t>to practise written comprehension </a:t>
            </a:r>
            <a:r>
              <a:rPr lang="en-GB" b="0" baseline="0" dirty="0"/>
              <a:t>of 1</a:t>
            </a:r>
            <a:r>
              <a:rPr lang="en-GB" b="0" baseline="30000" dirty="0"/>
              <a:t>st</a:t>
            </a:r>
            <a:r>
              <a:rPr lang="en-GB" b="0" baseline="0" dirty="0"/>
              <a:t> person plural and 3</a:t>
            </a:r>
            <a:r>
              <a:rPr lang="en-GB" b="0" baseline="30000" dirty="0"/>
              <a:t>rd</a:t>
            </a:r>
            <a:r>
              <a:rPr lang="en-GB" b="0" baseline="0" dirty="0"/>
              <a:t> person singular.</a:t>
            </a:r>
          </a:p>
          <a:p>
            <a:pPr marL="0" indent="0">
              <a:buNone/>
            </a:pPr>
            <a:endParaRPr lang="en-GB" b="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/>
              <a:t>[Part 1] </a:t>
            </a:r>
            <a:r>
              <a:rPr lang="en-GB" b="0" baseline="0" dirty="0"/>
              <a:t>[1/5]</a:t>
            </a:r>
          </a:p>
          <a:p>
            <a:pPr marL="0" indent="0"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  <a:tabLst/>
              <a:defRPr/>
            </a:pP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the title</a:t>
            </a:r>
            <a:r>
              <a:rPr lang="en-GB" sz="1200" b="0" i="0" u="none" strike="noStrik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and click to explain the context of the task.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  <a:tabLst/>
              <a:defRPr/>
            </a:pPr>
            <a:r>
              <a:rPr lang="en-GB" sz="1200" b="0" i="0" u="none" strike="noStrik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Click to bring up further instructions in Spanish.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  <a:tabLst/>
              <a:defRPr/>
            </a:pP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[1/5] with them to model the task and draw their attention to the verb (</a:t>
            </a:r>
            <a:r>
              <a:rPr lang="en-GB" sz="1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bebe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 Does it refer to </a:t>
            </a:r>
            <a:r>
              <a:rPr lang="en-GB" sz="1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Quique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&amp; Rubén (we) or someone else (s/he)?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  <a:tabLst/>
              <a:defRPr/>
            </a:pPr>
            <a:r>
              <a:rPr lang="en-GB" dirty="0"/>
              <a:t>Click to bring up the answer.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  <a:tabLst/>
              <a:defRPr/>
            </a:pPr>
            <a:r>
              <a:rPr lang="en-GB" dirty="0"/>
              <a:t>Repeat with items 2-5.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endParaRPr lang="en-GB" sz="1200" b="0" i="0" u="none" strike="noStrike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NB. Meaning will be checked in Part 2 of this task.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375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/>
              <a:t>[2/5]</a:t>
            </a:r>
            <a:endParaRPr lang="en-GB" sz="1200" b="0" i="0" u="none" strike="noStrike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29667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/>
              <a:t>[3/5]</a:t>
            </a:r>
            <a:endParaRPr lang="en-GB" sz="1200" b="0" i="0" u="none" strike="noStrike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9024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/>
              <a:t>[4/5]</a:t>
            </a:r>
            <a:endParaRPr lang="en-GB" sz="1200" b="0" i="0" u="none" strike="noStrike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59744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/>
              <a:t>[5/5]</a:t>
            </a:r>
            <a:endParaRPr lang="en-GB" sz="1200" b="0" i="0" u="none" strike="noStrike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4583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A0085-9E05-4721-B2FE-E4C508761F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E41E7F-C8F8-4876-9E85-E576126B06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3670-786C-4994-90AC-38DC22199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5FE3-5E96-469A-AB59-BAA952968745}" type="datetimeFigureOut">
              <a:rPr lang="en-GB" smtClean="0"/>
              <a:t>25/01/2022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CFF42B-C116-48FC-824F-975DB8F66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3C3341-A72A-4E50-9297-34B730082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8D9-4E47-482C-87CD-99CA0328F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88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C5D9E-6823-44B8-BCF8-13C10911E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97951F-ED15-493D-8836-C8F9BD9ED8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E37E7-955A-49DC-B3DE-26BB8A3A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5FE3-5E96-469A-AB59-BAA952968745}" type="datetimeFigureOut">
              <a:rPr lang="en-GB" smtClean="0"/>
              <a:t>25/01/2022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9A4BE-2E42-4B06-9F34-26E11A924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7AF00-542F-4BDC-822F-C6DDE648F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8D9-4E47-482C-87CD-99CA0328F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207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31A80A-513E-4252-AC0C-55EE56A18F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D80647-7275-4826-8E12-E027C1631D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BF2DF-19CF-4D79-803C-4FE464EDE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5FE3-5E96-469A-AB59-BAA952968745}" type="datetimeFigureOut">
              <a:rPr lang="en-GB" smtClean="0"/>
              <a:t>25/01/2022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2B955-FDD1-4737-8BF0-24661BA47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9E0797-7D01-4300-B803-123C31EFE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8D9-4E47-482C-87CD-99CA0328F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539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4FD64-A50B-49FB-8517-7730C8A1B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67240-D4F8-4796-8CCB-22593ECCB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75D7E2-DA7C-4CA5-8197-B1129EB6F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5FE3-5E96-469A-AB59-BAA952968745}" type="datetimeFigureOut">
              <a:rPr lang="en-GB" smtClean="0"/>
              <a:t>25/01/2022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9BF29-2A7B-4D27-A12B-EA9E5CC55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D86413-9A55-4275-8394-71640BE79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8D9-4E47-482C-87CD-99CA0328F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596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52D99-241A-4CC7-950F-F50CA688A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0C5FD7-F438-4194-BE7B-C0696CA229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42AE1D-1737-41A4-896D-FD81FF550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5FE3-5E96-469A-AB59-BAA952968745}" type="datetimeFigureOut">
              <a:rPr lang="en-GB" smtClean="0"/>
              <a:t>25/01/2022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3950A-703C-4422-A508-C9E1F38D2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FDDAF2-A88F-454F-9EAD-06243D075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8D9-4E47-482C-87CD-99CA0328F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389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A3344-CC0E-404F-B9C4-ACB311FEB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799E1-71D1-4005-A188-241BCD854A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8B0D6A-9D01-4A4C-AAD8-CA7DC1581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DF5AAD-C158-4355-B13F-DB496E49F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5FE3-5E96-469A-AB59-BAA952968745}" type="datetimeFigureOut">
              <a:rPr lang="en-GB" smtClean="0"/>
              <a:t>25/01/2022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79AC5D-CED9-409C-ACC5-976080141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5E3891-0D2B-46F4-81C7-C3A487F08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8D9-4E47-482C-87CD-99CA0328F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865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9AE98-C8A6-4F22-A816-2F2C7DD0E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0D5D8F-4F8E-4731-BBA2-4D3430700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98178D-1A5A-468D-9FCA-7C53CB1658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ECF231-E262-49AD-B91F-6554CECFE8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527F17-6BBC-4F9E-8FAA-AC5D0AFB63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5AAB48-4AC9-454A-BB19-C94CE78FC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5FE3-5E96-469A-AB59-BAA952968745}" type="datetimeFigureOut">
              <a:rPr lang="en-GB" smtClean="0"/>
              <a:t>25/01/2022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A6BA71-1FCD-4768-BCA1-F863CCBF5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484AE0-1E1A-4F2E-85A0-7C6F469D9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8D9-4E47-482C-87CD-99CA0328F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070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7407E-74A2-4A16-924C-E163BFF30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789330-8BCA-4FE9-A112-EA53B3959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5FE3-5E96-469A-AB59-BAA952968745}" type="datetimeFigureOut">
              <a:rPr lang="en-GB" smtClean="0"/>
              <a:t>25/01/2022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B74342-EC3B-4746-ACCF-CCE2B0A94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CB6DA6-349D-46B3-BAA4-787E8EBBE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8D9-4E47-482C-87CD-99CA0328F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497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469702-67B4-4C2F-9506-E073BF49A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5FE3-5E96-469A-AB59-BAA952968745}" type="datetimeFigureOut">
              <a:rPr lang="en-GB" smtClean="0"/>
              <a:t>25/01/2022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3F4947-C1D9-41A1-94D9-288EB2E99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EFAF71-080E-446D-8197-0468E2784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8D9-4E47-482C-87CD-99CA0328F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981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C4F32-7115-4B6A-8F51-39C1CD24A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DA0AA-24AD-48CD-8EF1-17266C9B1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1CE7DC-550B-4DFD-8AAF-B28446D612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72CD48-3ACF-405B-A0DB-1992C0673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5FE3-5E96-469A-AB59-BAA952968745}" type="datetimeFigureOut">
              <a:rPr lang="en-GB" smtClean="0"/>
              <a:t>25/01/2022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A6C707-E74D-4017-9BA2-1DD6A4ED5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6A33C0-52BC-424F-A443-61019B430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8D9-4E47-482C-87CD-99CA0328F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810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D02AB-C350-4FDF-A6D5-AED0967DE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9F564D-1F19-4B50-9EEE-B2F668CFB1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D18C87-B907-4900-8144-DFE4B26885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EF9922-58C6-4732-A74E-B0AB7CF98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5FE3-5E96-469A-AB59-BAA952968745}" type="datetimeFigureOut">
              <a:rPr lang="en-GB" smtClean="0"/>
              <a:t>25/01/2022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790685-7898-4EE2-80C5-6DF9C4CF4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FD908F-C67A-4502-8AF7-AF862FEEF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8D9-4E47-482C-87CD-99CA0328F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414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49A597-5101-43C1-AE90-249FF1A07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8EFEAF-10E9-4C05-8DEE-6D9B2CB18D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55A13-CD99-4BA4-A888-8813F389D3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35FE3-5E96-469A-AB59-BAA952968745}" type="datetimeFigureOut">
              <a:rPr lang="en-GB" smtClean="0"/>
              <a:t>25/01/2022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006ED-636C-4C19-A9AE-0AA198C15F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F2431B-AEF7-4E46-B492-B48E1EC9A7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668D9-4E47-482C-87CD-99CA0328F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184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png"/><Relationship Id="rId3" Type="http://schemas.openxmlformats.org/officeDocument/2006/relationships/image" Target="../media/image7.png"/><Relationship Id="rId7" Type="http://schemas.openxmlformats.org/officeDocument/2006/relationships/image" Target="../media/image13.gif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gif"/><Relationship Id="rId11" Type="http://schemas.openxmlformats.org/officeDocument/2006/relationships/image" Target="../media/image16.png"/><Relationship Id="rId5" Type="http://schemas.openxmlformats.org/officeDocument/2006/relationships/image" Target="../media/image8.png"/><Relationship Id="rId15" Type="http://schemas.openxmlformats.org/officeDocument/2006/relationships/image" Target="../media/image20.png"/><Relationship Id="rId10" Type="http://schemas.openxmlformats.org/officeDocument/2006/relationships/image" Target="../media/image2.gif"/><Relationship Id="rId4" Type="http://schemas.microsoft.com/office/2007/relationships/hdphoto" Target="../media/hdphoto1.wdp"/><Relationship Id="rId9" Type="http://schemas.openxmlformats.org/officeDocument/2006/relationships/image" Target="../media/image15.png"/><Relationship Id="rId1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13" Type="http://schemas.openxmlformats.org/officeDocument/2006/relationships/image" Target="../media/image26.gif"/><Relationship Id="rId3" Type="http://schemas.openxmlformats.org/officeDocument/2006/relationships/image" Target="../media/image24.png"/><Relationship Id="rId7" Type="http://schemas.openxmlformats.org/officeDocument/2006/relationships/audio" Target="../media/audio4.wav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3.wav"/><Relationship Id="rId11" Type="http://schemas.openxmlformats.org/officeDocument/2006/relationships/audio" Target="../media/audio7.wav"/><Relationship Id="rId5" Type="http://schemas.openxmlformats.org/officeDocument/2006/relationships/audio" Target="../media/audio2.wav"/><Relationship Id="rId10" Type="http://schemas.openxmlformats.org/officeDocument/2006/relationships/image" Target="../media/image10.png"/><Relationship Id="rId4" Type="http://schemas.openxmlformats.org/officeDocument/2006/relationships/audio" Target="../media/audio1.wav"/><Relationship Id="rId9" Type="http://schemas.openxmlformats.org/officeDocument/2006/relationships/audio" Target="../media/audio6.wav"/><Relationship Id="rId1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FA4F1-87DE-4B3C-9C9B-D27F7050A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306131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002060"/>
                </a:solidFill>
                <a:latin typeface="Segoe Print" panose="02000600000000000000" pitchFamily="2" charset="0"/>
              </a:rPr>
              <a:t>español</a:t>
            </a:r>
            <a:r>
              <a:rPr lang="en-GB" sz="4000" dirty="0">
                <a:solidFill>
                  <a:srgbClr val="002060"/>
                </a:solidFill>
                <a:latin typeface="Segoe Print" panose="02000600000000000000" pitchFamily="2" charset="0"/>
              </a:rPr>
              <a:t>, con </a:t>
            </a:r>
            <a:r>
              <a:rPr lang="en-GB" sz="4000" dirty="0" err="1">
                <a:solidFill>
                  <a:srgbClr val="002060"/>
                </a:solidFill>
                <a:latin typeface="Segoe Print" panose="02000600000000000000" pitchFamily="2" charset="0"/>
              </a:rPr>
              <a:t>Quique</a:t>
            </a:r>
            <a:endParaRPr lang="en-GB" sz="4000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71EDF5-25CC-431F-AC78-F4B496CCE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4293" y="696758"/>
            <a:ext cx="6621960" cy="5678129"/>
          </a:xfrm>
          <a:prstGeom prst="rect">
            <a:avLst/>
          </a:prstGeom>
        </p:spPr>
      </p:pic>
      <p:sp>
        <p:nvSpPr>
          <p:cNvPr id="7" name="Google Shape;167;p2">
            <a:extLst>
              <a:ext uri="{FF2B5EF4-FFF2-40B4-BE49-F238E27FC236}">
                <a16:creationId xmlns:a16="http://schemas.microsoft.com/office/drawing/2014/main" id="{F80D9B88-B2CA-4E92-9EFE-41298FDBCBB9}"/>
              </a:ext>
            </a:extLst>
          </p:cNvPr>
          <p:cNvSpPr/>
          <p:nvPr/>
        </p:nvSpPr>
        <p:spPr>
          <a:xfrm>
            <a:off x="241159" y="718439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7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007BAD55-AF3E-4DB2-B919-E4AD07517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021" y="2724682"/>
            <a:ext cx="2527059" cy="410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322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282;p13" descr="Reading, Book, Symbol, Icon, Reader, Man">
            <a:extLst>
              <a:ext uri="{FF2B5EF4-FFF2-40B4-BE49-F238E27FC236}">
                <a16:creationId xmlns:a16="http://schemas.microsoft.com/office/drawing/2014/main" id="{46A1EDCF-D41A-4990-B12A-E9F6F29370DD}"/>
              </a:ext>
            </a:extLst>
          </p:cNvPr>
          <p:cNvPicPr preferRelativeResize="0"/>
          <p:nvPr/>
        </p:nvPicPr>
        <p:blipFill rotWithShape="1">
          <a:blip r:embed="rId3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1232568" y="158344"/>
            <a:ext cx="782801" cy="7828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365942-B2E8-49F6-959E-078996708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0458" y="966425"/>
            <a:ext cx="657080" cy="400110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FA714A-DAAF-4C83-B7F2-75FD592DC163}"/>
              </a:ext>
            </a:extLst>
          </p:cNvPr>
          <p:cNvSpPr txBox="1"/>
          <p:nvPr/>
        </p:nvSpPr>
        <p:spPr>
          <a:xfrm>
            <a:off x="112868" y="142615"/>
            <a:ext cx="78816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Quique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escribe en la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pizarra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[4/5]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56" name="Picture 2" descr="Pizarron, Blanco, Presentación, Bordo, Negocio">
            <a:extLst>
              <a:ext uri="{FF2B5EF4-FFF2-40B4-BE49-F238E27FC236}">
                <a16:creationId xmlns:a16="http://schemas.microsoft.com/office/drawing/2014/main" id="{25FFDDB9-8DB4-41FF-AFD2-14B6105B5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5" y="1787856"/>
            <a:ext cx="5737770" cy="505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A292A32-4F44-434B-A166-55DD8B324716}"/>
              </a:ext>
            </a:extLst>
          </p:cNvPr>
          <p:cNvSpPr txBox="1"/>
          <p:nvPr/>
        </p:nvSpPr>
        <p:spPr>
          <a:xfrm>
            <a:off x="319602" y="2543821"/>
            <a:ext cx="56241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>
                <a:solidFill>
                  <a:srgbClr val="002060"/>
                </a:solidFill>
                <a:latin typeface="Segoe Script" panose="030B0504020000000003" pitchFamily="66" charset="0"/>
              </a:rPr>
              <a:t>Hacemos</a:t>
            </a:r>
            <a:r>
              <a:rPr lang="en-GB" sz="3200" dirty="0">
                <a:solidFill>
                  <a:srgbClr val="002060"/>
                </a:solidFill>
                <a:latin typeface="Segoe Script" panose="030B0504020000000003" pitchFamily="66" charset="0"/>
              </a:rPr>
              <a:t> una actividad en clase.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541528C-1AFC-40E4-B5D9-141ED75CD825}"/>
              </a:ext>
            </a:extLst>
          </p:cNvPr>
          <p:cNvSpPr txBox="1"/>
          <p:nvPr/>
        </p:nvSpPr>
        <p:spPr>
          <a:xfrm>
            <a:off x="176630" y="710727"/>
            <a:ext cx="1065969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Is he talking about what he does with Rubén or what someone else does?</a:t>
            </a:r>
            <a:endParaRPr kumimoji="0" lang="en-US" sz="280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2050" name="Picture 2" descr="Marcador, Rotulador, Azul, Bolígrafo">
            <a:extLst>
              <a:ext uri="{FF2B5EF4-FFF2-40B4-BE49-F238E27FC236}">
                <a16:creationId xmlns:a16="http://schemas.microsoft.com/office/drawing/2014/main" id="{0C6E1946-3770-416C-B9EC-D5273432D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1339">
            <a:off x="2996890" y="5068783"/>
            <a:ext cx="1254324" cy="67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3" name="Table 62">
            <a:extLst>
              <a:ext uri="{FF2B5EF4-FFF2-40B4-BE49-F238E27FC236}">
                <a16:creationId xmlns:a16="http://schemas.microsoft.com/office/drawing/2014/main" id="{B3F7B1B2-790F-430C-9D29-46FA714FB0EA}"/>
              </a:ext>
            </a:extLst>
          </p:cNvPr>
          <p:cNvGraphicFramePr>
            <a:graphicFrameLocks noGrp="1"/>
          </p:cNvGraphicFramePr>
          <p:nvPr/>
        </p:nvGraphicFramePr>
        <p:xfrm>
          <a:off x="7994558" y="4067034"/>
          <a:ext cx="3962980" cy="256746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981490">
                  <a:extLst>
                    <a:ext uri="{9D8B030D-6E8A-4147-A177-3AD203B41FA5}">
                      <a16:colId xmlns:a16="http://schemas.microsoft.com/office/drawing/2014/main" val="1498170565"/>
                    </a:ext>
                  </a:extLst>
                </a:gridCol>
                <a:gridCol w="1981490">
                  <a:extLst>
                    <a:ext uri="{9D8B030D-6E8A-4147-A177-3AD203B41FA5}">
                      <a16:colId xmlns:a16="http://schemas.microsoft.com/office/drawing/2014/main" val="1500443978"/>
                    </a:ext>
                  </a:extLst>
                </a:gridCol>
              </a:tblGrid>
              <a:tr h="1168328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Quiqué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&amp; Rubén </a:t>
                      </a: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GB" sz="2400" b="0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we</a:t>
                      </a: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)</a:t>
                      </a:r>
                    </a:p>
                  </a:txBody>
                  <a:tcPr marL="91450" marR="91450" marT="45725" marB="45725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Someone else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GB" sz="2400" b="0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s/he, it</a:t>
                      </a: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)</a:t>
                      </a:r>
                      <a:endParaRPr sz="2400" b="1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0952752"/>
                  </a:ext>
                </a:extLst>
              </a:tr>
              <a:tr h="137873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lang="en-GB"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lang="en-GB"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lang="en-GB"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14632467"/>
                  </a:ext>
                </a:extLst>
              </a:tr>
            </a:tbl>
          </a:graphicData>
        </a:graphic>
      </p:graphicFrame>
      <p:pic>
        <p:nvPicPr>
          <p:cNvPr id="64" name="Picture 63">
            <a:extLst>
              <a:ext uri="{FF2B5EF4-FFF2-40B4-BE49-F238E27FC236}">
                <a16:creationId xmlns:a16="http://schemas.microsoft.com/office/drawing/2014/main" id="{73AED00A-4051-4619-A5E8-BD07730FBC9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517" y="5597518"/>
            <a:ext cx="527765" cy="5497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72A492-9AE1-4065-8AC3-2836D29F78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008" y="3429000"/>
            <a:ext cx="1243692" cy="35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54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282;p13" descr="Reading, Book, Symbol, Icon, Reader, Man">
            <a:extLst>
              <a:ext uri="{FF2B5EF4-FFF2-40B4-BE49-F238E27FC236}">
                <a16:creationId xmlns:a16="http://schemas.microsoft.com/office/drawing/2014/main" id="{46A1EDCF-D41A-4990-B12A-E9F6F29370DD}"/>
              </a:ext>
            </a:extLst>
          </p:cNvPr>
          <p:cNvPicPr preferRelativeResize="0"/>
          <p:nvPr/>
        </p:nvPicPr>
        <p:blipFill rotWithShape="1">
          <a:blip r:embed="rId3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1232568" y="158344"/>
            <a:ext cx="782801" cy="7828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365942-B2E8-49F6-959E-078996708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0458" y="966425"/>
            <a:ext cx="657080" cy="400110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FA714A-DAAF-4C83-B7F2-75FD592DC163}"/>
              </a:ext>
            </a:extLst>
          </p:cNvPr>
          <p:cNvSpPr txBox="1"/>
          <p:nvPr/>
        </p:nvSpPr>
        <p:spPr>
          <a:xfrm>
            <a:off x="144098" y="91715"/>
            <a:ext cx="33649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¿Qué imagen es?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56" name="Picture 2" descr="Pizarron, Blanco, Presentación, Bordo, Negocio">
            <a:extLst>
              <a:ext uri="{FF2B5EF4-FFF2-40B4-BE49-F238E27FC236}">
                <a16:creationId xmlns:a16="http://schemas.microsoft.com/office/drawing/2014/main" id="{25FFDDB9-8DB4-41FF-AFD2-14B6105B5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5" y="1787856"/>
            <a:ext cx="6299804" cy="505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9541528C-1AFC-40E4-B5D9-141ED75CD825}"/>
              </a:ext>
            </a:extLst>
          </p:cNvPr>
          <p:cNvSpPr txBox="1"/>
          <p:nvPr/>
        </p:nvSpPr>
        <p:spPr>
          <a:xfrm>
            <a:off x="153444" y="697475"/>
            <a:ext cx="41496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Lee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otra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vez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y decide.</a:t>
            </a:r>
            <a:endParaRPr kumimoji="0" lang="en-US" sz="280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05EFE7-8629-4EC7-BEA9-C49BF1B883ED}"/>
              </a:ext>
            </a:extLst>
          </p:cNvPr>
          <p:cNvSpPr txBox="1"/>
          <p:nvPr/>
        </p:nvSpPr>
        <p:spPr>
          <a:xfrm>
            <a:off x="179870" y="2139136"/>
            <a:ext cx="61799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[1] </a:t>
            </a:r>
            <a:r>
              <a:rPr lang="en-GB" sz="2400" dirty="0" err="1">
                <a:solidFill>
                  <a:srgbClr val="002060"/>
                </a:solidFill>
                <a:latin typeface="Segoe Script" panose="030B0504020000000003" pitchFamily="66" charset="0"/>
              </a:rPr>
              <a:t>Bebe</a:t>
            </a:r>
            <a:r>
              <a:rPr lang="en-GB" sz="2400" dirty="0">
                <a:solidFill>
                  <a:srgbClr val="002060"/>
                </a:solidFill>
                <a:latin typeface="Segoe Script" panose="030B0504020000000003" pitchFamily="66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Segoe Script" panose="030B0504020000000003" pitchFamily="66" charset="0"/>
              </a:rPr>
              <a:t>zumo</a:t>
            </a:r>
            <a:r>
              <a:rPr lang="en-GB" sz="2400" dirty="0">
                <a:solidFill>
                  <a:srgbClr val="002060"/>
                </a:solidFill>
                <a:latin typeface="Segoe Script" panose="030B0504020000000003" pitchFamily="66" charset="0"/>
              </a:rPr>
              <a:t> en el </a:t>
            </a:r>
            <a:r>
              <a:rPr lang="en-GB" sz="2400" dirty="0" err="1">
                <a:solidFill>
                  <a:srgbClr val="002060"/>
                </a:solidFill>
                <a:latin typeface="Segoe Script" panose="030B0504020000000003" pitchFamily="66" charset="0"/>
              </a:rPr>
              <a:t>recreo</a:t>
            </a:r>
            <a:r>
              <a:rPr lang="en-GB" sz="2400" dirty="0">
                <a:solidFill>
                  <a:srgbClr val="002060"/>
                </a:solidFill>
                <a:latin typeface="Segoe Script" panose="030B0504020000000003" pitchFamily="66" charset="0"/>
              </a:rPr>
              <a:t>.</a:t>
            </a:r>
          </a:p>
          <a:p>
            <a:r>
              <a:rPr lang="en-GB" sz="24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[2] </a:t>
            </a:r>
            <a:r>
              <a:rPr lang="en-GB" sz="2400" dirty="0" err="1">
                <a:solidFill>
                  <a:srgbClr val="002060"/>
                </a:solidFill>
                <a:latin typeface="Segoe Script" panose="030B0504020000000003" pitchFamily="66" charset="0"/>
              </a:rPr>
              <a:t>Corremos</a:t>
            </a:r>
            <a:r>
              <a:rPr lang="en-GB" sz="2400" dirty="0">
                <a:solidFill>
                  <a:srgbClr val="002060"/>
                </a:solidFill>
                <a:latin typeface="Segoe Script" panose="030B0504020000000003" pitchFamily="66" charset="0"/>
              </a:rPr>
              <a:t> en el patio.</a:t>
            </a:r>
          </a:p>
          <a:p>
            <a:r>
              <a:rPr lang="en-GB" sz="24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[3] </a:t>
            </a:r>
            <a:r>
              <a:rPr lang="en-GB" sz="2400" dirty="0" err="1">
                <a:solidFill>
                  <a:srgbClr val="002060"/>
                </a:solidFill>
                <a:latin typeface="Segoe Script" panose="030B0504020000000003" pitchFamily="66" charset="0"/>
              </a:rPr>
              <a:t>Leemos</a:t>
            </a:r>
            <a:r>
              <a:rPr lang="en-GB" sz="2400" dirty="0">
                <a:solidFill>
                  <a:srgbClr val="002060"/>
                </a:solidFill>
                <a:latin typeface="Segoe Script" panose="030B0504020000000003" pitchFamily="66" charset="0"/>
              </a:rPr>
              <a:t> un </a:t>
            </a:r>
            <a:r>
              <a:rPr lang="en-GB" sz="2400" dirty="0" err="1">
                <a:solidFill>
                  <a:srgbClr val="002060"/>
                </a:solidFill>
                <a:latin typeface="Segoe Script" panose="030B0504020000000003" pitchFamily="66" charset="0"/>
              </a:rPr>
              <a:t>libro</a:t>
            </a:r>
            <a:r>
              <a:rPr lang="en-GB" sz="2400" dirty="0">
                <a:solidFill>
                  <a:srgbClr val="002060"/>
                </a:solidFill>
                <a:latin typeface="Segoe Script" panose="030B0504020000000003" pitchFamily="66" charset="0"/>
              </a:rPr>
              <a:t> sobre </a:t>
            </a:r>
            <a:r>
              <a:rPr lang="en-GB" sz="2400" dirty="0" err="1">
                <a:solidFill>
                  <a:srgbClr val="002060"/>
                </a:solidFill>
                <a:latin typeface="Segoe Script" panose="030B0504020000000003" pitchFamily="66" charset="0"/>
              </a:rPr>
              <a:t>cultura</a:t>
            </a:r>
            <a:r>
              <a:rPr lang="en-GB" sz="2400" dirty="0">
                <a:solidFill>
                  <a:srgbClr val="002060"/>
                </a:solidFill>
                <a:latin typeface="Segoe Script" panose="030B0504020000000003" pitchFamily="66" charset="0"/>
              </a:rPr>
              <a:t>.</a:t>
            </a:r>
          </a:p>
          <a:p>
            <a:r>
              <a:rPr lang="en-GB" sz="24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[4] </a:t>
            </a:r>
            <a:r>
              <a:rPr lang="en-GB" sz="2400" dirty="0">
                <a:solidFill>
                  <a:srgbClr val="002060"/>
                </a:solidFill>
                <a:latin typeface="Segoe Script" panose="030B0504020000000003" pitchFamily="66" charset="0"/>
              </a:rPr>
              <a:t>Come un </a:t>
            </a:r>
            <a:r>
              <a:rPr lang="en-GB" sz="2400" dirty="0" err="1">
                <a:solidFill>
                  <a:srgbClr val="002060"/>
                </a:solidFill>
                <a:latin typeface="Segoe Script" panose="030B0504020000000003" pitchFamily="66" charset="0"/>
              </a:rPr>
              <a:t>bocadillo</a:t>
            </a:r>
            <a:r>
              <a:rPr lang="en-GB" sz="2400" dirty="0">
                <a:solidFill>
                  <a:srgbClr val="002060"/>
                </a:solidFill>
                <a:latin typeface="Segoe Script" panose="030B0504020000000003" pitchFamily="66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Segoe Script" panose="030B0504020000000003" pitchFamily="66" charset="0"/>
              </a:rPr>
              <a:t>grande</a:t>
            </a:r>
            <a:r>
              <a:rPr lang="en-GB" sz="2400" dirty="0">
                <a:solidFill>
                  <a:srgbClr val="002060"/>
                </a:solidFill>
                <a:latin typeface="Segoe Script" panose="030B0504020000000003" pitchFamily="66" charset="0"/>
              </a:rPr>
              <a:t>.</a:t>
            </a:r>
          </a:p>
          <a:p>
            <a:r>
              <a:rPr lang="en-GB" sz="24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[5] </a:t>
            </a:r>
            <a:r>
              <a:rPr lang="en-GB" sz="2400" dirty="0" err="1">
                <a:solidFill>
                  <a:srgbClr val="002060"/>
                </a:solidFill>
                <a:latin typeface="Segoe Script" panose="030B0504020000000003" pitchFamily="66" charset="0"/>
              </a:rPr>
              <a:t>Hacemos</a:t>
            </a:r>
            <a:r>
              <a:rPr lang="en-GB" sz="2400" dirty="0">
                <a:solidFill>
                  <a:srgbClr val="002060"/>
                </a:solidFill>
                <a:latin typeface="Segoe Script" panose="030B0504020000000003" pitchFamily="66" charset="0"/>
              </a:rPr>
              <a:t> una actividad en clase.</a:t>
            </a:r>
          </a:p>
        </p:txBody>
      </p:sp>
      <p:pic>
        <p:nvPicPr>
          <p:cNvPr id="7" name="Picture 6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7FE141A-C089-4117-84FE-C359F5C740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322" y="4000447"/>
            <a:ext cx="1254889" cy="2837769"/>
          </a:xfrm>
          <a:prstGeom prst="rect">
            <a:avLst/>
          </a:prstGeom>
        </p:spPr>
      </p:pic>
      <p:pic>
        <p:nvPicPr>
          <p:cNvPr id="18" name="Picture 17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0D825536-6DF1-4035-BA67-75B8BB32B0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409" y="4013486"/>
            <a:ext cx="1525320" cy="260174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4B0F0F6-312C-4EF5-BA58-842D89CF1F0D}"/>
              </a:ext>
            </a:extLst>
          </p:cNvPr>
          <p:cNvSpPr/>
          <p:nvPr/>
        </p:nvSpPr>
        <p:spPr>
          <a:xfrm>
            <a:off x="6312873" y="5759622"/>
            <a:ext cx="1484819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6" name="Picture 4" descr="Jugo, Caja, Caja De Cartón, Caja De Jugo">
            <a:extLst>
              <a:ext uri="{FF2B5EF4-FFF2-40B4-BE49-F238E27FC236}">
                <a16:creationId xmlns:a16="http://schemas.microsoft.com/office/drawing/2014/main" id="{88544F03-94CE-4B39-9E2B-D294618F1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670" y="6135554"/>
            <a:ext cx="360697" cy="52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0661576-C82B-46B8-8A4D-64801EE8BFC6}"/>
              </a:ext>
            </a:extLst>
          </p:cNvPr>
          <p:cNvSpPr/>
          <p:nvPr/>
        </p:nvSpPr>
        <p:spPr>
          <a:xfrm>
            <a:off x="8231899" y="5758826"/>
            <a:ext cx="1701953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8" name="Picture 6" descr="Sandwich, Comida, Embutido, Bocadillo">
            <a:extLst>
              <a:ext uri="{FF2B5EF4-FFF2-40B4-BE49-F238E27FC236}">
                <a16:creationId xmlns:a16="http://schemas.microsoft.com/office/drawing/2014/main" id="{7F9F7488-F5B4-405D-B903-4DF070A1F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1309" y="6055173"/>
            <a:ext cx="1315520" cy="65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2FB814E7-F563-4661-9A54-11EA616F878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92909" y="4276359"/>
            <a:ext cx="1117736" cy="1816322"/>
          </a:xfrm>
          <a:prstGeom prst="rect">
            <a:avLst/>
          </a:prstGeom>
        </p:spPr>
      </p:pic>
      <p:pic>
        <p:nvPicPr>
          <p:cNvPr id="27" name="Picture 26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23F1E284-F152-4596-95F1-9A04BDB5A0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739" y="4121794"/>
            <a:ext cx="1155467" cy="1970887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1CAC448F-5BF3-4EE9-92FF-09BD1B62424C}"/>
              </a:ext>
            </a:extLst>
          </p:cNvPr>
          <p:cNvSpPr/>
          <p:nvPr/>
        </p:nvSpPr>
        <p:spPr>
          <a:xfrm>
            <a:off x="10307914" y="5770192"/>
            <a:ext cx="1701953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82" name="Picture 10" descr="Libro, Educación, Libros, Referencia">
            <a:extLst>
              <a:ext uri="{FF2B5EF4-FFF2-40B4-BE49-F238E27FC236}">
                <a16:creationId xmlns:a16="http://schemas.microsoft.com/office/drawing/2014/main" id="{FB4C9EBF-2249-4B4D-B192-D62A1FAE5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633" y="5805324"/>
            <a:ext cx="1032646" cy="91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Viaje, Póster, España, Toros">
            <a:extLst>
              <a:ext uri="{FF2B5EF4-FFF2-40B4-BE49-F238E27FC236}">
                <a16:creationId xmlns:a16="http://schemas.microsoft.com/office/drawing/2014/main" id="{42F46CB0-5723-4E93-BCC6-D8F76C748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7680" y="5866396"/>
            <a:ext cx="230213" cy="35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5D38AD99-86F2-4347-B1DE-5F494E427DA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71775" y="1157286"/>
            <a:ext cx="1117736" cy="1816322"/>
          </a:xfrm>
          <a:prstGeom prst="rect">
            <a:avLst/>
          </a:prstGeom>
        </p:spPr>
      </p:pic>
      <p:pic>
        <p:nvPicPr>
          <p:cNvPr id="33" name="Picture 32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AEB4A139-9FC0-4AB7-844A-1D160B017C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606" y="1029597"/>
            <a:ext cx="1155467" cy="1970887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03169B5-58C4-43D6-BF59-1D7DFB9D520D}"/>
              </a:ext>
            </a:extLst>
          </p:cNvPr>
          <p:cNvSpPr/>
          <p:nvPr/>
        </p:nvSpPr>
        <p:spPr>
          <a:xfrm>
            <a:off x="6986780" y="2651119"/>
            <a:ext cx="1701953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5" name="Picture 34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EE782757-B121-421D-A881-12514C79866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06112" y="1156359"/>
            <a:ext cx="1117736" cy="1816322"/>
          </a:xfrm>
          <a:prstGeom prst="rect">
            <a:avLst/>
          </a:prstGeom>
        </p:spPr>
      </p:pic>
      <p:pic>
        <p:nvPicPr>
          <p:cNvPr id="36" name="Picture 35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26345267-419C-48D0-90AA-D986FE9C12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942" y="1001794"/>
            <a:ext cx="1155467" cy="1970887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7CE98EB1-558F-44C6-BC1E-780164232DEC}"/>
              </a:ext>
            </a:extLst>
          </p:cNvPr>
          <p:cNvSpPr/>
          <p:nvPr/>
        </p:nvSpPr>
        <p:spPr>
          <a:xfrm>
            <a:off x="9421117" y="2650192"/>
            <a:ext cx="1701953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8" name="Picture 12" descr="Hombre, Corriendo, Ejercicio, Correr, Hombre Que Corre">
            <a:extLst>
              <a:ext uri="{FF2B5EF4-FFF2-40B4-BE49-F238E27FC236}">
                <a16:creationId xmlns:a16="http://schemas.microsoft.com/office/drawing/2014/main" id="{4148716D-15CA-468C-A2F3-D362A96F4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466" y="2694362"/>
            <a:ext cx="927914" cy="86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Diapositiva, Jugar, Divertida, Niños">
            <a:extLst>
              <a:ext uri="{FF2B5EF4-FFF2-40B4-BE49-F238E27FC236}">
                <a16:creationId xmlns:a16="http://schemas.microsoft.com/office/drawing/2014/main" id="{E4D1A655-D709-4721-8B3B-8E350DFBA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538" y="3016851"/>
            <a:ext cx="762210" cy="533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Pizarra, Niños, Salón De Clases">
            <a:extLst>
              <a:ext uri="{FF2B5EF4-FFF2-40B4-BE49-F238E27FC236}">
                <a16:creationId xmlns:a16="http://schemas.microsoft.com/office/drawing/2014/main" id="{16D6FF6A-9FC8-4146-9F49-27139FBA9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2771" y="2866210"/>
            <a:ext cx="915965" cy="69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02E1D38-ABDA-4204-A63A-583A934FA9A6}"/>
              </a:ext>
            </a:extLst>
          </p:cNvPr>
          <p:cNvSpPr txBox="1"/>
          <p:nvPr/>
        </p:nvSpPr>
        <p:spPr>
          <a:xfrm>
            <a:off x="7672749" y="2641455"/>
            <a:ext cx="1106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[we run]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9FB1EC6-0AA4-4A97-A22A-005F52A4454D}"/>
              </a:ext>
            </a:extLst>
          </p:cNvPr>
          <p:cNvSpPr txBox="1"/>
          <p:nvPr/>
        </p:nvSpPr>
        <p:spPr>
          <a:xfrm>
            <a:off x="9393016" y="2641322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[we do]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9D34548-3B32-4208-8CFE-0ECA23508013}"/>
              </a:ext>
            </a:extLst>
          </p:cNvPr>
          <p:cNvSpPr txBox="1"/>
          <p:nvPr/>
        </p:nvSpPr>
        <p:spPr>
          <a:xfrm>
            <a:off x="6341240" y="5804991"/>
            <a:ext cx="1685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[she drinks]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5FEF026-693E-44D6-9249-B36448D6C83A}"/>
              </a:ext>
            </a:extLst>
          </p:cNvPr>
          <p:cNvSpPr txBox="1"/>
          <p:nvPr/>
        </p:nvSpPr>
        <p:spPr>
          <a:xfrm>
            <a:off x="8223033" y="5737722"/>
            <a:ext cx="1906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[he eats]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F40FAD6-9224-4E0E-B23B-537DBCF4491D}"/>
              </a:ext>
            </a:extLst>
          </p:cNvPr>
          <p:cNvSpPr txBox="1"/>
          <p:nvPr/>
        </p:nvSpPr>
        <p:spPr>
          <a:xfrm>
            <a:off x="10370156" y="5823437"/>
            <a:ext cx="862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[we read]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77E8A00-AABA-4348-BC2E-5D43F61190F0}"/>
              </a:ext>
            </a:extLst>
          </p:cNvPr>
          <p:cNvSpPr txBox="1"/>
          <p:nvPr/>
        </p:nvSpPr>
        <p:spPr>
          <a:xfrm>
            <a:off x="6618783" y="2089262"/>
            <a:ext cx="723107" cy="523220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[a] </a:t>
            </a:r>
            <a:endParaRPr lang="en-GB" sz="2800" dirty="0">
              <a:solidFill>
                <a:srgbClr val="00206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69C7908-CBFC-4B46-8511-056CE3667ED7}"/>
              </a:ext>
            </a:extLst>
          </p:cNvPr>
          <p:cNvSpPr txBox="1"/>
          <p:nvPr/>
        </p:nvSpPr>
        <p:spPr>
          <a:xfrm>
            <a:off x="9081578" y="2078122"/>
            <a:ext cx="723107" cy="523220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[b] </a:t>
            </a:r>
            <a:endParaRPr lang="en-GB" sz="2800" dirty="0">
              <a:solidFill>
                <a:srgbClr val="00206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45275B0-315E-4587-AD9C-5CD839313B4F}"/>
              </a:ext>
            </a:extLst>
          </p:cNvPr>
          <p:cNvSpPr txBox="1"/>
          <p:nvPr/>
        </p:nvSpPr>
        <p:spPr>
          <a:xfrm>
            <a:off x="6419408" y="5025110"/>
            <a:ext cx="723107" cy="523220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[c] </a:t>
            </a:r>
            <a:endParaRPr lang="en-GB" sz="2800" dirty="0">
              <a:solidFill>
                <a:srgbClr val="00206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A7711C8-5739-410E-925B-2035B990FB0F}"/>
              </a:ext>
            </a:extLst>
          </p:cNvPr>
          <p:cNvSpPr txBox="1"/>
          <p:nvPr/>
        </p:nvSpPr>
        <p:spPr>
          <a:xfrm>
            <a:off x="8249755" y="5116802"/>
            <a:ext cx="723107" cy="523220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[d] </a:t>
            </a:r>
            <a:endParaRPr lang="en-GB" sz="2800" dirty="0">
              <a:solidFill>
                <a:srgbClr val="00206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8BE7DBC-770D-49A3-A85C-F7D718A00222}"/>
              </a:ext>
            </a:extLst>
          </p:cNvPr>
          <p:cNvSpPr txBox="1"/>
          <p:nvPr/>
        </p:nvSpPr>
        <p:spPr>
          <a:xfrm>
            <a:off x="10272093" y="5178421"/>
            <a:ext cx="723107" cy="523220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[e] </a:t>
            </a:r>
            <a:endParaRPr lang="en-GB" sz="2800" dirty="0">
              <a:solidFill>
                <a:srgbClr val="002060"/>
              </a:solidFill>
            </a:endParaRPr>
          </a:p>
        </p:txBody>
      </p:sp>
      <p:pic>
        <p:nvPicPr>
          <p:cNvPr id="3094" name="Picture 22" descr="Reloj, Tiempo, Hora, Cuenta Regresiva">
            <a:extLst>
              <a:ext uri="{FF2B5EF4-FFF2-40B4-BE49-F238E27FC236}">
                <a16:creationId xmlns:a16="http://schemas.microsoft.com/office/drawing/2014/main" id="{F06F324B-35A2-493C-8152-E5BBF8BA1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58" y="6203363"/>
            <a:ext cx="454599" cy="45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56E8D0CA-63A4-46ED-A260-844E8EF13EE2}"/>
              </a:ext>
            </a:extLst>
          </p:cNvPr>
          <p:cNvSpPr txBox="1"/>
          <p:nvPr/>
        </p:nvSpPr>
        <p:spPr>
          <a:xfrm>
            <a:off x="4742424" y="1998822"/>
            <a:ext cx="593851" cy="461665"/>
          </a:xfrm>
          <a:prstGeom prst="rect">
            <a:avLst/>
          </a:prstGeom>
          <a:solidFill>
            <a:srgbClr val="D0EBB3"/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[c] 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78086CD-5744-4D83-9DAC-C01029B8C148}"/>
              </a:ext>
            </a:extLst>
          </p:cNvPr>
          <p:cNvSpPr txBox="1"/>
          <p:nvPr/>
        </p:nvSpPr>
        <p:spPr>
          <a:xfrm>
            <a:off x="4742424" y="2488160"/>
            <a:ext cx="593851" cy="461665"/>
          </a:xfrm>
          <a:prstGeom prst="rect">
            <a:avLst/>
          </a:prstGeom>
          <a:solidFill>
            <a:srgbClr val="D0EBB3"/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[a] 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171B278-FA26-4FC0-8A45-E5102753B32A}"/>
              </a:ext>
            </a:extLst>
          </p:cNvPr>
          <p:cNvSpPr txBox="1"/>
          <p:nvPr/>
        </p:nvSpPr>
        <p:spPr>
          <a:xfrm>
            <a:off x="5819090" y="2738677"/>
            <a:ext cx="593851" cy="461665"/>
          </a:xfrm>
          <a:prstGeom prst="rect">
            <a:avLst/>
          </a:prstGeom>
          <a:solidFill>
            <a:srgbClr val="D0EBB3"/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[e] 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F0ECC7D-0CBC-4620-BFCE-2D2AEEAFDF5F}"/>
              </a:ext>
            </a:extLst>
          </p:cNvPr>
          <p:cNvSpPr txBox="1"/>
          <p:nvPr/>
        </p:nvSpPr>
        <p:spPr>
          <a:xfrm>
            <a:off x="5232063" y="3233406"/>
            <a:ext cx="593851" cy="461665"/>
          </a:xfrm>
          <a:prstGeom prst="rect">
            <a:avLst/>
          </a:prstGeom>
          <a:solidFill>
            <a:srgbClr val="D0EBB3"/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[d] 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CCA8F30-6B77-41AC-BE22-98BEE5B4CFA8}"/>
              </a:ext>
            </a:extLst>
          </p:cNvPr>
          <p:cNvSpPr txBox="1"/>
          <p:nvPr/>
        </p:nvSpPr>
        <p:spPr>
          <a:xfrm>
            <a:off x="5506837" y="4041089"/>
            <a:ext cx="593851" cy="461665"/>
          </a:xfrm>
          <a:prstGeom prst="rect">
            <a:avLst/>
          </a:prstGeom>
          <a:solidFill>
            <a:srgbClr val="D0EBB3"/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[b] </a:t>
            </a:r>
            <a:endParaRPr lang="en-GB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4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9" grpId="0" animBg="1"/>
      <p:bldP spid="60" grpId="0" animBg="1"/>
      <p:bldP spid="61" grpId="0" animBg="1"/>
      <p:bldP spid="6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4A6DC-187E-4C4A-92B8-4D8EDD2BB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236" y="86352"/>
            <a:ext cx="10515600" cy="770175"/>
          </a:xfrm>
        </p:spPr>
        <p:txBody>
          <a:bodyPr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8625"/>
              <a:buFont typeface="Century Gothic"/>
              <a:buNone/>
            </a:pPr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Using the negative ‘no’</a:t>
            </a:r>
            <a:endParaRPr lang="en-GB" sz="3600" b="1" i="0" u="none" strike="noStrike" cap="none" dirty="0">
              <a:solidFill>
                <a:srgbClr val="002060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" name="Google Shape;170;p8" descr="Jigsaw, Puzzle, Piece, Game, Concept, Solution">
            <a:extLst>
              <a:ext uri="{FF2B5EF4-FFF2-40B4-BE49-F238E27FC236}">
                <a16:creationId xmlns:a16="http://schemas.microsoft.com/office/drawing/2014/main" id="{20A2F853-0CF4-4CB0-9B24-6365D924ED7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57369" y="76217"/>
            <a:ext cx="1330395" cy="133224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192C025-93E6-477A-8C51-3B5199B2A939}"/>
              </a:ext>
            </a:extLst>
          </p:cNvPr>
          <p:cNvSpPr txBox="1"/>
          <p:nvPr/>
        </p:nvSpPr>
        <p:spPr>
          <a:xfrm>
            <a:off x="204235" y="767367"/>
            <a:ext cx="73007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[no]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2EAE37-38F0-48D6-B8E0-80D75D575DF4}"/>
              </a:ext>
            </a:extLst>
          </p:cNvPr>
          <p:cNvSpPr txBox="1"/>
          <p:nvPr/>
        </p:nvSpPr>
        <p:spPr>
          <a:xfrm>
            <a:off x="347318" y="5771701"/>
            <a:ext cx="10879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This works for any verb and any person (e.g., I, you, s/he, we).</a:t>
            </a:r>
          </a:p>
        </p:txBody>
      </p:sp>
      <p:pic>
        <p:nvPicPr>
          <p:cNvPr id="24" name="Google Shape;183;p8">
            <a:extLst>
              <a:ext uri="{FF2B5EF4-FFF2-40B4-BE49-F238E27FC236}">
                <a16:creationId xmlns:a16="http://schemas.microsoft.com/office/drawing/2014/main" id="{0E567EA6-EFD5-4AE9-8B1B-1D7CBC3C24F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6294" y="3325608"/>
            <a:ext cx="634523" cy="671647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BE9D890-17F5-4F53-9069-60AD83F2A2FF}"/>
              </a:ext>
            </a:extLst>
          </p:cNvPr>
          <p:cNvSpPr txBox="1"/>
          <p:nvPr/>
        </p:nvSpPr>
        <p:spPr>
          <a:xfrm>
            <a:off x="843217" y="2798012"/>
            <a:ext cx="5001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No com</a:t>
            </a: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e 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en el patio.</a:t>
            </a:r>
            <a:endParaRPr kumimoji="0" lang="en-GB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7C8C9A6-2539-4BAE-8D2F-3C3C2C112C7D}"/>
              </a:ext>
            </a:extLst>
          </p:cNvPr>
          <p:cNvSpPr txBox="1"/>
          <p:nvPr/>
        </p:nvSpPr>
        <p:spPr>
          <a:xfrm>
            <a:off x="838757" y="3321232"/>
            <a:ext cx="5508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S/he doesn’t eat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in the playground.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33" name="Google Shape;183;p8">
            <a:extLst>
              <a:ext uri="{FF2B5EF4-FFF2-40B4-BE49-F238E27FC236}">
                <a16:creationId xmlns:a16="http://schemas.microsoft.com/office/drawing/2014/main" id="{035BA866-296E-44B1-ABB2-9B33F0FF823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64259" y="3321232"/>
            <a:ext cx="634523" cy="671647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BB86F770-A5A3-4384-AF0B-2B5A07689DA5}"/>
              </a:ext>
            </a:extLst>
          </p:cNvPr>
          <p:cNvSpPr txBox="1"/>
          <p:nvPr/>
        </p:nvSpPr>
        <p:spPr>
          <a:xfrm>
            <a:off x="7398782" y="2735213"/>
            <a:ext cx="6748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No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com</a:t>
            </a:r>
            <a:r>
              <a:rPr lang="en-GB" sz="2800" b="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emos</a:t>
            </a: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en el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recreo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237C6FE-125F-4139-BAB5-A278D3B58824}"/>
              </a:ext>
            </a:extLst>
          </p:cNvPr>
          <p:cNvSpPr txBox="1"/>
          <p:nvPr/>
        </p:nvSpPr>
        <p:spPr>
          <a:xfrm>
            <a:off x="7504981" y="3275015"/>
            <a:ext cx="4687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We don’t eat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in the break.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83CF206-75FE-4D15-9BF8-EA833CDA158C}"/>
              </a:ext>
            </a:extLst>
          </p:cNvPr>
          <p:cNvSpPr txBox="1"/>
          <p:nvPr/>
        </p:nvSpPr>
        <p:spPr>
          <a:xfrm>
            <a:off x="321395" y="1621359"/>
            <a:ext cx="118706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 Spanish, to say what you or others </a:t>
            </a: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don’t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do, put ‘no’ before the verb. This makes a negative.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AE3E1DDB-9699-4EA5-913A-B90306AD067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19"/>
          <a:stretch/>
        </p:blipFill>
        <p:spPr>
          <a:xfrm>
            <a:off x="3320541" y="4084001"/>
            <a:ext cx="1811794" cy="1401935"/>
          </a:xfrm>
          <a:prstGeom prst="rect">
            <a:avLst/>
          </a:prstGeom>
        </p:spPr>
      </p:pic>
      <p:pic>
        <p:nvPicPr>
          <p:cNvPr id="13" name="Picture 12" descr="Shape, arrow&#10;&#10;Description automatically generated">
            <a:extLst>
              <a:ext uri="{FF2B5EF4-FFF2-40B4-BE49-F238E27FC236}">
                <a16:creationId xmlns:a16="http://schemas.microsoft.com/office/drawing/2014/main" id="{9F563910-BE9D-4E3A-856B-9C11DC79F4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497" y="4405503"/>
            <a:ext cx="1199881" cy="815544"/>
          </a:xfrm>
          <a:prstGeom prst="rect">
            <a:avLst/>
          </a:prstGeom>
        </p:spPr>
      </p:pic>
      <p:pic>
        <p:nvPicPr>
          <p:cNvPr id="16" name="Picture 15" descr="Diagram&#10;&#10;Description automatically generated">
            <a:extLst>
              <a:ext uri="{FF2B5EF4-FFF2-40B4-BE49-F238E27FC236}">
                <a16:creationId xmlns:a16="http://schemas.microsoft.com/office/drawing/2014/main" id="{28794E85-74F9-45E6-8116-644E6F93A7A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19"/>
          <a:stretch/>
        </p:blipFill>
        <p:spPr>
          <a:xfrm>
            <a:off x="7308163" y="4023104"/>
            <a:ext cx="1811794" cy="1401935"/>
          </a:xfrm>
          <a:prstGeom prst="rect">
            <a:avLst/>
          </a:prstGeom>
        </p:spPr>
      </p:pic>
      <p:pic>
        <p:nvPicPr>
          <p:cNvPr id="19" name="Picture 18" descr="Diagram&#10;&#10;Description automatically generated">
            <a:extLst>
              <a:ext uri="{FF2B5EF4-FFF2-40B4-BE49-F238E27FC236}">
                <a16:creationId xmlns:a16="http://schemas.microsoft.com/office/drawing/2014/main" id="{807A4888-4B78-4C03-A64A-37E45A274DE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19"/>
          <a:stretch/>
        </p:blipFill>
        <p:spPr>
          <a:xfrm>
            <a:off x="9119956" y="4011934"/>
            <a:ext cx="1811794" cy="1401935"/>
          </a:xfrm>
          <a:prstGeom prst="rect">
            <a:avLst/>
          </a:prstGeom>
        </p:spPr>
      </p:pic>
      <p:pic>
        <p:nvPicPr>
          <p:cNvPr id="18" name="Picture 17" descr="Shape, arrow&#10;&#10;Description automatically generated">
            <a:extLst>
              <a:ext uri="{FF2B5EF4-FFF2-40B4-BE49-F238E27FC236}">
                <a16:creationId xmlns:a16="http://schemas.microsoft.com/office/drawing/2014/main" id="{ECD41DFD-D7A5-425C-B828-7EFEF819E7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014" y="4347023"/>
            <a:ext cx="1199881" cy="81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44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7" grpId="0"/>
      <p:bldP spid="30" grpId="0"/>
      <p:bldP spid="35" grpId="0"/>
      <p:bldP spid="39" grpId="0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912746C-E5E8-45FA-9EBF-4AE650043139}"/>
              </a:ext>
            </a:extLst>
          </p:cNvPr>
          <p:cNvGraphicFramePr>
            <a:graphicFrameLocks noGrp="1"/>
          </p:cNvGraphicFramePr>
          <p:nvPr/>
        </p:nvGraphicFramePr>
        <p:xfrm>
          <a:off x="4482358" y="1948816"/>
          <a:ext cx="4837084" cy="4663681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469985">
                  <a:extLst>
                    <a:ext uri="{9D8B030D-6E8A-4147-A177-3AD203B41FA5}">
                      <a16:colId xmlns:a16="http://schemas.microsoft.com/office/drawing/2014/main" val="1464643132"/>
                    </a:ext>
                  </a:extLst>
                </a:gridCol>
                <a:gridCol w="1100345">
                  <a:extLst>
                    <a:ext uri="{9D8B030D-6E8A-4147-A177-3AD203B41FA5}">
                      <a16:colId xmlns:a16="http://schemas.microsoft.com/office/drawing/2014/main" val="1575603624"/>
                    </a:ext>
                  </a:extLst>
                </a:gridCol>
                <a:gridCol w="1266754">
                  <a:extLst>
                    <a:ext uri="{9D8B030D-6E8A-4147-A177-3AD203B41FA5}">
                      <a16:colId xmlns:a16="http://schemas.microsoft.com/office/drawing/2014/main" val="1215326756"/>
                    </a:ext>
                  </a:extLst>
                </a:gridCol>
              </a:tblGrid>
              <a:tr h="96157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3200" b="1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verbo</a:t>
                      </a:r>
                      <a:endParaRPr sz="3200" b="1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3200" b="1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s/he</a:t>
                      </a:r>
                      <a:endParaRPr sz="3200" b="1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3200" b="1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we</a:t>
                      </a:r>
                      <a:endParaRPr sz="3200" b="1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18290133"/>
                  </a:ext>
                </a:extLst>
              </a:tr>
              <a:tr h="61701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018928"/>
                  </a:ext>
                </a:extLst>
              </a:tr>
              <a:tr h="61701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17926571"/>
                  </a:ext>
                </a:extLst>
              </a:tr>
              <a:tr h="61701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16320809"/>
                  </a:ext>
                </a:extLst>
              </a:tr>
              <a:tr h="61701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2846660"/>
                  </a:ext>
                </a:extLst>
              </a:tr>
              <a:tr h="61701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77440134"/>
                  </a:ext>
                </a:extLst>
              </a:tr>
              <a:tr h="61701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3762146"/>
                  </a:ext>
                </a:extLst>
              </a:tr>
            </a:tbl>
          </a:graphicData>
        </a:graphic>
      </p:graphicFrame>
      <p:pic>
        <p:nvPicPr>
          <p:cNvPr id="12" name="Google Shape;221;p10">
            <a:extLst>
              <a:ext uri="{FF2B5EF4-FFF2-40B4-BE49-F238E27FC236}">
                <a16:creationId xmlns:a16="http://schemas.microsoft.com/office/drawing/2014/main" id="{B70FA04C-33A6-4C2B-B0D8-3504A08821B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69925" y="-171450"/>
            <a:ext cx="1166103" cy="118319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3C5452-B492-478D-8C7F-8D0CC48CA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0239" y="790855"/>
            <a:ext cx="1354845" cy="317988"/>
          </a:xfrm>
          <a:solidFill>
            <a:srgbClr val="91EAD2"/>
          </a:solidFill>
        </p:spPr>
        <p:txBody>
          <a:bodyPr>
            <a:normAutofit fontScale="90000"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escuchar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0" name="Action Button: Custom 5">
            <a:hlinkClick r:id="" action="ppaction://noaction" highlightClick="1">
              <a:snd r:embed="rId4" name="3_1.wav"/>
            </a:hlinkClick>
            <a:extLst>
              <a:ext uri="{FF2B5EF4-FFF2-40B4-BE49-F238E27FC236}">
                <a16:creationId xmlns:a16="http://schemas.microsoft.com/office/drawing/2014/main" id="{B6B1E9E8-F517-445B-92B4-3E1F16603C11}"/>
              </a:ext>
            </a:extLst>
          </p:cNvPr>
          <p:cNvSpPr/>
          <p:nvPr/>
        </p:nvSpPr>
        <p:spPr>
          <a:xfrm>
            <a:off x="352741" y="3723783"/>
            <a:ext cx="584586" cy="461665"/>
          </a:xfrm>
          <a:prstGeom prst="actionButtonBlank">
            <a:avLst/>
          </a:prstGeom>
          <a:solidFill>
            <a:srgbClr val="FFCCFF"/>
          </a:solidFill>
          <a:ln w="28575">
            <a:solidFill>
              <a:srgbClr val="FF00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51" name="Action Button: Custom 6">
            <a:hlinkClick r:id="" action="ppaction://noaction" highlightClick="1">
              <a:snd r:embed="rId5" name="3_2.wav"/>
            </a:hlinkClick>
            <a:extLst>
              <a:ext uri="{FF2B5EF4-FFF2-40B4-BE49-F238E27FC236}">
                <a16:creationId xmlns:a16="http://schemas.microsoft.com/office/drawing/2014/main" id="{FC121413-2AB3-4B39-B3B1-284DE2C08615}"/>
              </a:ext>
            </a:extLst>
          </p:cNvPr>
          <p:cNvSpPr/>
          <p:nvPr/>
        </p:nvSpPr>
        <p:spPr>
          <a:xfrm>
            <a:off x="352741" y="4342783"/>
            <a:ext cx="584586" cy="461665"/>
          </a:xfrm>
          <a:prstGeom prst="actionButtonBlank">
            <a:avLst/>
          </a:prstGeom>
          <a:solidFill>
            <a:srgbClr val="FFCCFF"/>
          </a:solidFill>
          <a:ln w="28575">
            <a:solidFill>
              <a:srgbClr val="FF00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52" name="Action Button: Custom 7">
            <a:hlinkClick r:id="" action="ppaction://noaction" highlightClick="1">
              <a:snd r:embed="rId6" name="3_3.wav"/>
            </a:hlinkClick>
            <a:extLst>
              <a:ext uri="{FF2B5EF4-FFF2-40B4-BE49-F238E27FC236}">
                <a16:creationId xmlns:a16="http://schemas.microsoft.com/office/drawing/2014/main" id="{8F13AFE0-3194-4510-B57D-72E704F228E8}"/>
              </a:ext>
            </a:extLst>
          </p:cNvPr>
          <p:cNvSpPr/>
          <p:nvPr/>
        </p:nvSpPr>
        <p:spPr>
          <a:xfrm>
            <a:off x="352741" y="4961783"/>
            <a:ext cx="584586" cy="461665"/>
          </a:xfrm>
          <a:prstGeom prst="actionButtonBlank">
            <a:avLst/>
          </a:prstGeom>
          <a:solidFill>
            <a:srgbClr val="FFCCFF"/>
          </a:solidFill>
          <a:ln w="28575">
            <a:solidFill>
              <a:srgbClr val="FF00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53" name="Action Button: Custom 8">
            <a:hlinkClick r:id="" action="ppaction://noaction" highlightClick="1">
              <a:snd r:embed="rId7" name="3_4.wav"/>
            </a:hlinkClick>
            <a:extLst>
              <a:ext uri="{FF2B5EF4-FFF2-40B4-BE49-F238E27FC236}">
                <a16:creationId xmlns:a16="http://schemas.microsoft.com/office/drawing/2014/main" id="{E38538E7-0BD5-495E-AF60-58A7CD4D3D36}"/>
              </a:ext>
            </a:extLst>
          </p:cNvPr>
          <p:cNvSpPr/>
          <p:nvPr/>
        </p:nvSpPr>
        <p:spPr>
          <a:xfrm>
            <a:off x="352741" y="5553378"/>
            <a:ext cx="584586" cy="461665"/>
          </a:xfrm>
          <a:prstGeom prst="actionButtonBlank">
            <a:avLst/>
          </a:prstGeom>
          <a:solidFill>
            <a:srgbClr val="FFCCFF"/>
          </a:solidFill>
          <a:ln w="28575">
            <a:solidFill>
              <a:srgbClr val="FF00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103" name="Action Button: Custom 5">
            <a:hlinkClick r:id="" action="ppaction://noaction" highlightClick="1">
              <a:snd r:embed="rId8" name="3_ej.wav"/>
            </a:hlinkClick>
            <a:extLst>
              <a:ext uri="{FF2B5EF4-FFF2-40B4-BE49-F238E27FC236}">
                <a16:creationId xmlns:a16="http://schemas.microsoft.com/office/drawing/2014/main" id="{24A8F680-916D-4427-9C24-55C247D186F6}"/>
              </a:ext>
            </a:extLst>
          </p:cNvPr>
          <p:cNvSpPr/>
          <p:nvPr/>
        </p:nvSpPr>
        <p:spPr>
          <a:xfrm>
            <a:off x="352741" y="3122918"/>
            <a:ext cx="584586" cy="461665"/>
          </a:xfrm>
          <a:prstGeom prst="actionButtonBlank">
            <a:avLst/>
          </a:prstGeom>
          <a:solidFill>
            <a:srgbClr val="FFCCFF"/>
          </a:solidFill>
          <a:ln w="28575">
            <a:solidFill>
              <a:srgbClr val="FF00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32" name="TextBox 31">
            <a:hlinkClick r:id="" action="ppaction://noaction">
              <a:snd r:embed="rId9" name="3_i.wav"/>
            </a:hlinkClick>
            <a:extLst>
              <a:ext uri="{FF2B5EF4-FFF2-40B4-BE49-F238E27FC236}">
                <a16:creationId xmlns:a16="http://schemas.microsoft.com/office/drawing/2014/main" id="{D70C65D5-53A9-43AF-89EF-3AA3D1C048E7}"/>
              </a:ext>
            </a:extLst>
          </p:cNvPr>
          <p:cNvSpPr txBox="1"/>
          <p:nvPr/>
        </p:nvSpPr>
        <p:spPr>
          <a:xfrm>
            <a:off x="112868" y="84250"/>
            <a:ext cx="78816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 clase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41A7B06-042B-4BE0-AE18-C209AC3E8E46}"/>
              </a:ext>
            </a:extLst>
          </p:cNvPr>
          <p:cNvSpPr txBox="1"/>
          <p:nvPr/>
        </p:nvSpPr>
        <p:spPr>
          <a:xfrm>
            <a:off x="98353" y="547515"/>
            <a:ext cx="107570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Escucha: ¿La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frase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es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positiva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o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negativa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?</a:t>
            </a:r>
          </a:p>
        </p:txBody>
      </p:sp>
      <p:graphicFrame>
        <p:nvGraphicFramePr>
          <p:cNvPr id="34" name="Google Shape;258;p34">
            <a:extLst>
              <a:ext uri="{FF2B5EF4-FFF2-40B4-BE49-F238E27FC236}">
                <a16:creationId xmlns:a16="http://schemas.microsoft.com/office/drawing/2014/main" id="{76334ED7-A28F-40BE-B152-F5082F16B480}"/>
              </a:ext>
            </a:extLst>
          </p:cNvPr>
          <p:cNvGraphicFramePr/>
          <p:nvPr/>
        </p:nvGraphicFramePr>
        <p:xfrm>
          <a:off x="1079040" y="2009876"/>
          <a:ext cx="3227840" cy="4602624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613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3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4899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200" b="1" u="none" strike="noStrike" cap="none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positiva</a:t>
                      </a:r>
                      <a:endParaRPr sz="2200" b="1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200" b="1" u="none" strike="noStrike" cap="none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negativa</a:t>
                      </a:r>
                      <a:endParaRPr sz="2200" b="1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893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18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18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893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893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893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893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893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06259656"/>
                  </a:ext>
                </a:extLst>
              </a:tr>
            </a:tbl>
          </a:graphicData>
        </a:graphic>
      </p:graphicFrame>
      <p:pic>
        <p:nvPicPr>
          <p:cNvPr id="35" name="Picture 34">
            <a:extLst>
              <a:ext uri="{FF2B5EF4-FFF2-40B4-BE49-F238E27FC236}">
                <a16:creationId xmlns:a16="http://schemas.microsoft.com/office/drawing/2014/main" id="{144B7D41-75E9-401B-8E62-FDA2E7514E4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60" y="2993316"/>
            <a:ext cx="527765" cy="54975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3345E2C-D6DB-4B59-A615-F1ABAFFCC0C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570" y="3621758"/>
            <a:ext cx="527765" cy="54975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C11FA81-446E-429D-9C96-8B9291D769E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454" y="4189436"/>
            <a:ext cx="527765" cy="54975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60F28BB-1780-46C4-96C6-5421D5046CB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23" y="4833698"/>
            <a:ext cx="527765" cy="54975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8AE346C-D6A5-4BD0-A160-9958155C1DB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416" y="5465288"/>
            <a:ext cx="527765" cy="549755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046D7993-C583-473D-80FF-A44C72650551}"/>
              </a:ext>
            </a:extLst>
          </p:cNvPr>
          <p:cNvSpPr txBox="1"/>
          <p:nvPr/>
        </p:nvSpPr>
        <p:spPr>
          <a:xfrm>
            <a:off x="4306880" y="1322403"/>
            <a:ext cx="74915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¿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Quién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es?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CD4A9AEB-5CB2-4521-B3AD-9C494456D3E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247" y="6019203"/>
            <a:ext cx="527765" cy="549755"/>
          </a:xfrm>
          <a:prstGeom prst="rect">
            <a:avLst/>
          </a:prstGeom>
        </p:spPr>
      </p:pic>
      <p:sp>
        <p:nvSpPr>
          <p:cNvPr id="43" name="Action Button: Custom 8">
            <a:hlinkClick r:id="" action="ppaction://noaction" highlightClick="1">
              <a:snd r:embed="rId11" name="3_5.wav"/>
            </a:hlinkClick>
            <a:extLst>
              <a:ext uri="{FF2B5EF4-FFF2-40B4-BE49-F238E27FC236}">
                <a16:creationId xmlns:a16="http://schemas.microsoft.com/office/drawing/2014/main" id="{FE78A2EB-290F-40F0-8159-928945ABBE3A}"/>
              </a:ext>
            </a:extLst>
          </p:cNvPr>
          <p:cNvSpPr/>
          <p:nvPr/>
        </p:nvSpPr>
        <p:spPr>
          <a:xfrm>
            <a:off x="352741" y="6137707"/>
            <a:ext cx="584586" cy="461665"/>
          </a:xfrm>
          <a:prstGeom prst="actionButtonBlank">
            <a:avLst/>
          </a:prstGeom>
          <a:solidFill>
            <a:srgbClr val="FFCCFF"/>
          </a:solidFill>
          <a:ln w="28575">
            <a:solidFill>
              <a:srgbClr val="FF00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F84B7EA-A2EB-47DB-AF89-5E4BCBA05D66}"/>
              </a:ext>
            </a:extLst>
          </p:cNvPr>
          <p:cNvSpPr txBox="1"/>
          <p:nvPr/>
        </p:nvSpPr>
        <p:spPr>
          <a:xfrm>
            <a:off x="4480619" y="2965252"/>
            <a:ext cx="2411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aprendemos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9031759-CF76-474A-8656-738386B82B81}"/>
              </a:ext>
            </a:extLst>
          </p:cNvPr>
          <p:cNvSpPr txBox="1"/>
          <p:nvPr/>
        </p:nvSpPr>
        <p:spPr>
          <a:xfrm>
            <a:off x="4837781" y="3612279"/>
            <a:ext cx="1563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compre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9365718-340E-42B6-8DD4-5F33EC729A07}"/>
              </a:ext>
            </a:extLst>
          </p:cNvPr>
          <p:cNvSpPr txBox="1"/>
          <p:nvPr/>
        </p:nvSpPr>
        <p:spPr>
          <a:xfrm>
            <a:off x="4851931" y="4268970"/>
            <a:ext cx="830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lee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0109AAE-C4CF-4434-B075-C5CAE628683F}"/>
              </a:ext>
            </a:extLst>
          </p:cNvPr>
          <p:cNvSpPr txBox="1"/>
          <p:nvPr/>
        </p:nvSpPr>
        <p:spPr>
          <a:xfrm>
            <a:off x="4851931" y="4925661"/>
            <a:ext cx="176362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hacemos</a:t>
            </a:r>
            <a:endParaRPr kumimoji="0" lang="en-GB" sz="27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AA36310-4E48-4C40-984F-52D7877D1ED3}"/>
              </a:ext>
            </a:extLst>
          </p:cNvPr>
          <p:cNvSpPr txBox="1"/>
          <p:nvPr/>
        </p:nvSpPr>
        <p:spPr>
          <a:xfrm>
            <a:off x="4837306" y="5529378"/>
            <a:ext cx="106471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7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hace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376356A-ECED-4030-9495-66DE4BDDE070}"/>
              </a:ext>
            </a:extLst>
          </p:cNvPr>
          <p:cNvSpPr txBox="1"/>
          <p:nvPr/>
        </p:nvSpPr>
        <p:spPr>
          <a:xfrm>
            <a:off x="4938294" y="6120517"/>
            <a:ext cx="106952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corre</a:t>
            </a:r>
            <a:endParaRPr kumimoji="0" lang="en-GB" sz="27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aphicFrame>
        <p:nvGraphicFramePr>
          <p:cNvPr id="72" name="Table 71">
            <a:extLst>
              <a:ext uri="{FF2B5EF4-FFF2-40B4-BE49-F238E27FC236}">
                <a16:creationId xmlns:a16="http://schemas.microsoft.com/office/drawing/2014/main" id="{98D725FE-11F7-4EAE-A5C2-6DE424CE0283}"/>
              </a:ext>
            </a:extLst>
          </p:cNvPr>
          <p:cNvGraphicFramePr>
            <a:graphicFrameLocks noGrp="1"/>
          </p:cNvGraphicFramePr>
          <p:nvPr/>
        </p:nvGraphicFramePr>
        <p:xfrm>
          <a:off x="9454204" y="1972077"/>
          <a:ext cx="2551934" cy="4656271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551934">
                  <a:extLst>
                    <a:ext uri="{9D8B030D-6E8A-4147-A177-3AD203B41FA5}">
                      <a16:colId xmlns:a16="http://schemas.microsoft.com/office/drawing/2014/main" val="1498170565"/>
                    </a:ext>
                  </a:extLst>
                </a:gridCol>
              </a:tblGrid>
              <a:tr h="111063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1" u="none" strike="noStrike" cap="none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información</a:t>
                      </a:r>
                      <a:r>
                        <a:rPr lang="en-GB" sz="2400" b="1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1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extra</a:t>
                      </a:r>
                      <a:endParaRPr sz="2400" b="1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0952752"/>
                  </a:ext>
                </a:extLst>
              </a:tr>
              <a:tr h="59093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14632467"/>
                  </a:ext>
                </a:extLst>
              </a:tr>
              <a:tr h="59093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9088710"/>
                  </a:ext>
                </a:extLst>
              </a:tr>
              <a:tr h="59093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4769695"/>
                  </a:ext>
                </a:extLst>
              </a:tr>
              <a:tr h="59093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68905789"/>
                  </a:ext>
                </a:extLst>
              </a:tr>
              <a:tr h="59093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99617730"/>
                  </a:ext>
                </a:extLst>
              </a:tr>
              <a:tr h="59093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90159327"/>
                  </a:ext>
                </a:extLst>
              </a:tr>
            </a:tbl>
          </a:graphicData>
        </a:graphic>
      </p:graphicFrame>
      <p:pic>
        <p:nvPicPr>
          <p:cNvPr id="73" name="Picture 16" descr="United, Flag, Kingdom, British, Great, Britain">
            <a:extLst>
              <a:ext uri="{FF2B5EF4-FFF2-40B4-BE49-F238E27FC236}">
                <a16:creationId xmlns:a16="http://schemas.microsoft.com/office/drawing/2014/main" id="{E617CE76-5521-4C98-A0D5-D91DC6E34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2030" y="2598606"/>
            <a:ext cx="491064" cy="38437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AFEC463A-5823-4370-B34F-7BF31A0BD354}"/>
              </a:ext>
            </a:extLst>
          </p:cNvPr>
          <p:cNvSpPr txBox="1"/>
          <p:nvPr/>
        </p:nvSpPr>
        <p:spPr>
          <a:xfrm>
            <a:off x="9503392" y="3182226"/>
            <a:ext cx="3988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culture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82253F8-C426-45E0-ADC8-12335A561839}"/>
              </a:ext>
            </a:extLst>
          </p:cNvPr>
          <p:cNvSpPr txBox="1"/>
          <p:nvPr/>
        </p:nvSpPr>
        <p:spPr>
          <a:xfrm>
            <a:off x="9522103" y="4313474"/>
            <a:ext cx="3488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magazine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8BA19EA-3466-4BFE-9B17-17767A48BDF5}"/>
              </a:ext>
            </a:extLst>
          </p:cNvPr>
          <p:cNvSpPr txBox="1"/>
          <p:nvPr/>
        </p:nvSpPr>
        <p:spPr>
          <a:xfrm>
            <a:off x="9486163" y="3816279"/>
            <a:ext cx="3988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game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5CBBDD4C-A911-41C3-8282-C151070A1FA3}"/>
              </a:ext>
            </a:extLst>
          </p:cNvPr>
          <p:cNvSpPr txBox="1"/>
          <p:nvPr/>
        </p:nvSpPr>
        <p:spPr>
          <a:xfrm>
            <a:off x="9503392" y="4877645"/>
            <a:ext cx="3029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vocab test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CE44F5D-53C8-4027-A19A-6AF4BF1A7245}"/>
              </a:ext>
            </a:extLst>
          </p:cNvPr>
          <p:cNvSpPr txBox="1"/>
          <p:nvPr/>
        </p:nvSpPr>
        <p:spPr>
          <a:xfrm>
            <a:off x="9522103" y="5503372"/>
            <a:ext cx="3182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cake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18C2F63F-B9FB-4770-B7EA-41967EF29148}"/>
              </a:ext>
            </a:extLst>
          </p:cNvPr>
          <p:cNvSpPr txBox="1"/>
          <p:nvPr/>
        </p:nvSpPr>
        <p:spPr>
          <a:xfrm>
            <a:off x="9486163" y="6121227"/>
            <a:ext cx="3488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fast</a:t>
            </a:r>
          </a:p>
        </p:txBody>
      </p:sp>
      <p:pic>
        <p:nvPicPr>
          <p:cNvPr id="7" name="Picture 6" descr="A picture containing text, room&#10;&#10;Description automatically generated">
            <a:extLst>
              <a:ext uri="{FF2B5EF4-FFF2-40B4-BE49-F238E27FC236}">
                <a16:creationId xmlns:a16="http://schemas.microsoft.com/office/drawing/2014/main" id="{D2DFF3AE-9A45-4B0D-A46A-4C8FAAFAFE4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258" y="144149"/>
            <a:ext cx="2081966" cy="1109168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E7B96E16-F091-4F44-A177-7234C9FC02C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436" y="2924056"/>
            <a:ext cx="527765" cy="549755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6953193E-3198-4C02-8FAD-63B1D91425B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901" y="3551823"/>
            <a:ext cx="527765" cy="549755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A0D532AC-FC24-4A19-85EF-72B70AB1A87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745" y="4167958"/>
            <a:ext cx="527765" cy="549755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C0E1A6A6-9A78-416F-A826-7D01161A60B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940" y="4799869"/>
            <a:ext cx="527765" cy="549755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8A714F05-CF0C-4841-8691-E690C5174C0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053" y="5403732"/>
            <a:ext cx="527765" cy="549755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E6966CC7-53A5-4F5D-8B1F-F69D5E1DD3E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901" y="6019203"/>
            <a:ext cx="527765" cy="549755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0B84CB4B-5817-4858-9006-DCB52CA18A1F}"/>
              </a:ext>
            </a:extLst>
          </p:cNvPr>
          <p:cNvSpPr txBox="1"/>
          <p:nvPr/>
        </p:nvSpPr>
        <p:spPr>
          <a:xfrm>
            <a:off x="205300" y="1379672"/>
            <a:ext cx="74915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Marca </a:t>
            </a: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7181EF76-EA84-4A9A-BE3C-AF94E2328CD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60" y="1240308"/>
            <a:ext cx="527765" cy="549755"/>
          </a:xfrm>
          <a:prstGeom prst="rect">
            <a:avLst/>
          </a:prstGeom>
        </p:spPr>
      </p:pic>
      <p:pic>
        <p:nvPicPr>
          <p:cNvPr id="46" name="Picture 45" descr="Shape, arrow&#10;&#10;Description automatically generated">
            <a:extLst>
              <a:ext uri="{FF2B5EF4-FFF2-40B4-BE49-F238E27FC236}">
                <a16:creationId xmlns:a16="http://schemas.microsoft.com/office/drawing/2014/main" id="{58E94988-D967-4B31-9A87-7CBAA2DB8E8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011" y="2380875"/>
            <a:ext cx="505235" cy="34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76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56" grpId="0"/>
      <p:bldP spid="57" grpId="0"/>
      <p:bldP spid="58" grpId="0"/>
      <p:bldP spid="59" grpId="0"/>
      <p:bldP spid="64" grpId="0"/>
      <p:bldP spid="66" grpId="0"/>
      <p:bldP spid="74" grpId="0"/>
      <p:bldP spid="79" grpId="0"/>
      <p:bldP spid="80" grpId="0"/>
      <p:bldP spid="81" grpId="0"/>
      <p:bldP spid="82" grpId="0"/>
      <p:bldP spid="83" grpId="0"/>
      <p:bldP spid="6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C5452-B492-478D-8C7F-8D0CC48CA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0413" y="1212049"/>
            <a:ext cx="1354845" cy="399316"/>
          </a:xfrm>
          <a:solidFill>
            <a:srgbClr val="C5F5E8"/>
          </a:solidFill>
        </p:spPr>
        <p:txBody>
          <a:bodyPr>
            <a:normAutofit/>
          </a:bodyPr>
          <a:lstStyle/>
          <a:p>
            <a:pPr algn="ctr"/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hablar</a:t>
            </a:r>
          </a:p>
        </p:txBody>
      </p:sp>
      <p:pic>
        <p:nvPicPr>
          <p:cNvPr id="48" name="Google Shape;383;p19" descr="Chat, Multiple, Icon, Symbol, Message, Bubble, Talk">
            <a:extLst>
              <a:ext uri="{FF2B5EF4-FFF2-40B4-BE49-F238E27FC236}">
                <a16:creationId xmlns:a16="http://schemas.microsoft.com/office/drawing/2014/main" id="{A7EC9301-BFBD-4ED1-BB07-443A2BDB445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27024" y="136934"/>
            <a:ext cx="1138234" cy="97417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10;p19">
            <a:extLst>
              <a:ext uri="{FF2B5EF4-FFF2-40B4-BE49-F238E27FC236}">
                <a16:creationId xmlns:a16="http://schemas.microsoft.com/office/drawing/2014/main" id="{27A0F0A1-2010-4A2D-A5E6-AD9007189200}"/>
              </a:ext>
            </a:extLst>
          </p:cNvPr>
          <p:cNvSpPr txBox="1"/>
          <p:nvPr/>
        </p:nvSpPr>
        <p:spPr>
          <a:xfrm>
            <a:off x="11632979" y="3420295"/>
            <a:ext cx="143986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1E4E79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" name="Google Shape;387;p19">
            <a:extLst>
              <a:ext uri="{FF2B5EF4-FFF2-40B4-BE49-F238E27FC236}">
                <a16:creationId xmlns:a16="http://schemas.microsoft.com/office/drawing/2014/main" id="{2DEF6CA9-23B2-49CC-A550-3177F5BE6040}"/>
              </a:ext>
            </a:extLst>
          </p:cNvPr>
          <p:cNvSpPr/>
          <p:nvPr/>
        </p:nvSpPr>
        <p:spPr>
          <a:xfrm>
            <a:off x="11002736" y="1881617"/>
            <a:ext cx="502131" cy="4156257"/>
          </a:xfrm>
          <a:prstGeom prst="rect">
            <a:avLst/>
          </a:prstGeom>
          <a:solidFill>
            <a:srgbClr val="CC0099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" name="Google Shape;388;p19">
            <a:extLst>
              <a:ext uri="{FF2B5EF4-FFF2-40B4-BE49-F238E27FC236}">
                <a16:creationId xmlns:a16="http://schemas.microsoft.com/office/drawing/2014/main" id="{DF8A95F8-B267-4782-A2B7-7F223929008D}"/>
              </a:ext>
            </a:extLst>
          </p:cNvPr>
          <p:cNvSpPr/>
          <p:nvPr/>
        </p:nvSpPr>
        <p:spPr>
          <a:xfrm>
            <a:off x="11000369" y="1881615"/>
            <a:ext cx="503528" cy="4156259"/>
          </a:xfrm>
          <a:prstGeom prst="rect">
            <a:avLst/>
          </a:prstGeom>
          <a:solidFill>
            <a:srgbClr val="58E0BA"/>
          </a:solidFill>
          <a:ln w="9525" cap="flat" cmpd="sng">
            <a:solidFill>
              <a:srgbClr val="02456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55" name="Google Shape;389;p19">
            <a:extLst>
              <a:ext uri="{FF2B5EF4-FFF2-40B4-BE49-F238E27FC236}">
                <a16:creationId xmlns:a16="http://schemas.microsoft.com/office/drawing/2014/main" id="{05133B8E-3C5F-43C6-A1A5-E00EC531A425}"/>
              </a:ext>
            </a:extLst>
          </p:cNvPr>
          <p:cNvCxnSpPr/>
          <p:nvPr/>
        </p:nvCxnSpPr>
        <p:spPr>
          <a:xfrm>
            <a:off x="11686108" y="1870189"/>
            <a:ext cx="0" cy="4156259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" name="Google Shape;390;p19">
            <a:extLst>
              <a:ext uri="{FF2B5EF4-FFF2-40B4-BE49-F238E27FC236}">
                <a16:creationId xmlns:a16="http://schemas.microsoft.com/office/drawing/2014/main" id="{655866C2-D0F4-4E2E-9AF5-BCE0D3552806}"/>
              </a:ext>
            </a:extLst>
          </p:cNvPr>
          <p:cNvCxnSpPr/>
          <p:nvPr/>
        </p:nvCxnSpPr>
        <p:spPr>
          <a:xfrm>
            <a:off x="11663499" y="1870188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" name="Google Shape;391;p19">
            <a:extLst>
              <a:ext uri="{FF2B5EF4-FFF2-40B4-BE49-F238E27FC236}">
                <a16:creationId xmlns:a16="http://schemas.microsoft.com/office/drawing/2014/main" id="{F2C11B9E-85C2-4655-82B7-AF4FA146813C}"/>
              </a:ext>
            </a:extLst>
          </p:cNvPr>
          <p:cNvCxnSpPr/>
          <p:nvPr/>
        </p:nvCxnSpPr>
        <p:spPr>
          <a:xfrm>
            <a:off x="11686109" y="6026447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" name="Google Shape;393;p19">
            <a:extLst>
              <a:ext uri="{FF2B5EF4-FFF2-40B4-BE49-F238E27FC236}">
                <a16:creationId xmlns:a16="http://schemas.microsoft.com/office/drawing/2014/main" id="{68EBE709-6013-4795-A17B-5C5DA9322974}"/>
              </a:ext>
            </a:extLst>
          </p:cNvPr>
          <p:cNvSpPr txBox="1"/>
          <p:nvPr/>
        </p:nvSpPr>
        <p:spPr>
          <a:xfrm>
            <a:off x="11794504" y="1649721"/>
            <a:ext cx="95738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lang="en-GB" b="1" kern="0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Arial"/>
              </a:rPr>
              <a:t>15</a:t>
            </a:r>
            <a:endParaRPr b="1" kern="0" dirty="0">
              <a:solidFill>
                <a:srgbClr val="1E4E79"/>
              </a:solidFill>
              <a:latin typeface="Century Gothic"/>
              <a:ea typeface="Century Gothic"/>
              <a:cs typeface="Century Gothic"/>
              <a:sym typeface="Arial"/>
            </a:endParaRPr>
          </a:p>
        </p:txBody>
      </p:sp>
      <p:sp>
        <p:nvSpPr>
          <p:cNvPr id="59" name="Google Shape;394;p19">
            <a:extLst>
              <a:ext uri="{FF2B5EF4-FFF2-40B4-BE49-F238E27FC236}">
                <a16:creationId xmlns:a16="http://schemas.microsoft.com/office/drawing/2014/main" id="{504ECD11-CF69-43EE-9CAD-CE5FB5F1720D}"/>
              </a:ext>
            </a:extLst>
          </p:cNvPr>
          <p:cNvSpPr txBox="1"/>
          <p:nvPr/>
        </p:nvSpPr>
        <p:spPr>
          <a:xfrm>
            <a:off x="11769073" y="5620178"/>
            <a:ext cx="87261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0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395;p19">
            <a:extLst>
              <a:ext uri="{FF2B5EF4-FFF2-40B4-BE49-F238E27FC236}">
                <a16:creationId xmlns:a16="http://schemas.microsoft.com/office/drawing/2014/main" id="{46F4D68E-6510-4BB4-B778-9C71E1373619}"/>
              </a:ext>
            </a:extLst>
          </p:cNvPr>
          <p:cNvSpPr/>
          <p:nvPr/>
        </p:nvSpPr>
        <p:spPr>
          <a:xfrm>
            <a:off x="10859786" y="6256867"/>
            <a:ext cx="1058732" cy="38208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INICIO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Speech Bubble: Oval 62">
            <a:extLst>
              <a:ext uri="{FF2B5EF4-FFF2-40B4-BE49-F238E27FC236}">
                <a16:creationId xmlns:a16="http://schemas.microsoft.com/office/drawing/2014/main" id="{69ECBD61-FB4C-4CF2-9F95-45B2D2F74CC9}"/>
              </a:ext>
            </a:extLst>
          </p:cNvPr>
          <p:cNvSpPr/>
          <p:nvPr/>
        </p:nvSpPr>
        <p:spPr>
          <a:xfrm>
            <a:off x="3086100" y="2365324"/>
            <a:ext cx="5316119" cy="1735330"/>
          </a:xfrm>
          <a:prstGeom prst="wedgeEllipseCallout">
            <a:avLst>
              <a:gd name="adj1" fmla="val 63032"/>
              <a:gd name="adj2" fmla="val 57690"/>
            </a:avLst>
          </a:prstGeom>
          <a:solidFill>
            <a:schemeClr val="bg1"/>
          </a:solidFill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noProof="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Vence</a:t>
            </a:r>
            <a:r>
              <a:rPr lang="en-GB" sz="3600" noProof="0" dirty="0">
                <a:solidFill>
                  <a:srgbClr val="002060"/>
                </a:solidFill>
                <a:latin typeface="Century Gothic" panose="020B0502020202020204" pitchFamily="34" charset="0"/>
              </a:rPr>
              <a:t> el </a:t>
            </a:r>
            <a:r>
              <a:rPr lang="en-GB" sz="3600" noProof="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miedo</a:t>
            </a:r>
            <a:r>
              <a:rPr lang="en-GB" sz="3600" noProof="0" dirty="0">
                <a:solidFill>
                  <a:srgbClr val="002060"/>
                </a:solidFill>
                <a:latin typeface="Century Gothic" panose="020B0502020202020204" pitchFamily="34" charset="0"/>
              </a:rPr>
              <a:t> en clase.</a:t>
            </a:r>
            <a:endParaRPr kumimoji="0" lang="en-GB" sz="3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4993CE1-EC0B-43EE-8ABA-F848980BD290}"/>
              </a:ext>
            </a:extLst>
          </p:cNvPr>
          <p:cNvSpPr txBox="1"/>
          <p:nvPr/>
        </p:nvSpPr>
        <p:spPr>
          <a:xfrm>
            <a:off x="191720" y="146980"/>
            <a:ext cx="107353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¡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Habla!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Say the Spanish sentence. 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[1/4]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9391D71C-5242-43B9-91BA-FC671780F7F5}"/>
              </a:ext>
            </a:extLst>
          </p:cNvPr>
          <p:cNvSpPr/>
          <p:nvPr/>
        </p:nvSpPr>
        <p:spPr>
          <a:xfrm>
            <a:off x="2171417" y="4912865"/>
            <a:ext cx="1896501" cy="781665"/>
          </a:xfrm>
          <a:prstGeom prst="roundRect">
            <a:avLst/>
          </a:prstGeom>
          <a:solidFill>
            <a:srgbClr val="D5F7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en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32030E1-8347-404C-82AB-65B407380CEB}"/>
              </a:ext>
            </a:extLst>
          </p:cNvPr>
          <p:cNvSpPr txBox="1"/>
          <p:nvPr/>
        </p:nvSpPr>
        <p:spPr>
          <a:xfrm>
            <a:off x="191719" y="1531441"/>
            <a:ext cx="88098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noProof="0" dirty="0">
                <a:solidFill>
                  <a:srgbClr val="002060"/>
                </a:solidFill>
                <a:latin typeface="Century Gothic" panose="020B0502020202020204" pitchFamily="34" charset="0"/>
              </a:rPr>
              <a:t>She overcomes the fear in class. 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099A7086-89AA-4558-B1FA-00D5DF0F3CC3}"/>
              </a:ext>
            </a:extLst>
          </p:cNvPr>
          <p:cNvSpPr/>
          <p:nvPr/>
        </p:nvSpPr>
        <p:spPr>
          <a:xfrm>
            <a:off x="479688" y="4884271"/>
            <a:ext cx="1405762" cy="781665"/>
          </a:xfrm>
          <a:prstGeom prst="roundRect">
            <a:avLst/>
          </a:prstGeom>
          <a:solidFill>
            <a:srgbClr val="D5F7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el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F07FF961-88D9-474B-A713-4BBC44CF1C78}"/>
              </a:ext>
            </a:extLst>
          </p:cNvPr>
          <p:cNvSpPr/>
          <p:nvPr/>
        </p:nvSpPr>
        <p:spPr>
          <a:xfrm>
            <a:off x="8157779" y="4935726"/>
            <a:ext cx="1405762" cy="781665"/>
          </a:xfrm>
          <a:prstGeom prst="roundRect">
            <a:avLst/>
          </a:prstGeom>
          <a:solidFill>
            <a:srgbClr val="D5F7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vence</a:t>
            </a:r>
            <a:endParaRPr lang="en-GB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FB6A74F1-9D3C-4225-9EA5-8FD51DEAE14B}"/>
              </a:ext>
            </a:extLst>
          </p:cNvPr>
          <p:cNvSpPr/>
          <p:nvPr/>
        </p:nvSpPr>
        <p:spPr>
          <a:xfrm>
            <a:off x="4321412" y="4922371"/>
            <a:ext cx="1831472" cy="781665"/>
          </a:xfrm>
          <a:prstGeom prst="roundRect">
            <a:avLst/>
          </a:prstGeom>
          <a:solidFill>
            <a:srgbClr val="D5F7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miedo</a:t>
            </a:r>
            <a:endParaRPr lang="en-GB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E99ED55-A829-41FC-AA7A-58C8EC78F20A}"/>
              </a:ext>
            </a:extLst>
          </p:cNvPr>
          <p:cNvSpPr/>
          <p:nvPr/>
        </p:nvSpPr>
        <p:spPr>
          <a:xfrm>
            <a:off x="6467284" y="4912865"/>
            <a:ext cx="1405762" cy="781665"/>
          </a:xfrm>
          <a:prstGeom prst="roundRect">
            <a:avLst/>
          </a:prstGeom>
          <a:solidFill>
            <a:srgbClr val="D5F7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clase</a:t>
            </a:r>
          </a:p>
        </p:txBody>
      </p:sp>
    </p:spTree>
    <p:extLst>
      <p:ext uri="{BB962C8B-B14F-4D97-AF65-F5344CB8AC3E}">
        <p14:creationId xmlns:p14="http://schemas.microsoft.com/office/powerpoint/2010/main" val="80857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xit" presetSubtype="4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15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2" dur="15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54" grpId="0" animBg="1"/>
      <p:bldP spid="63" grpId="0" animBg="1"/>
      <p:bldP spid="64" grpId="0"/>
      <p:bldP spid="65" grpId="0" animBg="1"/>
      <p:bldP spid="66" grpId="0"/>
      <p:bldP spid="67" grpId="0" animBg="1"/>
      <p:bldP spid="70" grpId="0" animBg="1"/>
      <p:bldP spid="71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C5452-B492-478D-8C7F-8D0CC48CA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0413" y="1212049"/>
            <a:ext cx="1354845" cy="399316"/>
          </a:xfrm>
          <a:solidFill>
            <a:srgbClr val="C5F5E8"/>
          </a:solidFill>
        </p:spPr>
        <p:txBody>
          <a:bodyPr>
            <a:normAutofit/>
          </a:bodyPr>
          <a:lstStyle/>
          <a:p>
            <a:pPr algn="ctr"/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hablar</a:t>
            </a:r>
          </a:p>
        </p:txBody>
      </p:sp>
      <p:pic>
        <p:nvPicPr>
          <p:cNvPr id="48" name="Google Shape;383;p19" descr="Chat, Multiple, Icon, Symbol, Message, Bubble, Talk">
            <a:extLst>
              <a:ext uri="{FF2B5EF4-FFF2-40B4-BE49-F238E27FC236}">
                <a16:creationId xmlns:a16="http://schemas.microsoft.com/office/drawing/2014/main" id="{A7EC9301-BFBD-4ED1-BB07-443A2BDB445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27024" y="136934"/>
            <a:ext cx="1138234" cy="97417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10;p19">
            <a:extLst>
              <a:ext uri="{FF2B5EF4-FFF2-40B4-BE49-F238E27FC236}">
                <a16:creationId xmlns:a16="http://schemas.microsoft.com/office/drawing/2014/main" id="{27A0F0A1-2010-4A2D-A5E6-AD9007189200}"/>
              </a:ext>
            </a:extLst>
          </p:cNvPr>
          <p:cNvSpPr txBox="1"/>
          <p:nvPr/>
        </p:nvSpPr>
        <p:spPr>
          <a:xfrm>
            <a:off x="11632979" y="3420295"/>
            <a:ext cx="143986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1E4E79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" name="Google Shape;387;p19">
            <a:extLst>
              <a:ext uri="{FF2B5EF4-FFF2-40B4-BE49-F238E27FC236}">
                <a16:creationId xmlns:a16="http://schemas.microsoft.com/office/drawing/2014/main" id="{2DEF6CA9-23B2-49CC-A550-3177F5BE6040}"/>
              </a:ext>
            </a:extLst>
          </p:cNvPr>
          <p:cNvSpPr/>
          <p:nvPr/>
        </p:nvSpPr>
        <p:spPr>
          <a:xfrm>
            <a:off x="11002736" y="1881617"/>
            <a:ext cx="502131" cy="4156257"/>
          </a:xfrm>
          <a:prstGeom prst="rect">
            <a:avLst/>
          </a:prstGeom>
          <a:solidFill>
            <a:srgbClr val="CC0099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" name="Google Shape;388;p19">
            <a:extLst>
              <a:ext uri="{FF2B5EF4-FFF2-40B4-BE49-F238E27FC236}">
                <a16:creationId xmlns:a16="http://schemas.microsoft.com/office/drawing/2014/main" id="{DF8A95F8-B267-4782-A2B7-7F223929008D}"/>
              </a:ext>
            </a:extLst>
          </p:cNvPr>
          <p:cNvSpPr/>
          <p:nvPr/>
        </p:nvSpPr>
        <p:spPr>
          <a:xfrm>
            <a:off x="11000369" y="1881615"/>
            <a:ext cx="503528" cy="4156259"/>
          </a:xfrm>
          <a:prstGeom prst="rect">
            <a:avLst/>
          </a:prstGeom>
          <a:solidFill>
            <a:srgbClr val="58E0BA"/>
          </a:solidFill>
          <a:ln w="9525" cap="flat" cmpd="sng">
            <a:solidFill>
              <a:srgbClr val="02456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55" name="Google Shape;389;p19">
            <a:extLst>
              <a:ext uri="{FF2B5EF4-FFF2-40B4-BE49-F238E27FC236}">
                <a16:creationId xmlns:a16="http://schemas.microsoft.com/office/drawing/2014/main" id="{05133B8E-3C5F-43C6-A1A5-E00EC531A425}"/>
              </a:ext>
            </a:extLst>
          </p:cNvPr>
          <p:cNvCxnSpPr/>
          <p:nvPr/>
        </p:nvCxnSpPr>
        <p:spPr>
          <a:xfrm>
            <a:off x="11686108" y="1870189"/>
            <a:ext cx="0" cy="4156259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" name="Google Shape;390;p19">
            <a:extLst>
              <a:ext uri="{FF2B5EF4-FFF2-40B4-BE49-F238E27FC236}">
                <a16:creationId xmlns:a16="http://schemas.microsoft.com/office/drawing/2014/main" id="{655866C2-D0F4-4E2E-9AF5-BCE0D3552806}"/>
              </a:ext>
            </a:extLst>
          </p:cNvPr>
          <p:cNvCxnSpPr/>
          <p:nvPr/>
        </p:nvCxnSpPr>
        <p:spPr>
          <a:xfrm>
            <a:off x="11663499" y="1870188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" name="Google Shape;391;p19">
            <a:extLst>
              <a:ext uri="{FF2B5EF4-FFF2-40B4-BE49-F238E27FC236}">
                <a16:creationId xmlns:a16="http://schemas.microsoft.com/office/drawing/2014/main" id="{F2C11B9E-85C2-4655-82B7-AF4FA146813C}"/>
              </a:ext>
            </a:extLst>
          </p:cNvPr>
          <p:cNvCxnSpPr/>
          <p:nvPr/>
        </p:nvCxnSpPr>
        <p:spPr>
          <a:xfrm>
            <a:off x="11686109" y="6026447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" name="Google Shape;393;p19">
            <a:extLst>
              <a:ext uri="{FF2B5EF4-FFF2-40B4-BE49-F238E27FC236}">
                <a16:creationId xmlns:a16="http://schemas.microsoft.com/office/drawing/2014/main" id="{68EBE709-6013-4795-A17B-5C5DA9322974}"/>
              </a:ext>
            </a:extLst>
          </p:cNvPr>
          <p:cNvSpPr txBox="1"/>
          <p:nvPr/>
        </p:nvSpPr>
        <p:spPr>
          <a:xfrm>
            <a:off x="11794504" y="1649721"/>
            <a:ext cx="95738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lang="en-GB" b="1" kern="0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Arial"/>
              </a:rPr>
              <a:t>15</a:t>
            </a:r>
            <a:endParaRPr b="1" kern="0" dirty="0">
              <a:solidFill>
                <a:srgbClr val="1E4E79"/>
              </a:solidFill>
              <a:latin typeface="Century Gothic"/>
              <a:ea typeface="Century Gothic"/>
              <a:cs typeface="Century Gothic"/>
              <a:sym typeface="Arial"/>
            </a:endParaRPr>
          </a:p>
        </p:txBody>
      </p:sp>
      <p:sp>
        <p:nvSpPr>
          <p:cNvPr id="59" name="Google Shape;394;p19">
            <a:extLst>
              <a:ext uri="{FF2B5EF4-FFF2-40B4-BE49-F238E27FC236}">
                <a16:creationId xmlns:a16="http://schemas.microsoft.com/office/drawing/2014/main" id="{504ECD11-CF69-43EE-9CAD-CE5FB5F1720D}"/>
              </a:ext>
            </a:extLst>
          </p:cNvPr>
          <p:cNvSpPr txBox="1"/>
          <p:nvPr/>
        </p:nvSpPr>
        <p:spPr>
          <a:xfrm>
            <a:off x="11769073" y="5620178"/>
            <a:ext cx="87261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0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395;p19">
            <a:extLst>
              <a:ext uri="{FF2B5EF4-FFF2-40B4-BE49-F238E27FC236}">
                <a16:creationId xmlns:a16="http://schemas.microsoft.com/office/drawing/2014/main" id="{46F4D68E-6510-4BB4-B778-9C71E1373619}"/>
              </a:ext>
            </a:extLst>
          </p:cNvPr>
          <p:cNvSpPr/>
          <p:nvPr/>
        </p:nvSpPr>
        <p:spPr>
          <a:xfrm>
            <a:off x="10859786" y="6256867"/>
            <a:ext cx="1058732" cy="38208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INICIO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Speech Bubble: Oval 62">
            <a:extLst>
              <a:ext uri="{FF2B5EF4-FFF2-40B4-BE49-F238E27FC236}">
                <a16:creationId xmlns:a16="http://schemas.microsoft.com/office/drawing/2014/main" id="{69ECBD61-FB4C-4CF2-9F95-45B2D2F74CC9}"/>
              </a:ext>
            </a:extLst>
          </p:cNvPr>
          <p:cNvSpPr/>
          <p:nvPr/>
        </p:nvSpPr>
        <p:spPr>
          <a:xfrm>
            <a:off x="3636843" y="2365324"/>
            <a:ext cx="4765376" cy="1735330"/>
          </a:xfrm>
          <a:prstGeom prst="wedgeEllipseCallout">
            <a:avLst>
              <a:gd name="adj1" fmla="val 63032"/>
              <a:gd name="adj2" fmla="val 57690"/>
            </a:avLst>
          </a:prstGeom>
          <a:solidFill>
            <a:schemeClr val="bg1"/>
          </a:solidFill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noProof="0" dirty="0">
                <a:solidFill>
                  <a:srgbClr val="002060"/>
                </a:solidFill>
                <a:latin typeface="Century Gothic" panose="020B0502020202020204" pitchFamily="34" charset="0"/>
              </a:rPr>
              <a:t>No </a:t>
            </a:r>
            <a:r>
              <a:rPr lang="en-GB" sz="3600" noProof="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bebe</a:t>
            </a:r>
            <a:r>
              <a:rPr lang="en-GB" sz="3600" noProof="0" dirty="0">
                <a:solidFill>
                  <a:srgbClr val="002060"/>
                </a:solidFill>
                <a:latin typeface="Century Gothic" panose="020B0502020202020204" pitchFamily="34" charset="0"/>
              </a:rPr>
              <a:t> en el </a:t>
            </a:r>
            <a:r>
              <a:rPr lang="en-GB" sz="3600" noProof="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recreo</a:t>
            </a:r>
            <a:r>
              <a:rPr lang="en-GB" sz="3600" noProof="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  <a:endParaRPr kumimoji="0" lang="en-GB" sz="3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4993CE1-EC0B-43EE-8ABA-F848980BD290}"/>
              </a:ext>
            </a:extLst>
          </p:cNvPr>
          <p:cNvSpPr txBox="1"/>
          <p:nvPr/>
        </p:nvSpPr>
        <p:spPr>
          <a:xfrm>
            <a:off x="191720" y="146980"/>
            <a:ext cx="107353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¡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Habla!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Say the Spanish sentence. 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[2/4]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9391D71C-5242-43B9-91BA-FC671780F7F5}"/>
              </a:ext>
            </a:extLst>
          </p:cNvPr>
          <p:cNvSpPr/>
          <p:nvPr/>
        </p:nvSpPr>
        <p:spPr>
          <a:xfrm>
            <a:off x="3409377" y="4626512"/>
            <a:ext cx="1896501" cy="781665"/>
          </a:xfrm>
          <a:prstGeom prst="roundRect">
            <a:avLst/>
          </a:prstGeom>
          <a:solidFill>
            <a:srgbClr val="D5F7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en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32030E1-8347-404C-82AB-65B407380CEB}"/>
              </a:ext>
            </a:extLst>
          </p:cNvPr>
          <p:cNvSpPr txBox="1"/>
          <p:nvPr/>
        </p:nvSpPr>
        <p:spPr>
          <a:xfrm>
            <a:off x="191719" y="1531441"/>
            <a:ext cx="88098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noProof="0" dirty="0">
                <a:solidFill>
                  <a:srgbClr val="002060"/>
                </a:solidFill>
                <a:latin typeface="Century Gothic" panose="020B0502020202020204" pitchFamily="34" charset="0"/>
              </a:rPr>
              <a:t>He doesn’t drink at break time.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099A7086-89AA-4558-B1FA-00D5DF0F3CC3}"/>
              </a:ext>
            </a:extLst>
          </p:cNvPr>
          <p:cNvSpPr/>
          <p:nvPr/>
        </p:nvSpPr>
        <p:spPr>
          <a:xfrm>
            <a:off x="995360" y="4597918"/>
            <a:ext cx="2128050" cy="781665"/>
          </a:xfrm>
          <a:prstGeom prst="roundRect">
            <a:avLst/>
          </a:prstGeom>
          <a:solidFill>
            <a:srgbClr val="D5F7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bebe</a:t>
            </a:r>
            <a:endParaRPr lang="en-GB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F07FF961-88D9-474B-A713-4BBC44CF1C78}"/>
              </a:ext>
            </a:extLst>
          </p:cNvPr>
          <p:cNvSpPr/>
          <p:nvPr/>
        </p:nvSpPr>
        <p:spPr>
          <a:xfrm>
            <a:off x="995359" y="5708690"/>
            <a:ext cx="1405762" cy="781665"/>
          </a:xfrm>
          <a:prstGeom prst="roundRect">
            <a:avLst/>
          </a:prstGeom>
          <a:solidFill>
            <a:srgbClr val="D5F7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no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FB6A74F1-9D3C-4225-9EA5-8FD51DEAE14B}"/>
              </a:ext>
            </a:extLst>
          </p:cNvPr>
          <p:cNvSpPr/>
          <p:nvPr/>
        </p:nvSpPr>
        <p:spPr>
          <a:xfrm>
            <a:off x="4188570" y="5731466"/>
            <a:ext cx="1831472" cy="781665"/>
          </a:xfrm>
          <a:prstGeom prst="roundRect">
            <a:avLst/>
          </a:prstGeom>
          <a:solidFill>
            <a:srgbClr val="D5F7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recreo</a:t>
            </a:r>
            <a:endParaRPr lang="en-GB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E99ED55-A829-41FC-AA7A-58C8EC78F20A}"/>
              </a:ext>
            </a:extLst>
          </p:cNvPr>
          <p:cNvSpPr/>
          <p:nvPr/>
        </p:nvSpPr>
        <p:spPr>
          <a:xfrm>
            <a:off x="2615479" y="5727944"/>
            <a:ext cx="1405762" cy="781665"/>
          </a:xfrm>
          <a:prstGeom prst="roundRect">
            <a:avLst/>
          </a:prstGeom>
          <a:solidFill>
            <a:srgbClr val="D5F7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el</a:t>
            </a:r>
          </a:p>
        </p:txBody>
      </p:sp>
    </p:spTree>
    <p:extLst>
      <p:ext uri="{BB962C8B-B14F-4D97-AF65-F5344CB8AC3E}">
        <p14:creationId xmlns:p14="http://schemas.microsoft.com/office/powerpoint/2010/main" val="17223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xit" presetSubtype="4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15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2" dur="15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54" grpId="0" animBg="1"/>
      <p:bldP spid="63" grpId="0" animBg="1"/>
      <p:bldP spid="64" grpId="0"/>
      <p:bldP spid="65" grpId="0" animBg="1"/>
      <p:bldP spid="66" grpId="0"/>
      <p:bldP spid="67" grpId="0" animBg="1"/>
      <p:bldP spid="70" grpId="0" animBg="1"/>
      <p:bldP spid="71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C5452-B492-478D-8C7F-8D0CC48CA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0413" y="1212049"/>
            <a:ext cx="1354845" cy="399316"/>
          </a:xfrm>
          <a:solidFill>
            <a:srgbClr val="C5F5E8"/>
          </a:solidFill>
        </p:spPr>
        <p:txBody>
          <a:bodyPr>
            <a:normAutofit/>
          </a:bodyPr>
          <a:lstStyle/>
          <a:p>
            <a:pPr algn="ctr"/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hablar</a:t>
            </a:r>
          </a:p>
        </p:txBody>
      </p:sp>
      <p:pic>
        <p:nvPicPr>
          <p:cNvPr id="48" name="Google Shape;383;p19" descr="Chat, Multiple, Icon, Symbol, Message, Bubble, Talk">
            <a:extLst>
              <a:ext uri="{FF2B5EF4-FFF2-40B4-BE49-F238E27FC236}">
                <a16:creationId xmlns:a16="http://schemas.microsoft.com/office/drawing/2014/main" id="{A7EC9301-BFBD-4ED1-BB07-443A2BDB445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27024" y="136934"/>
            <a:ext cx="1138234" cy="97417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10;p19">
            <a:extLst>
              <a:ext uri="{FF2B5EF4-FFF2-40B4-BE49-F238E27FC236}">
                <a16:creationId xmlns:a16="http://schemas.microsoft.com/office/drawing/2014/main" id="{27A0F0A1-2010-4A2D-A5E6-AD9007189200}"/>
              </a:ext>
            </a:extLst>
          </p:cNvPr>
          <p:cNvSpPr txBox="1"/>
          <p:nvPr/>
        </p:nvSpPr>
        <p:spPr>
          <a:xfrm>
            <a:off x="11632979" y="3420295"/>
            <a:ext cx="143986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1E4E79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" name="Google Shape;387;p19">
            <a:extLst>
              <a:ext uri="{FF2B5EF4-FFF2-40B4-BE49-F238E27FC236}">
                <a16:creationId xmlns:a16="http://schemas.microsoft.com/office/drawing/2014/main" id="{2DEF6CA9-23B2-49CC-A550-3177F5BE6040}"/>
              </a:ext>
            </a:extLst>
          </p:cNvPr>
          <p:cNvSpPr/>
          <p:nvPr/>
        </p:nvSpPr>
        <p:spPr>
          <a:xfrm>
            <a:off x="11002736" y="1881617"/>
            <a:ext cx="502131" cy="4156257"/>
          </a:xfrm>
          <a:prstGeom prst="rect">
            <a:avLst/>
          </a:prstGeom>
          <a:solidFill>
            <a:srgbClr val="CC0099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" name="Google Shape;388;p19">
            <a:extLst>
              <a:ext uri="{FF2B5EF4-FFF2-40B4-BE49-F238E27FC236}">
                <a16:creationId xmlns:a16="http://schemas.microsoft.com/office/drawing/2014/main" id="{DF8A95F8-B267-4782-A2B7-7F223929008D}"/>
              </a:ext>
            </a:extLst>
          </p:cNvPr>
          <p:cNvSpPr/>
          <p:nvPr/>
        </p:nvSpPr>
        <p:spPr>
          <a:xfrm>
            <a:off x="11000369" y="1881615"/>
            <a:ext cx="503528" cy="4156259"/>
          </a:xfrm>
          <a:prstGeom prst="rect">
            <a:avLst/>
          </a:prstGeom>
          <a:solidFill>
            <a:srgbClr val="58E0BA"/>
          </a:solidFill>
          <a:ln w="9525" cap="flat" cmpd="sng">
            <a:solidFill>
              <a:srgbClr val="02456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55" name="Google Shape;389;p19">
            <a:extLst>
              <a:ext uri="{FF2B5EF4-FFF2-40B4-BE49-F238E27FC236}">
                <a16:creationId xmlns:a16="http://schemas.microsoft.com/office/drawing/2014/main" id="{05133B8E-3C5F-43C6-A1A5-E00EC531A425}"/>
              </a:ext>
            </a:extLst>
          </p:cNvPr>
          <p:cNvCxnSpPr/>
          <p:nvPr/>
        </p:nvCxnSpPr>
        <p:spPr>
          <a:xfrm>
            <a:off x="11686108" y="1870189"/>
            <a:ext cx="0" cy="4156259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" name="Google Shape;390;p19">
            <a:extLst>
              <a:ext uri="{FF2B5EF4-FFF2-40B4-BE49-F238E27FC236}">
                <a16:creationId xmlns:a16="http://schemas.microsoft.com/office/drawing/2014/main" id="{655866C2-D0F4-4E2E-9AF5-BCE0D3552806}"/>
              </a:ext>
            </a:extLst>
          </p:cNvPr>
          <p:cNvCxnSpPr/>
          <p:nvPr/>
        </p:nvCxnSpPr>
        <p:spPr>
          <a:xfrm>
            <a:off x="11663499" y="1870188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" name="Google Shape;391;p19">
            <a:extLst>
              <a:ext uri="{FF2B5EF4-FFF2-40B4-BE49-F238E27FC236}">
                <a16:creationId xmlns:a16="http://schemas.microsoft.com/office/drawing/2014/main" id="{F2C11B9E-85C2-4655-82B7-AF4FA146813C}"/>
              </a:ext>
            </a:extLst>
          </p:cNvPr>
          <p:cNvCxnSpPr/>
          <p:nvPr/>
        </p:nvCxnSpPr>
        <p:spPr>
          <a:xfrm>
            <a:off x="11686109" y="6026447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" name="Google Shape;393;p19">
            <a:extLst>
              <a:ext uri="{FF2B5EF4-FFF2-40B4-BE49-F238E27FC236}">
                <a16:creationId xmlns:a16="http://schemas.microsoft.com/office/drawing/2014/main" id="{68EBE709-6013-4795-A17B-5C5DA9322974}"/>
              </a:ext>
            </a:extLst>
          </p:cNvPr>
          <p:cNvSpPr txBox="1"/>
          <p:nvPr/>
        </p:nvSpPr>
        <p:spPr>
          <a:xfrm>
            <a:off x="11794504" y="1649721"/>
            <a:ext cx="95738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lang="en-GB" b="1" kern="0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Arial"/>
              </a:rPr>
              <a:t>15</a:t>
            </a:r>
            <a:endParaRPr b="1" kern="0" dirty="0">
              <a:solidFill>
                <a:srgbClr val="1E4E79"/>
              </a:solidFill>
              <a:latin typeface="Century Gothic"/>
              <a:ea typeface="Century Gothic"/>
              <a:cs typeface="Century Gothic"/>
              <a:sym typeface="Arial"/>
            </a:endParaRPr>
          </a:p>
        </p:txBody>
      </p:sp>
      <p:sp>
        <p:nvSpPr>
          <p:cNvPr id="59" name="Google Shape;394;p19">
            <a:extLst>
              <a:ext uri="{FF2B5EF4-FFF2-40B4-BE49-F238E27FC236}">
                <a16:creationId xmlns:a16="http://schemas.microsoft.com/office/drawing/2014/main" id="{504ECD11-CF69-43EE-9CAD-CE5FB5F1720D}"/>
              </a:ext>
            </a:extLst>
          </p:cNvPr>
          <p:cNvSpPr txBox="1"/>
          <p:nvPr/>
        </p:nvSpPr>
        <p:spPr>
          <a:xfrm>
            <a:off x="11769073" y="5620178"/>
            <a:ext cx="87261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0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395;p19">
            <a:extLst>
              <a:ext uri="{FF2B5EF4-FFF2-40B4-BE49-F238E27FC236}">
                <a16:creationId xmlns:a16="http://schemas.microsoft.com/office/drawing/2014/main" id="{46F4D68E-6510-4BB4-B778-9C71E1373619}"/>
              </a:ext>
            </a:extLst>
          </p:cNvPr>
          <p:cNvSpPr/>
          <p:nvPr/>
        </p:nvSpPr>
        <p:spPr>
          <a:xfrm>
            <a:off x="10859786" y="6256867"/>
            <a:ext cx="1058732" cy="38208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INICIO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Speech Bubble: Oval 62">
            <a:extLst>
              <a:ext uri="{FF2B5EF4-FFF2-40B4-BE49-F238E27FC236}">
                <a16:creationId xmlns:a16="http://schemas.microsoft.com/office/drawing/2014/main" id="{69ECBD61-FB4C-4CF2-9F95-45B2D2F74CC9}"/>
              </a:ext>
            </a:extLst>
          </p:cNvPr>
          <p:cNvSpPr/>
          <p:nvPr/>
        </p:nvSpPr>
        <p:spPr>
          <a:xfrm>
            <a:off x="3636843" y="2365324"/>
            <a:ext cx="4765376" cy="1735330"/>
          </a:xfrm>
          <a:prstGeom prst="wedgeEllipseCallout">
            <a:avLst>
              <a:gd name="adj1" fmla="val 63032"/>
              <a:gd name="adj2" fmla="val 57690"/>
            </a:avLst>
          </a:prstGeom>
          <a:solidFill>
            <a:schemeClr val="bg1"/>
          </a:solidFill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noProof="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Leemos</a:t>
            </a:r>
            <a:r>
              <a:rPr lang="en-GB" sz="3600" noProof="0" dirty="0">
                <a:solidFill>
                  <a:srgbClr val="002060"/>
                </a:solidFill>
                <a:latin typeface="Century Gothic" panose="020B0502020202020204" pitchFamily="34" charset="0"/>
              </a:rPr>
              <a:t> un </a:t>
            </a:r>
            <a:r>
              <a:rPr lang="en-GB" sz="3600" noProof="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libro</a:t>
            </a:r>
            <a:r>
              <a:rPr lang="en-GB" sz="3600" noProof="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3600" noProof="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cada</a:t>
            </a:r>
            <a:r>
              <a:rPr lang="en-GB" sz="3600" noProof="0" dirty="0">
                <a:solidFill>
                  <a:srgbClr val="002060"/>
                </a:solidFill>
                <a:latin typeface="Century Gothic" panose="020B0502020202020204" pitchFamily="34" charset="0"/>
              </a:rPr>
              <a:t> semana.</a:t>
            </a:r>
            <a:endParaRPr kumimoji="0" lang="en-GB" sz="3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4993CE1-EC0B-43EE-8ABA-F848980BD290}"/>
              </a:ext>
            </a:extLst>
          </p:cNvPr>
          <p:cNvSpPr txBox="1"/>
          <p:nvPr/>
        </p:nvSpPr>
        <p:spPr>
          <a:xfrm>
            <a:off x="191720" y="146980"/>
            <a:ext cx="107353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¡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Habla!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Say the Spanish sentence. 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[3/4]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9391D71C-5242-43B9-91BA-FC671780F7F5}"/>
              </a:ext>
            </a:extLst>
          </p:cNvPr>
          <p:cNvSpPr/>
          <p:nvPr/>
        </p:nvSpPr>
        <p:spPr>
          <a:xfrm>
            <a:off x="4280433" y="4597918"/>
            <a:ext cx="1896501" cy="781665"/>
          </a:xfrm>
          <a:prstGeom prst="roundRect">
            <a:avLst/>
          </a:prstGeom>
          <a:solidFill>
            <a:srgbClr val="D5F7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leemos</a:t>
            </a:r>
            <a:endParaRPr lang="en-GB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32030E1-8347-404C-82AB-65B407380CEB}"/>
              </a:ext>
            </a:extLst>
          </p:cNvPr>
          <p:cNvSpPr txBox="1"/>
          <p:nvPr/>
        </p:nvSpPr>
        <p:spPr>
          <a:xfrm>
            <a:off x="191719" y="1531441"/>
            <a:ext cx="88098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noProof="0" dirty="0">
                <a:solidFill>
                  <a:srgbClr val="002060"/>
                </a:solidFill>
                <a:latin typeface="Century Gothic" panose="020B0502020202020204" pitchFamily="34" charset="0"/>
              </a:rPr>
              <a:t>We read a book every week.  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099A7086-89AA-4558-B1FA-00D5DF0F3CC3}"/>
              </a:ext>
            </a:extLst>
          </p:cNvPr>
          <p:cNvSpPr/>
          <p:nvPr/>
        </p:nvSpPr>
        <p:spPr>
          <a:xfrm>
            <a:off x="995360" y="4597918"/>
            <a:ext cx="3025882" cy="781665"/>
          </a:xfrm>
          <a:prstGeom prst="roundRect">
            <a:avLst/>
          </a:prstGeom>
          <a:solidFill>
            <a:srgbClr val="D5F7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libro</a:t>
            </a:r>
            <a:endParaRPr lang="en-GB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F07FF961-88D9-474B-A713-4BBC44CF1C78}"/>
              </a:ext>
            </a:extLst>
          </p:cNvPr>
          <p:cNvSpPr/>
          <p:nvPr/>
        </p:nvSpPr>
        <p:spPr>
          <a:xfrm>
            <a:off x="995359" y="5708690"/>
            <a:ext cx="1405762" cy="781665"/>
          </a:xfrm>
          <a:prstGeom prst="roundRect">
            <a:avLst/>
          </a:prstGeom>
          <a:solidFill>
            <a:srgbClr val="D5F7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cada</a:t>
            </a:r>
            <a:endParaRPr lang="en-GB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FB6A74F1-9D3C-4225-9EA5-8FD51DEAE14B}"/>
              </a:ext>
            </a:extLst>
          </p:cNvPr>
          <p:cNvSpPr/>
          <p:nvPr/>
        </p:nvSpPr>
        <p:spPr>
          <a:xfrm>
            <a:off x="4188570" y="5731466"/>
            <a:ext cx="1831472" cy="781665"/>
          </a:xfrm>
          <a:prstGeom prst="roundRect">
            <a:avLst/>
          </a:prstGeom>
          <a:solidFill>
            <a:srgbClr val="D5F7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semana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E99ED55-A829-41FC-AA7A-58C8EC78F20A}"/>
              </a:ext>
            </a:extLst>
          </p:cNvPr>
          <p:cNvSpPr/>
          <p:nvPr/>
        </p:nvSpPr>
        <p:spPr>
          <a:xfrm>
            <a:off x="2615479" y="5727944"/>
            <a:ext cx="1405762" cy="781665"/>
          </a:xfrm>
          <a:prstGeom prst="roundRect">
            <a:avLst/>
          </a:prstGeom>
          <a:solidFill>
            <a:srgbClr val="D5F7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un</a:t>
            </a:r>
          </a:p>
        </p:txBody>
      </p:sp>
    </p:spTree>
    <p:extLst>
      <p:ext uri="{BB962C8B-B14F-4D97-AF65-F5344CB8AC3E}">
        <p14:creationId xmlns:p14="http://schemas.microsoft.com/office/powerpoint/2010/main" val="139054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xit" presetSubtype="4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15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2" dur="15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54" grpId="0" animBg="1"/>
      <p:bldP spid="63" grpId="0" animBg="1"/>
      <p:bldP spid="64" grpId="0"/>
      <p:bldP spid="65" grpId="0" animBg="1"/>
      <p:bldP spid="66" grpId="0"/>
      <p:bldP spid="67" grpId="0" animBg="1"/>
      <p:bldP spid="70" grpId="0" animBg="1"/>
      <p:bldP spid="71" grpId="0" animBg="1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C5452-B492-478D-8C7F-8D0CC48CA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0413" y="1212049"/>
            <a:ext cx="1354845" cy="399316"/>
          </a:xfrm>
          <a:solidFill>
            <a:srgbClr val="C5F5E8"/>
          </a:solidFill>
        </p:spPr>
        <p:txBody>
          <a:bodyPr>
            <a:normAutofit/>
          </a:bodyPr>
          <a:lstStyle/>
          <a:p>
            <a:pPr algn="ctr"/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hablar</a:t>
            </a:r>
          </a:p>
        </p:txBody>
      </p:sp>
      <p:pic>
        <p:nvPicPr>
          <p:cNvPr id="48" name="Google Shape;383;p19" descr="Chat, Multiple, Icon, Symbol, Message, Bubble, Talk">
            <a:extLst>
              <a:ext uri="{FF2B5EF4-FFF2-40B4-BE49-F238E27FC236}">
                <a16:creationId xmlns:a16="http://schemas.microsoft.com/office/drawing/2014/main" id="{A7EC9301-BFBD-4ED1-BB07-443A2BDB445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27024" y="136934"/>
            <a:ext cx="1138234" cy="97417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10;p19">
            <a:extLst>
              <a:ext uri="{FF2B5EF4-FFF2-40B4-BE49-F238E27FC236}">
                <a16:creationId xmlns:a16="http://schemas.microsoft.com/office/drawing/2014/main" id="{27A0F0A1-2010-4A2D-A5E6-AD9007189200}"/>
              </a:ext>
            </a:extLst>
          </p:cNvPr>
          <p:cNvSpPr txBox="1"/>
          <p:nvPr/>
        </p:nvSpPr>
        <p:spPr>
          <a:xfrm>
            <a:off x="11632979" y="3420295"/>
            <a:ext cx="143986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1E4E79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" name="Google Shape;387;p19">
            <a:extLst>
              <a:ext uri="{FF2B5EF4-FFF2-40B4-BE49-F238E27FC236}">
                <a16:creationId xmlns:a16="http://schemas.microsoft.com/office/drawing/2014/main" id="{2DEF6CA9-23B2-49CC-A550-3177F5BE6040}"/>
              </a:ext>
            </a:extLst>
          </p:cNvPr>
          <p:cNvSpPr/>
          <p:nvPr/>
        </p:nvSpPr>
        <p:spPr>
          <a:xfrm>
            <a:off x="11002736" y="1881617"/>
            <a:ext cx="502131" cy="4156257"/>
          </a:xfrm>
          <a:prstGeom prst="rect">
            <a:avLst/>
          </a:prstGeom>
          <a:solidFill>
            <a:srgbClr val="CC0099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" name="Google Shape;388;p19">
            <a:extLst>
              <a:ext uri="{FF2B5EF4-FFF2-40B4-BE49-F238E27FC236}">
                <a16:creationId xmlns:a16="http://schemas.microsoft.com/office/drawing/2014/main" id="{DF8A95F8-B267-4782-A2B7-7F223929008D}"/>
              </a:ext>
            </a:extLst>
          </p:cNvPr>
          <p:cNvSpPr/>
          <p:nvPr/>
        </p:nvSpPr>
        <p:spPr>
          <a:xfrm>
            <a:off x="11000369" y="1881615"/>
            <a:ext cx="503528" cy="4156259"/>
          </a:xfrm>
          <a:prstGeom prst="rect">
            <a:avLst/>
          </a:prstGeom>
          <a:solidFill>
            <a:srgbClr val="58E0BA"/>
          </a:solidFill>
          <a:ln w="9525" cap="flat" cmpd="sng">
            <a:solidFill>
              <a:srgbClr val="02456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55" name="Google Shape;389;p19">
            <a:extLst>
              <a:ext uri="{FF2B5EF4-FFF2-40B4-BE49-F238E27FC236}">
                <a16:creationId xmlns:a16="http://schemas.microsoft.com/office/drawing/2014/main" id="{05133B8E-3C5F-43C6-A1A5-E00EC531A425}"/>
              </a:ext>
            </a:extLst>
          </p:cNvPr>
          <p:cNvCxnSpPr/>
          <p:nvPr/>
        </p:nvCxnSpPr>
        <p:spPr>
          <a:xfrm>
            <a:off x="11686108" y="1870189"/>
            <a:ext cx="0" cy="4156259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" name="Google Shape;390;p19">
            <a:extLst>
              <a:ext uri="{FF2B5EF4-FFF2-40B4-BE49-F238E27FC236}">
                <a16:creationId xmlns:a16="http://schemas.microsoft.com/office/drawing/2014/main" id="{655866C2-D0F4-4E2E-9AF5-BCE0D3552806}"/>
              </a:ext>
            </a:extLst>
          </p:cNvPr>
          <p:cNvCxnSpPr/>
          <p:nvPr/>
        </p:nvCxnSpPr>
        <p:spPr>
          <a:xfrm>
            <a:off x="11663499" y="1870188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" name="Google Shape;391;p19">
            <a:extLst>
              <a:ext uri="{FF2B5EF4-FFF2-40B4-BE49-F238E27FC236}">
                <a16:creationId xmlns:a16="http://schemas.microsoft.com/office/drawing/2014/main" id="{F2C11B9E-85C2-4655-82B7-AF4FA146813C}"/>
              </a:ext>
            </a:extLst>
          </p:cNvPr>
          <p:cNvCxnSpPr/>
          <p:nvPr/>
        </p:nvCxnSpPr>
        <p:spPr>
          <a:xfrm>
            <a:off x="11686109" y="6026447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" name="Google Shape;393;p19">
            <a:extLst>
              <a:ext uri="{FF2B5EF4-FFF2-40B4-BE49-F238E27FC236}">
                <a16:creationId xmlns:a16="http://schemas.microsoft.com/office/drawing/2014/main" id="{68EBE709-6013-4795-A17B-5C5DA9322974}"/>
              </a:ext>
            </a:extLst>
          </p:cNvPr>
          <p:cNvSpPr txBox="1"/>
          <p:nvPr/>
        </p:nvSpPr>
        <p:spPr>
          <a:xfrm>
            <a:off x="11794504" y="1649721"/>
            <a:ext cx="95738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lang="en-GB" b="1" kern="0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Arial"/>
              </a:rPr>
              <a:t>15</a:t>
            </a:r>
            <a:endParaRPr b="1" kern="0" dirty="0">
              <a:solidFill>
                <a:srgbClr val="1E4E79"/>
              </a:solidFill>
              <a:latin typeface="Century Gothic"/>
              <a:ea typeface="Century Gothic"/>
              <a:cs typeface="Century Gothic"/>
              <a:sym typeface="Arial"/>
            </a:endParaRPr>
          </a:p>
        </p:txBody>
      </p:sp>
      <p:sp>
        <p:nvSpPr>
          <p:cNvPr id="59" name="Google Shape;394;p19">
            <a:extLst>
              <a:ext uri="{FF2B5EF4-FFF2-40B4-BE49-F238E27FC236}">
                <a16:creationId xmlns:a16="http://schemas.microsoft.com/office/drawing/2014/main" id="{504ECD11-CF69-43EE-9CAD-CE5FB5F1720D}"/>
              </a:ext>
            </a:extLst>
          </p:cNvPr>
          <p:cNvSpPr txBox="1"/>
          <p:nvPr/>
        </p:nvSpPr>
        <p:spPr>
          <a:xfrm>
            <a:off x="11769073" y="5620178"/>
            <a:ext cx="87261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0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395;p19">
            <a:extLst>
              <a:ext uri="{FF2B5EF4-FFF2-40B4-BE49-F238E27FC236}">
                <a16:creationId xmlns:a16="http://schemas.microsoft.com/office/drawing/2014/main" id="{46F4D68E-6510-4BB4-B778-9C71E1373619}"/>
              </a:ext>
            </a:extLst>
          </p:cNvPr>
          <p:cNvSpPr/>
          <p:nvPr/>
        </p:nvSpPr>
        <p:spPr>
          <a:xfrm>
            <a:off x="10859786" y="6256867"/>
            <a:ext cx="1058732" cy="38208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INICIO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Speech Bubble: Oval 62">
            <a:extLst>
              <a:ext uri="{FF2B5EF4-FFF2-40B4-BE49-F238E27FC236}">
                <a16:creationId xmlns:a16="http://schemas.microsoft.com/office/drawing/2014/main" id="{69ECBD61-FB4C-4CF2-9F95-45B2D2F74CC9}"/>
              </a:ext>
            </a:extLst>
          </p:cNvPr>
          <p:cNvSpPr/>
          <p:nvPr/>
        </p:nvSpPr>
        <p:spPr>
          <a:xfrm>
            <a:off x="3636843" y="2365324"/>
            <a:ext cx="4765376" cy="1735330"/>
          </a:xfrm>
          <a:prstGeom prst="wedgeEllipseCallout">
            <a:avLst>
              <a:gd name="adj1" fmla="val 63032"/>
              <a:gd name="adj2" fmla="val 57690"/>
            </a:avLst>
          </a:prstGeom>
          <a:solidFill>
            <a:schemeClr val="bg1"/>
          </a:solidFill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noProof="0" dirty="0">
                <a:solidFill>
                  <a:srgbClr val="002060"/>
                </a:solidFill>
                <a:latin typeface="Century Gothic" panose="020B0502020202020204" pitchFamily="34" charset="0"/>
              </a:rPr>
              <a:t>No </a:t>
            </a:r>
            <a:r>
              <a:rPr lang="en-GB" sz="3600" noProof="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corremos</a:t>
            </a:r>
            <a:r>
              <a:rPr lang="en-GB" sz="3600" noProof="0" dirty="0">
                <a:solidFill>
                  <a:srgbClr val="002060"/>
                </a:solidFill>
                <a:latin typeface="Century Gothic" panose="020B0502020202020204" pitchFamily="34" charset="0"/>
              </a:rPr>
              <a:t> 5k </a:t>
            </a:r>
            <a:r>
              <a:rPr lang="en-GB" sz="3600" noProof="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cada</a:t>
            </a:r>
            <a:r>
              <a:rPr lang="en-GB" sz="3600" noProof="0" dirty="0">
                <a:solidFill>
                  <a:srgbClr val="002060"/>
                </a:solidFill>
                <a:latin typeface="Century Gothic" panose="020B0502020202020204" pitchFamily="34" charset="0"/>
              </a:rPr>
              <a:t> día.</a:t>
            </a:r>
            <a:endParaRPr kumimoji="0" lang="en-GB" sz="3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4993CE1-EC0B-43EE-8ABA-F848980BD290}"/>
              </a:ext>
            </a:extLst>
          </p:cNvPr>
          <p:cNvSpPr txBox="1"/>
          <p:nvPr/>
        </p:nvSpPr>
        <p:spPr>
          <a:xfrm>
            <a:off x="191720" y="146980"/>
            <a:ext cx="107353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¡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Habla!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Say the Spanish sentence. 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[4/4]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9391D71C-5242-43B9-91BA-FC671780F7F5}"/>
              </a:ext>
            </a:extLst>
          </p:cNvPr>
          <p:cNvSpPr/>
          <p:nvPr/>
        </p:nvSpPr>
        <p:spPr>
          <a:xfrm>
            <a:off x="4280433" y="4597918"/>
            <a:ext cx="1896501" cy="781665"/>
          </a:xfrm>
          <a:prstGeom prst="roundRect">
            <a:avLst/>
          </a:prstGeom>
          <a:solidFill>
            <a:srgbClr val="D5F7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día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32030E1-8347-404C-82AB-65B407380CEB}"/>
              </a:ext>
            </a:extLst>
          </p:cNvPr>
          <p:cNvSpPr txBox="1"/>
          <p:nvPr/>
        </p:nvSpPr>
        <p:spPr>
          <a:xfrm>
            <a:off x="191719" y="1531441"/>
            <a:ext cx="88098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noProof="0" dirty="0">
                <a:solidFill>
                  <a:srgbClr val="002060"/>
                </a:solidFill>
                <a:latin typeface="Century Gothic" panose="020B0502020202020204" pitchFamily="34" charset="0"/>
              </a:rPr>
              <a:t>We don’t run 5km every day.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099A7086-89AA-4558-B1FA-00D5DF0F3CC3}"/>
              </a:ext>
            </a:extLst>
          </p:cNvPr>
          <p:cNvSpPr/>
          <p:nvPr/>
        </p:nvSpPr>
        <p:spPr>
          <a:xfrm>
            <a:off x="995360" y="4597918"/>
            <a:ext cx="3025882" cy="781665"/>
          </a:xfrm>
          <a:prstGeom prst="roundRect">
            <a:avLst/>
          </a:prstGeom>
          <a:solidFill>
            <a:srgbClr val="D5F7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corremos</a:t>
            </a:r>
            <a:endParaRPr lang="en-GB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F07FF961-88D9-474B-A713-4BBC44CF1C78}"/>
              </a:ext>
            </a:extLst>
          </p:cNvPr>
          <p:cNvSpPr/>
          <p:nvPr/>
        </p:nvSpPr>
        <p:spPr>
          <a:xfrm>
            <a:off x="995359" y="5708690"/>
            <a:ext cx="1405762" cy="781665"/>
          </a:xfrm>
          <a:prstGeom prst="roundRect">
            <a:avLst/>
          </a:prstGeom>
          <a:solidFill>
            <a:srgbClr val="D5F7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5km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FB6A74F1-9D3C-4225-9EA5-8FD51DEAE14B}"/>
              </a:ext>
            </a:extLst>
          </p:cNvPr>
          <p:cNvSpPr/>
          <p:nvPr/>
        </p:nvSpPr>
        <p:spPr>
          <a:xfrm>
            <a:off x="4188570" y="5731466"/>
            <a:ext cx="1831472" cy="781665"/>
          </a:xfrm>
          <a:prstGeom prst="roundRect">
            <a:avLst/>
          </a:prstGeom>
          <a:solidFill>
            <a:srgbClr val="D5F7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cada</a:t>
            </a:r>
            <a:endParaRPr lang="en-GB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E99ED55-A829-41FC-AA7A-58C8EC78F20A}"/>
              </a:ext>
            </a:extLst>
          </p:cNvPr>
          <p:cNvSpPr/>
          <p:nvPr/>
        </p:nvSpPr>
        <p:spPr>
          <a:xfrm>
            <a:off x="2615479" y="5727944"/>
            <a:ext cx="1405762" cy="781665"/>
          </a:xfrm>
          <a:prstGeom prst="roundRect">
            <a:avLst/>
          </a:prstGeom>
          <a:solidFill>
            <a:srgbClr val="D5F7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no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A0A643E-1AF2-474A-8255-E876122A84B5}"/>
              </a:ext>
            </a:extLst>
          </p:cNvPr>
          <p:cNvSpPr txBox="1"/>
          <p:nvPr/>
        </p:nvSpPr>
        <p:spPr>
          <a:xfrm>
            <a:off x="7799744" y="138908"/>
            <a:ext cx="3127280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el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kilómetro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= kilometre</a:t>
            </a:r>
          </a:p>
        </p:txBody>
      </p:sp>
    </p:spTree>
    <p:extLst>
      <p:ext uri="{BB962C8B-B14F-4D97-AF65-F5344CB8AC3E}">
        <p14:creationId xmlns:p14="http://schemas.microsoft.com/office/powerpoint/2010/main" val="286354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xit" presetSubtype="4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15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2" dur="15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54" grpId="0" animBg="1"/>
      <p:bldP spid="63" grpId="0" animBg="1"/>
      <p:bldP spid="64" grpId="0"/>
      <p:bldP spid="65" grpId="0" animBg="1"/>
      <p:bldP spid="66" grpId="0"/>
      <p:bldP spid="67" grpId="0" animBg="1"/>
      <p:bldP spid="70" grpId="0" animBg="1"/>
      <p:bldP spid="71" grpId="0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19;p21" descr="background rectangle">
            <a:extLst>
              <a:ext uri="{FF2B5EF4-FFF2-40B4-BE49-F238E27FC236}">
                <a16:creationId xmlns:a16="http://schemas.microsoft.com/office/drawing/2014/main" id="{6ADDCC5E-D66B-4BFB-8CC7-7FF7A6326B2C}"/>
              </a:ext>
            </a:extLst>
          </p:cNvPr>
          <p:cNvSpPr/>
          <p:nvPr/>
        </p:nvSpPr>
        <p:spPr>
          <a:xfrm>
            <a:off x="0" y="0"/>
            <a:ext cx="4350984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0" name="Google Shape;42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4752" y="304800"/>
            <a:ext cx="4953631" cy="4247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4F55C3-A2F8-4910-ADD9-148ED941E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356302">
            <a:off x="187038" y="2904693"/>
            <a:ext cx="3976907" cy="1325563"/>
          </a:xfrm>
        </p:spPr>
        <p:txBody>
          <a:bodyPr>
            <a:normAutofit/>
          </a:bodyPr>
          <a:lstStyle/>
          <a:p>
            <a:pPr lvl="0" algn="ctr">
              <a:lnSpc>
                <a:spcPct val="100000"/>
              </a:lnSpc>
            </a:pPr>
            <a:r>
              <a:rPr lang="en-GB" sz="8000" b="1" dirty="0">
                <a:solidFill>
                  <a:srgbClr val="FFFFFF"/>
                </a:solidFill>
                <a:latin typeface="Segoe Print" panose="02000600000000000000" pitchFamily="2" charset="0"/>
                <a:cs typeface="Arial" panose="020B0604020202020204" pitchFamily="34" charset="0"/>
                <a:sym typeface="Arial"/>
              </a:rPr>
              <a:t>¡</a:t>
            </a:r>
            <a:r>
              <a:rPr lang="en-GB" sz="8000" b="1" dirty="0" err="1">
                <a:solidFill>
                  <a:srgbClr val="FFFFFF"/>
                </a:solidFill>
                <a:latin typeface="Segoe Print" panose="02000600000000000000" pitchFamily="2" charset="0"/>
                <a:cs typeface="Arial" panose="020B0604020202020204" pitchFamily="34" charset="0"/>
                <a:sym typeface="Arial"/>
              </a:rPr>
              <a:t>adiós</a:t>
            </a:r>
            <a:r>
              <a:rPr lang="en-GB" sz="8000" b="1" dirty="0">
                <a:solidFill>
                  <a:srgbClr val="FFFFFF"/>
                </a:solidFill>
                <a:latin typeface="Segoe Print" panose="02000600000000000000" pitchFamily="2" charset="0"/>
                <a:cs typeface="Arial" panose="020B0604020202020204" pitchFamily="34" charset="0"/>
                <a:sym typeface="Arial"/>
              </a:rPr>
              <a:t>!</a:t>
            </a:r>
            <a:endParaRPr lang="en-GB" dirty="0"/>
          </a:p>
        </p:txBody>
      </p:sp>
      <p:sp>
        <p:nvSpPr>
          <p:cNvPr id="7" name="Google Shape;421;p21">
            <a:extLst>
              <a:ext uri="{FF2B5EF4-FFF2-40B4-BE49-F238E27FC236}">
                <a16:creationId xmlns:a16="http://schemas.microsoft.com/office/drawing/2014/main" id="{C56FA95A-3C48-4E74-BF3B-4E41A382A86D}"/>
              </a:ext>
            </a:extLst>
          </p:cNvPr>
          <p:cNvSpPr/>
          <p:nvPr/>
        </p:nvSpPr>
        <p:spPr>
          <a:xfrm>
            <a:off x="6215144" y="5128536"/>
            <a:ext cx="5955117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 typeface="Arial"/>
              <a:buNone/>
            </a:pPr>
            <a:r>
              <a:rPr lang="en-GB" sz="9600" b="1" i="0" u="none" strike="noStrike" cap="none" dirty="0" err="1">
                <a:solidFill>
                  <a:srgbClr val="0070C0"/>
                </a:solidFill>
                <a:latin typeface="Modern Love" panose="04090805081005020601" pitchFamily="82" charset="0"/>
                <a:ea typeface="Arial"/>
                <a:cs typeface="Aharoni" panose="02010803020104030203" pitchFamily="2" charset="-79"/>
                <a:sym typeface="Arial"/>
              </a:rPr>
              <a:t>azul</a:t>
            </a:r>
            <a:endParaRPr dirty="0">
              <a:solidFill>
                <a:srgbClr val="0070C0"/>
              </a:solidFill>
              <a:latin typeface="Modern Love" panose="04090805081005020601" pitchFamily="82" charset="0"/>
              <a:cs typeface="Aharoni" panose="02010803020104030203" pitchFamily="2" charset="-79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8;p2" descr="background rectangle">
            <a:extLst>
              <a:ext uri="{FF2B5EF4-FFF2-40B4-BE49-F238E27FC236}">
                <a16:creationId xmlns:a16="http://schemas.microsoft.com/office/drawing/2014/main" id="{09433CD3-426E-4B6A-9485-2B7DBF7E511F}"/>
              </a:ext>
            </a:extLst>
          </p:cNvPr>
          <p:cNvSpPr/>
          <p:nvPr/>
        </p:nvSpPr>
        <p:spPr>
          <a:xfrm>
            <a:off x="0" y="0"/>
            <a:ext cx="4350984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ADD2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4752" y="304800"/>
            <a:ext cx="4953631" cy="4247588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 txBox="1"/>
          <p:nvPr/>
        </p:nvSpPr>
        <p:spPr>
          <a:xfrm>
            <a:off x="178191" y="5337198"/>
            <a:ext cx="4350984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Tx/>
              <a:buChar char="-"/>
            </a:pPr>
            <a:r>
              <a:rPr lang="es-ES" sz="2800" b="1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-ER </a:t>
            </a:r>
            <a:r>
              <a:rPr lang="es-ES" sz="2800" b="1" dirty="0" err="1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verbs</a:t>
            </a:r>
            <a:r>
              <a:rPr lang="es-ES" sz="2800" b="1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s/he, </a:t>
            </a:r>
            <a:r>
              <a:rPr lang="es-ES" sz="2800" b="1" dirty="0" err="1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</a:t>
            </a:r>
            <a:r>
              <a:rPr lang="es-ES" sz="2800" b="1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vs. </a:t>
            </a:r>
            <a:r>
              <a:rPr lang="es-ES" sz="2800" b="1" dirty="0" err="1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</a:t>
            </a:r>
            <a:endParaRPr lang="es-ES" sz="2800" b="1" dirty="0">
              <a:solidFill>
                <a:schemeClr val="bg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Tx/>
              <a:buChar char="-"/>
            </a:pPr>
            <a:r>
              <a:rPr lang="es-ES" sz="2800" b="1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SSC: Stress 2</a:t>
            </a:r>
            <a:endParaRPr lang="es-ES" sz="2800" b="0" i="0" u="none" strike="noStrike" cap="none" dirty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3F0534-389A-424E-948D-9C52302BB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4800"/>
            <a:ext cx="4350984" cy="1325563"/>
          </a:xfrm>
        </p:spPr>
        <p:txBody>
          <a:bodyPr>
            <a:normAutofit/>
          </a:bodyPr>
          <a:lstStyle/>
          <a:p>
            <a:pPr algn="ctr" rtl="0" fontAlgn="ctr"/>
            <a:r>
              <a:rPr lang="en-GB" sz="4400" b="1" dirty="0">
                <a:solidFill>
                  <a:schemeClr val="bg1">
                    <a:lumMod val="95000"/>
                  </a:schemeClr>
                </a:solidFill>
                <a:effectLst/>
                <a:latin typeface="Century Gothic" panose="020B0502020202020204" pitchFamily="34" charset="0"/>
              </a:rPr>
              <a:t>Saying what I and others do</a:t>
            </a:r>
          </a:p>
        </p:txBody>
      </p:sp>
      <p:sp>
        <p:nvSpPr>
          <p:cNvPr id="8" name="Google Shape;100;p2">
            <a:extLst>
              <a:ext uri="{FF2B5EF4-FFF2-40B4-BE49-F238E27FC236}">
                <a16:creationId xmlns:a16="http://schemas.microsoft.com/office/drawing/2014/main" id="{AD017EE6-D313-46C9-9C36-8CE9B548176E}"/>
              </a:ext>
            </a:extLst>
          </p:cNvPr>
          <p:cNvSpPr/>
          <p:nvPr/>
        </p:nvSpPr>
        <p:spPr>
          <a:xfrm>
            <a:off x="6368181" y="4552388"/>
            <a:ext cx="5645628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 typeface="Arial"/>
              <a:buNone/>
            </a:pPr>
            <a:r>
              <a:rPr lang="en-GB" sz="9600" i="0" u="none" strike="noStrike" cap="none" dirty="0" err="1">
                <a:solidFill>
                  <a:srgbClr val="0070C0"/>
                </a:solidFill>
                <a:latin typeface="Modern Love" panose="04090805081005020601" pitchFamily="82" charset="0"/>
                <a:ea typeface="STHupo" panose="02010800040101010101" pitchFamily="2" charset="-122"/>
                <a:cs typeface="Aharoni" panose="02010803020104030203" pitchFamily="2" charset="-79"/>
                <a:sym typeface="Arial"/>
              </a:rPr>
              <a:t>azul</a:t>
            </a:r>
            <a:endParaRPr dirty="0">
              <a:solidFill>
                <a:srgbClr val="0070C0"/>
              </a:solidFill>
              <a:latin typeface="Modern Love" panose="04090805081005020601" pitchFamily="82" charset="0"/>
              <a:ea typeface="STHupo" panose="02010800040101010101" pitchFamily="2" charset="-122"/>
              <a:cs typeface="Aharoni" panose="02010803020104030203" pitchFamily="2" charset="-79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4A022-6D77-4C4E-89F8-D17BCA4E2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5737" y="1049866"/>
            <a:ext cx="1523999" cy="406402"/>
          </a:xfrm>
          <a:solidFill>
            <a:srgbClr val="FF0066"/>
          </a:solidFill>
        </p:spPr>
        <p:txBody>
          <a:bodyPr>
            <a:normAutofit/>
          </a:bodyPr>
          <a:lstStyle/>
          <a:p>
            <a:r>
              <a:rPr lang="en-GB" sz="2000" b="1" i="0" u="none" strike="noStrike" cap="none" dirty="0" err="1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pronunciar</a:t>
            </a: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3" name="Google Shape;111;p3" descr="Speech Icon, Voice, Talking, Audio, Speech">
            <a:extLst>
              <a:ext uri="{FF2B5EF4-FFF2-40B4-BE49-F238E27FC236}">
                <a16:creationId xmlns:a16="http://schemas.microsoft.com/office/drawing/2014/main" id="{73B89F34-3C74-4B21-9F34-8F2C9EBD69F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72830" y="174117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108;p3">
            <a:extLst>
              <a:ext uri="{FF2B5EF4-FFF2-40B4-BE49-F238E27FC236}">
                <a16:creationId xmlns:a16="http://schemas.microsoft.com/office/drawing/2014/main" id="{8F334ADB-59D6-4113-8286-E88D6E104CF4}"/>
              </a:ext>
            </a:extLst>
          </p:cNvPr>
          <p:cNvSpPr txBox="1"/>
          <p:nvPr/>
        </p:nvSpPr>
        <p:spPr>
          <a:xfrm>
            <a:off x="268175" y="255274"/>
            <a:ext cx="4572000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500"/>
              <a:buFont typeface="Century Gothic"/>
              <a:buNone/>
            </a:pPr>
            <a:r>
              <a:rPr lang="en-GB" sz="4400" b="1" dirty="0">
                <a:solidFill>
                  <a:srgbClr val="002060"/>
                </a:solidFill>
                <a:latin typeface="Century Gothic"/>
                <a:ea typeface="Calibri"/>
                <a:cs typeface="Calibri"/>
                <a:sym typeface="Century Gothic"/>
              </a:rPr>
              <a:t>Stress 2</a:t>
            </a:r>
            <a:endParaRPr sz="4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108;p3">
            <a:extLst>
              <a:ext uri="{FF2B5EF4-FFF2-40B4-BE49-F238E27FC236}">
                <a16:creationId xmlns:a16="http://schemas.microsoft.com/office/drawing/2014/main" id="{2DF5379B-FEFD-4AA9-A0CE-B7379B9D9344}"/>
              </a:ext>
            </a:extLst>
          </p:cNvPr>
          <p:cNvSpPr txBox="1"/>
          <p:nvPr/>
        </p:nvSpPr>
        <p:spPr>
          <a:xfrm>
            <a:off x="171901" y="950285"/>
            <a:ext cx="10638752" cy="209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26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Where there is </a:t>
            </a:r>
            <a:r>
              <a:rPr lang="en-GB" sz="26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no</a:t>
            </a:r>
            <a:r>
              <a:rPr lang="en-GB" sz="26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written accent, stress the penultimate </a:t>
            </a:r>
            <a:br>
              <a:rPr lang="en-GB" sz="26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</a:br>
            <a:r>
              <a:rPr lang="en-GB" sz="26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(second to last) syllable for any word ending in a vowel, ‘n’ or ‘s’.</a:t>
            </a:r>
            <a:endParaRPr lang="en-GB" sz="2600" b="0" dirty="0">
              <a:solidFill>
                <a:srgbClr val="002060"/>
              </a:solidFill>
              <a:effectLst/>
              <a:latin typeface="Century Gothic" panose="020B0502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GB" sz="2600" b="0" dirty="0">
              <a:solidFill>
                <a:srgbClr val="002060"/>
              </a:solidFill>
              <a:effectLst/>
              <a:latin typeface="Century Gothic" panose="020B0502020202020204" pitchFamily="34" charset="0"/>
            </a:endParaRPr>
          </a:p>
          <a:p>
            <a:br>
              <a:rPr lang="en-GB" sz="26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endParaRPr sz="2600" b="1" i="0" u="none" strike="noStrike" cap="none" dirty="0">
              <a:solidFill>
                <a:srgbClr val="002060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108;p3">
            <a:extLst>
              <a:ext uri="{FF2B5EF4-FFF2-40B4-BE49-F238E27FC236}">
                <a16:creationId xmlns:a16="http://schemas.microsoft.com/office/drawing/2014/main" id="{BA50D542-CD9F-43C9-9E83-620F77EF33E7}"/>
              </a:ext>
            </a:extLst>
          </p:cNvPr>
          <p:cNvSpPr txBox="1"/>
          <p:nvPr/>
        </p:nvSpPr>
        <p:spPr>
          <a:xfrm>
            <a:off x="732871" y="2480907"/>
            <a:ext cx="1910851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pasad</a:t>
            </a:r>
            <a:r>
              <a:rPr lang="en-GB" sz="3200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o</a:t>
            </a:r>
            <a:endParaRPr sz="3200" i="0" u="sng" strike="noStrike" cap="none" dirty="0">
              <a:solidFill>
                <a:srgbClr val="002060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108;p3">
            <a:extLst>
              <a:ext uri="{FF2B5EF4-FFF2-40B4-BE49-F238E27FC236}">
                <a16:creationId xmlns:a16="http://schemas.microsoft.com/office/drawing/2014/main" id="{746027AF-9738-4108-82AC-2CD579487DB4}"/>
              </a:ext>
            </a:extLst>
          </p:cNvPr>
          <p:cNvSpPr txBox="1"/>
          <p:nvPr/>
        </p:nvSpPr>
        <p:spPr>
          <a:xfrm>
            <a:off x="717275" y="3394218"/>
            <a:ext cx="177407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nunc</a:t>
            </a:r>
            <a:r>
              <a:rPr lang="en-GB" sz="3200" u="sng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</a:t>
            </a:r>
            <a:endParaRPr sz="3200" i="0" u="sng" strike="noStrike" cap="none" dirty="0">
              <a:solidFill>
                <a:srgbClr val="002060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51EED76C-0C82-416C-B05F-E087BCF74928}"/>
              </a:ext>
            </a:extLst>
          </p:cNvPr>
          <p:cNvSpPr/>
          <p:nvPr/>
        </p:nvSpPr>
        <p:spPr>
          <a:xfrm>
            <a:off x="1381347" y="2500199"/>
            <a:ext cx="445931" cy="584735"/>
          </a:xfrm>
          <a:prstGeom prst="rect">
            <a:avLst/>
          </a:prstGeom>
          <a:solidFill>
            <a:srgbClr val="74CFE8">
              <a:alpha val="40000"/>
            </a:srgbClr>
          </a:solidFill>
          <a:ln>
            <a:solidFill>
              <a:srgbClr val="22A7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C3AE4902-06BC-459D-BA33-48F9DD5AD37D}"/>
              </a:ext>
            </a:extLst>
          </p:cNvPr>
          <p:cNvSpPr/>
          <p:nvPr/>
        </p:nvSpPr>
        <p:spPr>
          <a:xfrm>
            <a:off x="732871" y="3411734"/>
            <a:ext cx="825473" cy="584735"/>
          </a:xfrm>
          <a:prstGeom prst="rect">
            <a:avLst/>
          </a:prstGeom>
          <a:solidFill>
            <a:srgbClr val="74CFE8">
              <a:alpha val="40000"/>
            </a:srgbClr>
          </a:solidFill>
          <a:ln>
            <a:solidFill>
              <a:srgbClr val="22A7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Google Shape;108;p3">
            <a:extLst>
              <a:ext uri="{FF2B5EF4-FFF2-40B4-BE49-F238E27FC236}">
                <a16:creationId xmlns:a16="http://schemas.microsoft.com/office/drawing/2014/main" id="{33C9FC38-38BE-421D-BED0-2EECD828DFC6}"/>
              </a:ext>
            </a:extLst>
          </p:cNvPr>
          <p:cNvSpPr txBox="1"/>
          <p:nvPr/>
        </p:nvSpPr>
        <p:spPr>
          <a:xfrm>
            <a:off x="732871" y="4360878"/>
            <a:ext cx="177407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orde</a:t>
            </a:r>
            <a:r>
              <a:rPr lang="en-GB" sz="3200" u="sng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</a:t>
            </a:r>
            <a:endParaRPr sz="3200" i="0" u="sng" strike="noStrike" cap="none" dirty="0">
              <a:solidFill>
                <a:srgbClr val="002060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C776A17C-271E-4B6F-B2C0-3A09E21D5815}"/>
              </a:ext>
            </a:extLst>
          </p:cNvPr>
          <p:cNvSpPr/>
          <p:nvPr/>
        </p:nvSpPr>
        <p:spPr>
          <a:xfrm>
            <a:off x="811369" y="4378394"/>
            <a:ext cx="414842" cy="584735"/>
          </a:xfrm>
          <a:prstGeom prst="rect">
            <a:avLst/>
          </a:prstGeom>
          <a:solidFill>
            <a:srgbClr val="74CFE8">
              <a:alpha val="40000"/>
            </a:srgbClr>
          </a:solidFill>
          <a:ln>
            <a:solidFill>
              <a:srgbClr val="22A7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Google Shape;108;p3">
            <a:extLst>
              <a:ext uri="{FF2B5EF4-FFF2-40B4-BE49-F238E27FC236}">
                <a16:creationId xmlns:a16="http://schemas.microsoft.com/office/drawing/2014/main" id="{76C67B93-3F77-40F6-8924-8B04256601E3}"/>
              </a:ext>
            </a:extLst>
          </p:cNvPr>
          <p:cNvSpPr txBox="1"/>
          <p:nvPr/>
        </p:nvSpPr>
        <p:spPr>
          <a:xfrm>
            <a:off x="732871" y="5184070"/>
            <a:ext cx="266715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sabemos</a:t>
            </a:r>
            <a:endParaRPr sz="3200" i="0" u="sng" strike="noStrike" cap="none" dirty="0">
              <a:solidFill>
                <a:srgbClr val="002060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D742FA14-5156-4D66-B81A-5E9A0484C7C8}"/>
              </a:ext>
            </a:extLst>
          </p:cNvPr>
          <p:cNvSpPr/>
          <p:nvPr/>
        </p:nvSpPr>
        <p:spPr>
          <a:xfrm>
            <a:off x="1280073" y="5184070"/>
            <a:ext cx="547205" cy="584735"/>
          </a:xfrm>
          <a:prstGeom prst="rect">
            <a:avLst/>
          </a:prstGeom>
          <a:solidFill>
            <a:srgbClr val="74CFE8">
              <a:alpha val="40000"/>
            </a:srgbClr>
          </a:solidFill>
          <a:ln>
            <a:solidFill>
              <a:srgbClr val="22A7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8" name="Google Shape;108;p3">
            <a:extLst>
              <a:ext uri="{FF2B5EF4-FFF2-40B4-BE49-F238E27FC236}">
                <a16:creationId xmlns:a16="http://schemas.microsoft.com/office/drawing/2014/main" id="{94A396E4-7A71-4DB3-A3AA-81E458125ED3}"/>
              </a:ext>
            </a:extLst>
          </p:cNvPr>
          <p:cNvSpPr txBox="1"/>
          <p:nvPr/>
        </p:nvSpPr>
        <p:spPr>
          <a:xfrm>
            <a:off x="3084963" y="2542462"/>
            <a:ext cx="1910851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[past]</a:t>
            </a:r>
            <a:endParaRPr sz="2400" b="1" i="0" u="sng" strike="noStrike" cap="none" dirty="0">
              <a:solidFill>
                <a:srgbClr val="002060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108;p3">
            <a:extLst>
              <a:ext uri="{FF2B5EF4-FFF2-40B4-BE49-F238E27FC236}">
                <a16:creationId xmlns:a16="http://schemas.microsoft.com/office/drawing/2014/main" id="{90A596F3-CCA0-496B-BA87-09D02DB819B2}"/>
              </a:ext>
            </a:extLst>
          </p:cNvPr>
          <p:cNvSpPr txBox="1"/>
          <p:nvPr/>
        </p:nvSpPr>
        <p:spPr>
          <a:xfrm>
            <a:off x="3084964" y="3445033"/>
            <a:ext cx="1910851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[never]</a:t>
            </a:r>
            <a:endParaRPr sz="2400" b="1" i="0" u="sng" strike="noStrike" cap="none" dirty="0">
              <a:solidFill>
                <a:srgbClr val="002060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108;p3">
            <a:extLst>
              <a:ext uri="{FF2B5EF4-FFF2-40B4-BE49-F238E27FC236}">
                <a16:creationId xmlns:a16="http://schemas.microsoft.com/office/drawing/2014/main" id="{CCE51D64-E85A-465D-9F90-279A7414599E}"/>
              </a:ext>
            </a:extLst>
          </p:cNvPr>
          <p:cNvSpPr txBox="1"/>
          <p:nvPr/>
        </p:nvSpPr>
        <p:spPr>
          <a:xfrm>
            <a:off x="3084965" y="4384765"/>
            <a:ext cx="1910851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[order]</a:t>
            </a:r>
            <a:endParaRPr sz="2400" b="1" i="0" u="sng" strike="noStrike" cap="none" dirty="0">
              <a:solidFill>
                <a:srgbClr val="002060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108;p3">
            <a:extLst>
              <a:ext uri="{FF2B5EF4-FFF2-40B4-BE49-F238E27FC236}">
                <a16:creationId xmlns:a16="http://schemas.microsoft.com/office/drawing/2014/main" id="{94200BF0-60B5-4540-AAC2-EBB25525733C}"/>
              </a:ext>
            </a:extLst>
          </p:cNvPr>
          <p:cNvSpPr txBox="1"/>
          <p:nvPr/>
        </p:nvSpPr>
        <p:spPr>
          <a:xfrm>
            <a:off x="3084965" y="5271303"/>
            <a:ext cx="1910851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[we know]</a:t>
            </a:r>
            <a:endParaRPr sz="2400" b="1" i="0" u="sng" strike="noStrike" cap="none" dirty="0">
              <a:solidFill>
                <a:srgbClr val="002060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274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1" grpId="0"/>
      <p:bldP spid="82" grpId="0" animBg="1"/>
      <p:bldP spid="83" grpId="0" animBg="1"/>
      <p:bldP spid="84" grpId="0"/>
      <p:bldP spid="85" grpId="0" animBg="1"/>
      <p:bldP spid="86" grpId="0"/>
      <p:bldP spid="87" grpId="0" animBg="1"/>
      <p:bldP spid="88" grpId="0"/>
      <p:bldP spid="89" grpId="0"/>
      <p:bldP spid="90" grpId="0"/>
      <p:bldP spid="9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4A022-6D77-4C4E-89F8-D17BCA4E2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2400" y="1049866"/>
            <a:ext cx="1523999" cy="406402"/>
          </a:xfrm>
          <a:solidFill>
            <a:srgbClr val="FF0066"/>
          </a:solidFill>
        </p:spPr>
        <p:txBody>
          <a:bodyPr>
            <a:normAutofit/>
          </a:bodyPr>
          <a:lstStyle/>
          <a:p>
            <a:r>
              <a:rPr lang="en-GB" sz="2000" b="1" i="0" u="none" strike="noStrike" cap="none" dirty="0" err="1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pronunciar</a:t>
            </a: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3" name="Google Shape;111;p3" descr="Speech Icon, Voice, Talking, Audio, Speech">
            <a:extLst>
              <a:ext uri="{FF2B5EF4-FFF2-40B4-BE49-F238E27FC236}">
                <a16:creationId xmlns:a16="http://schemas.microsoft.com/office/drawing/2014/main" id="{73B89F34-3C74-4B21-9F34-8F2C9EBD69F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63735" y="152022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545407-C9CD-4036-83E5-294B45E9B985}"/>
              </a:ext>
            </a:extLst>
          </p:cNvPr>
          <p:cNvSpPr txBox="1"/>
          <p:nvPr/>
        </p:nvSpPr>
        <p:spPr>
          <a:xfrm>
            <a:off x="246046" y="143859"/>
            <a:ext cx="3982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Pronuncia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en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parejas.</a:t>
            </a:r>
          </a:p>
        </p:txBody>
      </p:sp>
      <p:sp>
        <p:nvSpPr>
          <p:cNvPr id="41" name="Google Shape;387;p19">
            <a:extLst>
              <a:ext uri="{FF2B5EF4-FFF2-40B4-BE49-F238E27FC236}">
                <a16:creationId xmlns:a16="http://schemas.microsoft.com/office/drawing/2014/main" id="{D524C29D-7C1A-4FEE-AA32-FB6284C13942}"/>
              </a:ext>
            </a:extLst>
          </p:cNvPr>
          <p:cNvSpPr/>
          <p:nvPr/>
        </p:nvSpPr>
        <p:spPr>
          <a:xfrm>
            <a:off x="11101807" y="1944684"/>
            <a:ext cx="502131" cy="4156257"/>
          </a:xfrm>
          <a:prstGeom prst="rect">
            <a:avLst/>
          </a:prstGeom>
          <a:solidFill>
            <a:srgbClr val="CC0099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" name="Google Shape;388;p19">
            <a:extLst>
              <a:ext uri="{FF2B5EF4-FFF2-40B4-BE49-F238E27FC236}">
                <a16:creationId xmlns:a16="http://schemas.microsoft.com/office/drawing/2014/main" id="{EC5C554E-8A37-42A2-B4CB-4EAEBD1D9B72}"/>
              </a:ext>
            </a:extLst>
          </p:cNvPr>
          <p:cNvSpPr/>
          <p:nvPr/>
        </p:nvSpPr>
        <p:spPr>
          <a:xfrm>
            <a:off x="11099440" y="1944682"/>
            <a:ext cx="503528" cy="4156259"/>
          </a:xfrm>
          <a:prstGeom prst="rect">
            <a:avLst/>
          </a:prstGeom>
          <a:solidFill>
            <a:srgbClr val="85CFE1"/>
          </a:solidFill>
          <a:ln w="9525" cap="flat" cmpd="sng">
            <a:solidFill>
              <a:srgbClr val="02456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43" name="Google Shape;389;p19">
            <a:extLst>
              <a:ext uri="{FF2B5EF4-FFF2-40B4-BE49-F238E27FC236}">
                <a16:creationId xmlns:a16="http://schemas.microsoft.com/office/drawing/2014/main" id="{2145DBE6-D39F-4F19-80A3-10EAE35FF95B}"/>
              </a:ext>
            </a:extLst>
          </p:cNvPr>
          <p:cNvCxnSpPr/>
          <p:nvPr/>
        </p:nvCxnSpPr>
        <p:spPr>
          <a:xfrm>
            <a:off x="11785179" y="1933256"/>
            <a:ext cx="0" cy="4156259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" name="Google Shape;390;p19">
            <a:extLst>
              <a:ext uri="{FF2B5EF4-FFF2-40B4-BE49-F238E27FC236}">
                <a16:creationId xmlns:a16="http://schemas.microsoft.com/office/drawing/2014/main" id="{A54922C4-025F-4765-8F80-C043F47A4CF9}"/>
              </a:ext>
            </a:extLst>
          </p:cNvPr>
          <p:cNvCxnSpPr/>
          <p:nvPr/>
        </p:nvCxnSpPr>
        <p:spPr>
          <a:xfrm>
            <a:off x="11762570" y="1933255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" name="Google Shape;391;p19">
            <a:extLst>
              <a:ext uri="{FF2B5EF4-FFF2-40B4-BE49-F238E27FC236}">
                <a16:creationId xmlns:a16="http://schemas.microsoft.com/office/drawing/2014/main" id="{9A9D9DC8-E6B0-439F-A22E-7A267C01E2AF}"/>
              </a:ext>
            </a:extLst>
          </p:cNvPr>
          <p:cNvCxnSpPr/>
          <p:nvPr/>
        </p:nvCxnSpPr>
        <p:spPr>
          <a:xfrm>
            <a:off x="11785180" y="6089514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" name="Google Shape;393;p19">
            <a:extLst>
              <a:ext uri="{FF2B5EF4-FFF2-40B4-BE49-F238E27FC236}">
                <a16:creationId xmlns:a16="http://schemas.microsoft.com/office/drawing/2014/main" id="{FB5EFF07-2036-496F-B979-7CF69843CEDB}"/>
              </a:ext>
            </a:extLst>
          </p:cNvPr>
          <p:cNvSpPr txBox="1"/>
          <p:nvPr/>
        </p:nvSpPr>
        <p:spPr>
          <a:xfrm>
            <a:off x="11785325" y="1967583"/>
            <a:ext cx="95738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</a:pPr>
            <a:r>
              <a:rPr lang="en-GB" sz="1800" b="1" i="0" u="none" strike="noStrike" cap="none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60</a:t>
            </a:r>
            <a:endParaRPr/>
          </a:p>
        </p:txBody>
      </p:sp>
      <p:sp>
        <p:nvSpPr>
          <p:cNvPr id="47" name="Google Shape;394;p19">
            <a:extLst>
              <a:ext uri="{FF2B5EF4-FFF2-40B4-BE49-F238E27FC236}">
                <a16:creationId xmlns:a16="http://schemas.microsoft.com/office/drawing/2014/main" id="{F0196A70-0893-4DE5-B950-3276274FCA24}"/>
              </a:ext>
            </a:extLst>
          </p:cNvPr>
          <p:cNvSpPr txBox="1"/>
          <p:nvPr/>
        </p:nvSpPr>
        <p:spPr>
          <a:xfrm>
            <a:off x="11868144" y="5683245"/>
            <a:ext cx="87261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</a:pPr>
            <a:r>
              <a:rPr lang="en-GB" sz="1800" b="1" i="0" u="none" strike="noStrike" cap="none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</a:t>
            </a:r>
            <a:endParaRPr dirty="0"/>
          </a:p>
        </p:txBody>
      </p:sp>
      <p:sp>
        <p:nvSpPr>
          <p:cNvPr id="48" name="Google Shape;395;p19">
            <a:extLst>
              <a:ext uri="{FF2B5EF4-FFF2-40B4-BE49-F238E27FC236}">
                <a16:creationId xmlns:a16="http://schemas.microsoft.com/office/drawing/2014/main" id="{EAFEC037-491F-441A-B362-780687C16FB4}"/>
              </a:ext>
            </a:extLst>
          </p:cNvPr>
          <p:cNvSpPr/>
          <p:nvPr/>
        </p:nvSpPr>
        <p:spPr>
          <a:xfrm>
            <a:off x="10958857" y="6319934"/>
            <a:ext cx="1058732" cy="38208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r>
              <a:rPr lang="en-GB" sz="18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INICIO</a:t>
            </a:r>
            <a:endParaRPr dirty="0"/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F5E0F1F9-A226-4C4C-A070-66A5560D94EA}"/>
              </a:ext>
            </a:extLst>
          </p:cNvPr>
          <p:cNvSpPr/>
          <p:nvPr/>
        </p:nvSpPr>
        <p:spPr>
          <a:xfrm rot="249488">
            <a:off x="3483676" y="1531240"/>
            <a:ext cx="1699708" cy="461624"/>
          </a:xfrm>
          <a:prstGeom prst="roundRect">
            <a:avLst/>
          </a:prstGeom>
          <a:solidFill>
            <a:srgbClr val="E6FBFE"/>
          </a:solidFill>
          <a:ln>
            <a:solidFill>
              <a:srgbClr val="1D75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banco</a:t>
            </a:r>
            <a:endParaRPr lang="en-GB" sz="2400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ACEC2BDE-A06C-45CE-A0CD-721662F3F3ED}"/>
              </a:ext>
            </a:extLst>
          </p:cNvPr>
          <p:cNvSpPr/>
          <p:nvPr/>
        </p:nvSpPr>
        <p:spPr>
          <a:xfrm rot="507599">
            <a:off x="310238" y="4607395"/>
            <a:ext cx="1699708" cy="461624"/>
          </a:xfrm>
          <a:prstGeom prst="roundRect">
            <a:avLst/>
          </a:prstGeom>
          <a:solidFill>
            <a:srgbClr val="E6FBFE"/>
          </a:solidFill>
          <a:ln>
            <a:solidFill>
              <a:srgbClr val="1D75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eco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4D60118B-33BE-4635-9550-D2EBFA558502}"/>
              </a:ext>
            </a:extLst>
          </p:cNvPr>
          <p:cNvSpPr/>
          <p:nvPr/>
        </p:nvSpPr>
        <p:spPr>
          <a:xfrm rot="249488">
            <a:off x="1184802" y="3490015"/>
            <a:ext cx="1699708" cy="461624"/>
          </a:xfrm>
          <a:prstGeom prst="roundRect">
            <a:avLst/>
          </a:prstGeom>
          <a:solidFill>
            <a:srgbClr val="E6FBFE"/>
          </a:solidFill>
          <a:ln>
            <a:solidFill>
              <a:srgbClr val="1D75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perfecta</a:t>
            </a:r>
            <a:endParaRPr lang="en-GB" sz="2400" b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6FF0A62B-BA13-4842-BDB3-63FE6DC9E481}"/>
              </a:ext>
            </a:extLst>
          </p:cNvPr>
          <p:cNvSpPr/>
          <p:nvPr/>
        </p:nvSpPr>
        <p:spPr>
          <a:xfrm rot="249488">
            <a:off x="5246146" y="3005695"/>
            <a:ext cx="1699708" cy="461624"/>
          </a:xfrm>
          <a:prstGeom prst="roundRect">
            <a:avLst/>
          </a:prstGeom>
          <a:solidFill>
            <a:srgbClr val="E6FBFE"/>
          </a:solidFill>
          <a:ln>
            <a:solidFill>
              <a:srgbClr val="1D75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tonta</a:t>
            </a:r>
            <a:endParaRPr lang="en-GB" sz="2400" b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9EC48C1F-7C82-4197-BB31-3833A2A5CF2D}"/>
              </a:ext>
            </a:extLst>
          </p:cNvPr>
          <p:cNvSpPr/>
          <p:nvPr/>
        </p:nvSpPr>
        <p:spPr>
          <a:xfrm rot="249488">
            <a:off x="6002278" y="4885826"/>
            <a:ext cx="1699708" cy="461624"/>
          </a:xfrm>
          <a:prstGeom prst="roundRect">
            <a:avLst/>
          </a:prstGeom>
          <a:solidFill>
            <a:srgbClr val="E6FBFE"/>
          </a:solidFill>
          <a:ln>
            <a:solidFill>
              <a:srgbClr val="1D75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trece</a:t>
            </a:r>
            <a:endParaRPr lang="en-GB" sz="2400" b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8ED4F6AD-6527-40EB-828C-027581AC906D}"/>
              </a:ext>
            </a:extLst>
          </p:cNvPr>
          <p:cNvSpPr/>
          <p:nvPr/>
        </p:nvSpPr>
        <p:spPr>
          <a:xfrm rot="249488">
            <a:off x="5885916" y="2031731"/>
            <a:ext cx="1699708" cy="461624"/>
          </a:xfrm>
          <a:prstGeom prst="roundRect">
            <a:avLst/>
          </a:prstGeom>
          <a:solidFill>
            <a:srgbClr val="E6FBFE"/>
          </a:solidFill>
          <a:ln>
            <a:solidFill>
              <a:srgbClr val="1D75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estamos</a:t>
            </a:r>
            <a:endParaRPr lang="en-GB" sz="2400" b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8F5C7D5C-4FC9-4280-87E7-EF4DC4884FAF}"/>
              </a:ext>
            </a:extLst>
          </p:cNvPr>
          <p:cNvSpPr/>
          <p:nvPr/>
        </p:nvSpPr>
        <p:spPr>
          <a:xfrm rot="249488">
            <a:off x="890617" y="2160168"/>
            <a:ext cx="1699708" cy="461624"/>
          </a:xfrm>
          <a:prstGeom prst="roundRect">
            <a:avLst/>
          </a:prstGeom>
          <a:solidFill>
            <a:srgbClr val="E6FBFE"/>
          </a:solidFill>
          <a:ln>
            <a:solidFill>
              <a:srgbClr val="1D75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fecha</a:t>
            </a:r>
            <a:endParaRPr lang="en-GB" sz="2400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082AEDC1-E781-429B-B774-00E95C390BC7}"/>
              </a:ext>
            </a:extLst>
          </p:cNvPr>
          <p:cNvSpPr/>
          <p:nvPr/>
        </p:nvSpPr>
        <p:spPr>
          <a:xfrm rot="249488">
            <a:off x="3318194" y="4998694"/>
            <a:ext cx="1699708" cy="461624"/>
          </a:xfrm>
          <a:prstGeom prst="roundRect">
            <a:avLst/>
          </a:prstGeom>
          <a:solidFill>
            <a:srgbClr val="E6FBFE"/>
          </a:solidFill>
          <a:ln>
            <a:solidFill>
              <a:srgbClr val="1D75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bonito</a:t>
            </a:r>
            <a:endParaRPr lang="en-GB" sz="2400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C58F158E-ADCA-455D-BBBA-963F125313C7}"/>
              </a:ext>
            </a:extLst>
          </p:cNvPr>
          <p:cNvSpPr/>
          <p:nvPr/>
        </p:nvSpPr>
        <p:spPr>
          <a:xfrm rot="249488">
            <a:off x="3834462" y="3937298"/>
            <a:ext cx="1699708" cy="461624"/>
          </a:xfrm>
          <a:prstGeom prst="roundRect">
            <a:avLst/>
          </a:prstGeom>
          <a:solidFill>
            <a:srgbClr val="E6FBFE"/>
          </a:solidFill>
          <a:ln>
            <a:solidFill>
              <a:srgbClr val="1D75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madre</a:t>
            </a:r>
            <a:endParaRPr lang="en-GB" sz="2400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76289D0C-CCE2-4D02-97A7-A019D7828A4F}"/>
              </a:ext>
            </a:extLst>
          </p:cNvPr>
          <p:cNvSpPr/>
          <p:nvPr/>
        </p:nvSpPr>
        <p:spPr>
          <a:xfrm rot="249488">
            <a:off x="3066534" y="2697908"/>
            <a:ext cx="1699708" cy="461624"/>
          </a:xfrm>
          <a:prstGeom prst="roundRect">
            <a:avLst/>
          </a:prstGeom>
          <a:solidFill>
            <a:srgbClr val="E6FBFE"/>
          </a:solidFill>
          <a:ln>
            <a:solidFill>
              <a:srgbClr val="1D75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pollo</a:t>
            </a:r>
            <a:endParaRPr lang="en-GB" sz="2400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337EE1E9-48CE-42CF-84E4-523461AA4350}"/>
              </a:ext>
            </a:extLst>
          </p:cNvPr>
          <p:cNvSpPr/>
          <p:nvPr/>
        </p:nvSpPr>
        <p:spPr>
          <a:xfrm rot="249488">
            <a:off x="6771222" y="3896094"/>
            <a:ext cx="1699708" cy="461624"/>
          </a:xfrm>
          <a:prstGeom prst="roundRect">
            <a:avLst/>
          </a:prstGeom>
          <a:solidFill>
            <a:srgbClr val="E6FBFE"/>
          </a:solidFill>
          <a:ln>
            <a:solidFill>
              <a:srgbClr val="1D75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sobre</a:t>
            </a:r>
            <a:endParaRPr lang="en-GB" sz="2400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37BF96ED-EE7E-4C3D-A28B-6D47312BBB08}"/>
              </a:ext>
            </a:extLst>
          </p:cNvPr>
          <p:cNvSpPr/>
          <p:nvPr/>
        </p:nvSpPr>
        <p:spPr>
          <a:xfrm rot="249488">
            <a:off x="8103738" y="2906362"/>
            <a:ext cx="1699708" cy="461624"/>
          </a:xfrm>
          <a:prstGeom prst="roundRect">
            <a:avLst/>
          </a:prstGeom>
          <a:solidFill>
            <a:srgbClr val="E6FBFE"/>
          </a:solidFill>
          <a:ln>
            <a:solidFill>
              <a:srgbClr val="1D75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dinero</a:t>
            </a:r>
            <a:endParaRPr lang="en-GB" sz="2400" b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17994481-F164-461F-9843-CA4BCF21C248}"/>
              </a:ext>
            </a:extLst>
          </p:cNvPr>
          <p:cNvSpPr/>
          <p:nvPr/>
        </p:nvSpPr>
        <p:spPr>
          <a:xfrm rot="249488">
            <a:off x="8103738" y="4798888"/>
            <a:ext cx="1699708" cy="461624"/>
          </a:xfrm>
          <a:prstGeom prst="roundRect">
            <a:avLst/>
          </a:prstGeom>
          <a:solidFill>
            <a:srgbClr val="E6FBFE"/>
          </a:solidFill>
          <a:ln>
            <a:solidFill>
              <a:srgbClr val="1D75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frase</a:t>
            </a:r>
            <a:endParaRPr lang="en-GB" sz="2400" b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FC16A8D6-FBE9-4976-B64D-8F35E29F07D0}"/>
              </a:ext>
            </a:extLst>
          </p:cNvPr>
          <p:cNvSpPr/>
          <p:nvPr/>
        </p:nvSpPr>
        <p:spPr>
          <a:xfrm rot="249488">
            <a:off x="5781774" y="876644"/>
            <a:ext cx="1699708" cy="461624"/>
          </a:xfrm>
          <a:prstGeom prst="roundRect">
            <a:avLst/>
          </a:prstGeom>
          <a:solidFill>
            <a:srgbClr val="E6FBFE"/>
          </a:solidFill>
          <a:ln>
            <a:solidFill>
              <a:srgbClr val="1D75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tartas</a:t>
            </a:r>
            <a:endParaRPr lang="en-GB" sz="2400" b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4048B95B-17A0-42AC-89E5-AD2F709176D6}"/>
              </a:ext>
            </a:extLst>
          </p:cNvPr>
          <p:cNvSpPr/>
          <p:nvPr/>
        </p:nvSpPr>
        <p:spPr>
          <a:xfrm rot="249488">
            <a:off x="8557694" y="1624803"/>
            <a:ext cx="1699708" cy="461624"/>
          </a:xfrm>
          <a:prstGeom prst="roundRect">
            <a:avLst/>
          </a:prstGeom>
          <a:solidFill>
            <a:srgbClr val="E6FBFE"/>
          </a:solidFill>
          <a:ln>
            <a:solidFill>
              <a:srgbClr val="1D75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tarjeta</a:t>
            </a:r>
            <a:endParaRPr lang="en-GB" sz="2400" b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8DCA02C8-9BB1-4B5C-A4F8-6C6B743DFAA4}"/>
              </a:ext>
            </a:extLst>
          </p:cNvPr>
          <p:cNvSpPr/>
          <p:nvPr/>
        </p:nvSpPr>
        <p:spPr>
          <a:xfrm rot="249488">
            <a:off x="960916" y="1132761"/>
            <a:ext cx="1699708" cy="461624"/>
          </a:xfrm>
          <a:prstGeom prst="roundRect">
            <a:avLst/>
          </a:prstGeom>
          <a:solidFill>
            <a:srgbClr val="E6FBFE"/>
          </a:solidFill>
          <a:ln>
            <a:solidFill>
              <a:srgbClr val="1D75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peces</a:t>
            </a:r>
            <a:endParaRPr lang="en-GB" sz="2400" b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D54EBB65-0038-4B2E-86ED-5E150F275BE8}"/>
              </a:ext>
            </a:extLst>
          </p:cNvPr>
          <p:cNvSpPr/>
          <p:nvPr/>
        </p:nvSpPr>
        <p:spPr>
          <a:xfrm rot="21363531">
            <a:off x="8630679" y="5962630"/>
            <a:ext cx="1699708" cy="461624"/>
          </a:xfrm>
          <a:prstGeom prst="roundRect">
            <a:avLst/>
          </a:prstGeom>
          <a:solidFill>
            <a:srgbClr val="E6FBFE"/>
          </a:solidFill>
          <a:ln>
            <a:solidFill>
              <a:srgbClr val="1D75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elegante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C92F9B2-944E-49FD-8F5F-D985F0572BF0}"/>
              </a:ext>
            </a:extLst>
          </p:cNvPr>
          <p:cNvSpPr/>
          <p:nvPr/>
        </p:nvSpPr>
        <p:spPr>
          <a:xfrm rot="249488">
            <a:off x="3140510" y="5797295"/>
            <a:ext cx="1699708" cy="461624"/>
          </a:xfrm>
          <a:prstGeom prst="roundRect">
            <a:avLst/>
          </a:prstGeom>
          <a:solidFill>
            <a:srgbClr val="E6FBFE"/>
          </a:solidFill>
          <a:ln>
            <a:solidFill>
              <a:srgbClr val="1D75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estricto</a:t>
            </a:r>
            <a:endParaRPr lang="en-GB" sz="2400" b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5CF0C01-DE1F-4AB6-AC4E-8113008EFCD3}"/>
              </a:ext>
            </a:extLst>
          </p:cNvPr>
          <p:cNvSpPr/>
          <p:nvPr/>
        </p:nvSpPr>
        <p:spPr>
          <a:xfrm rot="249488">
            <a:off x="506523" y="5950632"/>
            <a:ext cx="1699708" cy="461624"/>
          </a:xfrm>
          <a:prstGeom prst="roundRect">
            <a:avLst/>
          </a:prstGeom>
          <a:solidFill>
            <a:srgbClr val="E6FBFE"/>
          </a:solidFill>
          <a:ln>
            <a:solidFill>
              <a:srgbClr val="1D75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problema</a:t>
            </a:r>
            <a:endParaRPr lang="en-GB" sz="2400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F6EB159-F27D-4558-A318-C73CB7877DC7}"/>
              </a:ext>
            </a:extLst>
          </p:cNvPr>
          <p:cNvSpPr/>
          <p:nvPr/>
        </p:nvSpPr>
        <p:spPr>
          <a:xfrm rot="249488">
            <a:off x="5885917" y="6103386"/>
            <a:ext cx="1699708" cy="461624"/>
          </a:xfrm>
          <a:prstGeom prst="roundRect">
            <a:avLst/>
          </a:prstGeom>
          <a:solidFill>
            <a:srgbClr val="E6FBFE"/>
          </a:solidFill>
          <a:ln>
            <a:solidFill>
              <a:srgbClr val="1D75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grande</a:t>
            </a:r>
            <a:endParaRPr lang="en-GB" sz="2400" b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49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5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4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4A6DC-187E-4C4A-92B8-4D8EDD2BB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236" y="86352"/>
            <a:ext cx="10515600" cy="770175"/>
          </a:xfrm>
        </p:spPr>
        <p:txBody>
          <a:bodyPr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8625"/>
              <a:buFont typeface="Century Gothic"/>
              <a:buNone/>
            </a:pPr>
            <a:r>
              <a:rPr lang="en-GB" sz="3600" b="1" i="0" u="none" strike="noStrike" cap="none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Knowing wh</a:t>
            </a:r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o does what</a:t>
            </a:r>
            <a:endParaRPr lang="en-GB" sz="3600" b="1" i="0" u="none" strike="noStrike" cap="none" dirty="0">
              <a:solidFill>
                <a:srgbClr val="002060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" name="Google Shape;170;p8" descr="Jigsaw, Puzzle, Piece, Game, Concept, Solution">
            <a:extLst>
              <a:ext uri="{FF2B5EF4-FFF2-40B4-BE49-F238E27FC236}">
                <a16:creationId xmlns:a16="http://schemas.microsoft.com/office/drawing/2014/main" id="{20A2F853-0CF4-4CB0-9B24-6365D924ED7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57369" y="76217"/>
            <a:ext cx="1330395" cy="133224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192C025-93E6-477A-8C51-3B5199B2A939}"/>
              </a:ext>
            </a:extLst>
          </p:cNvPr>
          <p:cNvSpPr txBox="1"/>
          <p:nvPr/>
        </p:nvSpPr>
        <p:spPr>
          <a:xfrm>
            <a:off x="204235" y="767367"/>
            <a:ext cx="73007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[–er 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verbs: ‘S/</a:t>
            </a:r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he,it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’ vs. ‘we’</a:t>
            </a: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]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8B3D2C5-4206-4F45-964E-32EBA3938E56}"/>
              </a:ext>
            </a:extLst>
          </p:cNvPr>
          <p:cNvSpPr txBox="1"/>
          <p:nvPr/>
        </p:nvSpPr>
        <p:spPr>
          <a:xfrm>
            <a:off x="176100" y="1936714"/>
            <a:ext cx="11811664" cy="51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To mean ‘</a:t>
            </a: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S/he, it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’ with a verb, we remove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–er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and add </a:t>
            </a: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-e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7F89BE1-B5D3-4995-8D5E-64FC1F049DF8}"/>
              </a:ext>
            </a:extLst>
          </p:cNvPr>
          <p:cNvSpPr txBox="1"/>
          <p:nvPr/>
        </p:nvSpPr>
        <p:spPr>
          <a:xfrm>
            <a:off x="196100" y="2538868"/>
            <a:ext cx="12851762" cy="517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To mean ‘</a:t>
            </a: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we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’ with a verb,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 we remove 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–er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 and add </a:t>
            </a: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–</a:t>
            </a:r>
            <a:r>
              <a:rPr lang="en-GB" sz="2800" b="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emos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.</a:t>
            </a:r>
          </a:p>
        </p:txBody>
      </p:sp>
      <p:pic>
        <p:nvPicPr>
          <p:cNvPr id="26" name="Google Shape;183;p8">
            <a:extLst>
              <a:ext uri="{FF2B5EF4-FFF2-40B4-BE49-F238E27FC236}">
                <a16:creationId xmlns:a16="http://schemas.microsoft.com/office/drawing/2014/main" id="{DD51F08D-B8DD-4497-975F-36817498D4B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6100" y="5036329"/>
            <a:ext cx="634523" cy="671647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03D5146-6E9E-4B75-8BCF-EFAD82F816F8}"/>
              </a:ext>
            </a:extLst>
          </p:cNvPr>
          <p:cNvSpPr txBox="1"/>
          <p:nvPr/>
        </p:nvSpPr>
        <p:spPr>
          <a:xfrm>
            <a:off x="815082" y="4568021"/>
            <a:ext cx="5001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Beb</a:t>
            </a:r>
            <a:r>
              <a:rPr lang="en-GB" sz="2800" b="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e</a:t>
            </a: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en el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recreo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  <a:endParaRPr kumimoji="0" lang="en-GB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3A52107-DCAE-42E3-8593-F24FD417854D}"/>
              </a:ext>
            </a:extLst>
          </p:cNvPr>
          <p:cNvSpPr txBox="1"/>
          <p:nvPr/>
        </p:nvSpPr>
        <p:spPr>
          <a:xfrm>
            <a:off x="782569" y="5139400"/>
            <a:ext cx="6378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S/he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drinks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at break time.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1" name="Google Shape;171;p8">
            <a:extLst>
              <a:ext uri="{FF2B5EF4-FFF2-40B4-BE49-F238E27FC236}">
                <a16:creationId xmlns:a16="http://schemas.microsoft.com/office/drawing/2014/main" id="{6D549E74-435A-45BC-A722-4E5E9ACA6D35}"/>
              </a:ext>
            </a:extLst>
          </p:cNvPr>
          <p:cNvSpPr txBox="1"/>
          <p:nvPr/>
        </p:nvSpPr>
        <p:spPr>
          <a:xfrm>
            <a:off x="1782695" y="3673968"/>
            <a:ext cx="1569808" cy="4770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lang="en-GB" sz="2500" b="1" dirty="0">
                <a:solidFill>
                  <a:srgbClr val="002060"/>
                </a:solidFill>
                <a:latin typeface="Century Gothic"/>
                <a:sym typeface="Century Gothic"/>
              </a:rPr>
              <a:t>S/he, it</a:t>
            </a:r>
            <a:endParaRPr sz="2500" b="1" dirty="0">
              <a:solidFill>
                <a:srgbClr val="002060"/>
              </a:solidFill>
            </a:endParaRPr>
          </a:p>
        </p:txBody>
      </p:sp>
      <p:sp>
        <p:nvSpPr>
          <p:cNvPr id="32" name="Google Shape;171;p8">
            <a:extLst>
              <a:ext uri="{FF2B5EF4-FFF2-40B4-BE49-F238E27FC236}">
                <a16:creationId xmlns:a16="http://schemas.microsoft.com/office/drawing/2014/main" id="{693ADD6C-FDA4-4765-BE52-A91C3648DB13}"/>
              </a:ext>
            </a:extLst>
          </p:cNvPr>
          <p:cNvSpPr txBox="1"/>
          <p:nvPr/>
        </p:nvSpPr>
        <p:spPr>
          <a:xfrm>
            <a:off x="7502319" y="3520055"/>
            <a:ext cx="1689938" cy="4770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lang="en-GB" sz="2500" b="1" dirty="0">
                <a:solidFill>
                  <a:srgbClr val="002060"/>
                </a:solidFill>
                <a:latin typeface="Century Gothic"/>
                <a:sym typeface="Century Gothic"/>
              </a:rPr>
              <a:t>we</a:t>
            </a:r>
            <a:endParaRPr sz="2500" b="1" dirty="0">
              <a:solidFill>
                <a:srgbClr val="002060"/>
              </a:solidFill>
            </a:endParaRPr>
          </a:p>
        </p:txBody>
      </p:sp>
      <p:pic>
        <p:nvPicPr>
          <p:cNvPr id="34" name="Google Shape;183;p8">
            <a:extLst>
              <a:ext uri="{FF2B5EF4-FFF2-40B4-BE49-F238E27FC236}">
                <a16:creationId xmlns:a16="http://schemas.microsoft.com/office/drawing/2014/main" id="{EB3905ED-A40D-4981-8ACD-5FC17F81020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77484" y="4925990"/>
            <a:ext cx="634523" cy="671647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1176B4AB-2712-47F9-A4E4-A9DAB18FE5A2}"/>
              </a:ext>
            </a:extLst>
          </p:cNvPr>
          <p:cNvSpPr txBox="1"/>
          <p:nvPr/>
        </p:nvSpPr>
        <p:spPr>
          <a:xfrm>
            <a:off x="7212007" y="4513109"/>
            <a:ext cx="6748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Beb</a:t>
            </a:r>
            <a:r>
              <a:rPr lang="en-GB" sz="2800" b="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emos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en el patio.</a:t>
            </a:r>
            <a:endParaRPr kumimoji="0" lang="en-GB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56C9F30-05E4-4777-BD02-0B4F163444D2}"/>
              </a:ext>
            </a:extLst>
          </p:cNvPr>
          <p:cNvSpPr txBox="1"/>
          <p:nvPr/>
        </p:nvSpPr>
        <p:spPr>
          <a:xfrm>
            <a:off x="7212007" y="5055373"/>
            <a:ext cx="5157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We 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drink in the playground.</a:t>
            </a:r>
            <a:endParaRPr kumimoji="0" lang="en-GB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53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6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282;p13" descr="Reading, Book, Symbol, Icon, Reader, Man">
            <a:extLst>
              <a:ext uri="{FF2B5EF4-FFF2-40B4-BE49-F238E27FC236}">
                <a16:creationId xmlns:a16="http://schemas.microsoft.com/office/drawing/2014/main" id="{46A1EDCF-D41A-4990-B12A-E9F6F29370DD}"/>
              </a:ext>
            </a:extLst>
          </p:cNvPr>
          <p:cNvPicPr preferRelativeResize="0"/>
          <p:nvPr/>
        </p:nvPicPr>
        <p:blipFill rotWithShape="1">
          <a:blip r:embed="rId3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1232568" y="158344"/>
            <a:ext cx="782801" cy="7828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365942-B2E8-49F6-959E-078996708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0458" y="966425"/>
            <a:ext cx="657080" cy="400110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FA714A-DAAF-4C83-B7F2-75FD592DC163}"/>
              </a:ext>
            </a:extLst>
          </p:cNvPr>
          <p:cNvSpPr txBox="1"/>
          <p:nvPr/>
        </p:nvSpPr>
        <p:spPr>
          <a:xfrm>
            <a:off x="112868" y="142615"/>
            <a:ext cx="78816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Quique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escribe en la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pizarra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[1/5]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56" name="Picture 2" descr="Pizarron, Blanco, Presentación, Bordo, Negocio">
            <a:extLst>
              <a:ext uri="{FF2B5EF4-FFF2-40B4-BE49-F238E27FC236}">
                <a16:creationId xmlns:a16="http://schemas.microsoft.com/office/drawing/2014/main" id="{25FFDDB9-8DB4-41FF-AFD2-14B6105B5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5" y="1787856"/>
            <a:ext cx="5737770" cy="505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A292A32-4F44-434B-A166-55DD8B324716}"/>
              </a:ext>
            </a:extLst>
          </p:cNvPr>
          <p:cNvSpPr txBox="1"/>
          <p:nvPr/>
        </p:nvSpPr>
        <p:spPr>
          <a:xfrm>
            <a:off x="101236" y="2543821"/>
            <a:ext cx="5624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>
                <a:solidFill>
                  <a:srgbClr val="002060"/>
                </a:solidFill>
                <a:latin typeface="Segoe Script" panose="030B0504020000000003" pitchFamily="66" charset="0"/>
              </a:rPr>
              <a:t>Bebe</a:t>
            </a:r>
            <a:r>
              <a:rPr lang="en-GB" sz="3200" dirty="0">
                <a:solidFill>
                  <a:srgbClr val="002060"/>
                </a:solidFill>
                <a:latin typeface="Segoe Script" panose="030B0504020000000003" pitchFamily="66" charset="0"/>
              </a:rPr>
              <a:t> </a:t>
            </a:r>
            <a:r>
              <a:rPr lang="en-GB" sz="3200" dirty="0" err="1">
                <a:solidFill>
                  <a:srgbClr val="002060"/>
                </a:solidFill>
                <a:latin typeface="Segoe Script" panose="030B0504020000000003" pitchFamily="66" charset="0"/>
              </a:rPr>
              <a:t>zumo</a:t>
            </a:r>
            <a:r>
              <a:rPr lang="en-GB" sz="3200" dirty="0">
                <a:solidFill>
                  <a:srgbClr val="002060"/>
                </a:solidFill>
                <a:latin typeface="Segoe Script" panose="030B0504020000000003" pitchFamily="66" charset="0"/>
              </a:rPr>
              <a:t>* en el </a:t>
            </a:r>
            <a:r>
              <a:rPr lang="en-GB" sz="3200" dirty="0" err="1">
                <a:solidFill>
                  <a:srgbClr val="002060"/>
                </a:solidFill>
                <a:latin typeface="Segoe Script" panose="030B0504020000000003" pitchFamily="66" charset="0"/>
              </a:rPr>
              <a:t>recreo</a:t>
            </a:r>
            <a:r>
              <a:rPr lang="en-GB" sz="3200" dirty="0">
                <a:solidFill>
                  <a:srgbClr val="002060"/>
                </a:solidFill>
                <a:latin typeface="Segoe Script" panose="030B0504020000000003" pitchFamily="66" charset="0"/>
              </a:rPr>
              <a:t>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541528C-1AFC-40E4-B5D9-141ED75CD825}"/>
              </a:ext>
            </a:extLst>
          </p:cNvPr>
          <p:cNvSpPr txBox="1"/>
          <p:nvPr/>
        </p:nvSpPr>
        <p:spPr>
          <a:xfrm>
            <a:off x="176630" y="710727"/>
            <a:ext cx="1065969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Is he talking about what he does with Rubén or what someone else does?</a:t>
            </a:r>
            <a:endParaRPr kumimoji="0" lang="en-US" sz="280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2050" name="Picture 2" descr="Marcador, Rotulador, Azul, Bolígrafo">
            <a:extLst>
              <a:ext uri="{FF2B5EF4-FFF2-40B4-BE49-F238E27FC236}">
                <a16:creationId xmlns:a16="http://schemas.microsoft.com/office/drawing/2014/main" id="{0C6E1946-3770-416C-B9EC-D5273432D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1339">
            <a:off x="2996890" y="5068783"/>
            <a:ext cx="1254324" cy="67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3" name="Table 62">
            <a:extLst>
              <a:ext uri="{FF2B5EF4-FFF2-40B4-BE49-F238E27FC236}">
                <a16:creationId xmlns:a16="http://schemas.microsoft.com/office/drawing/2014/main" id="{B3F7B1B2-790F-430C-9D29-46FA714FB0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659886"/>
              </p:ext>
            </p:extLst>
          </p:nvPr>
        </p:nvGraphicFramePr>
        <p:xfrm>
          <a:off x="7994558" y="4067034"/>
          <a:ext cx="3962980" cy="256746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981490">
                  <a:extLst>
                    <a:ext uri="{9D8B030D-6E8A-4147-A177-3AD203B41FA5}">
                      <a16:colId xmlns:a16="http://schemas.microsoft.com/office/drawing/2014/main" val="1498170565"/>
                    </a:ext>
                  </a:extLst>
                </a:gridCol>
                <a:gridCol w="1981490">
                  <a:extLst>
                    <a:ext uri="{9D8B030D-6E8A-4147-A177-3AD203B41FA5}">
                      <a16:colId xmlns:a16="http://schemas.microsoft.com/office/drawing/2014/main" val="1500443978"/>
                    </a:ext>
                  </a:extLst>
                </a:gridCol>
              </a:tblGrid>
              <a:tr h="1168328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Quiqué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&amp; Rubén </a:t>
                      </a: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GB" sz="2400" b="0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we</a:t>
                      </a: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)</a:t>
                      </a:r>
                    </a:p>
                  </a:txBody>
                  <a:tcPr marL="91450" marR="91450" marT="45725" marB="45725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Someone else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GB" sz="2400" b="0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s/he, it</a:t>
                      </a: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)</a:t>
                      </a:r>
                      <a:endParaRPr sz="2400" b="1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0952752"/>
                  </a:ext>
                </a:extLst>
              </a:tr>
              <a:tr h="137873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lang="en-GB"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lang="en-GB"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lang="en-GB"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14632467"/>
                  </a:ext>
                </a:extLst>
              </a:tr>
            </a:tbl>
          </a:graphicData>
        </a:graphic>
      </p:graphicFrame>
      <p:pic>
        <p:nvPicPr>
          <p:cNvPr id="64" name="Picture 63">
            <a:extLst>
              <a:ext uri="{FF2B5EF4-FFF2-40B4-BE49-F238E27FC236}">
                <a16:creationId xmlns:a16="http://schemas.microsoft.com/office/drawing/2014/main" id="{73AED00A-4051-4619-A5E8-BD07730FBC9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438" y="5597518"/>
            <a:ext cx="527765" cy="5497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DF5F326-D521-491C-9BC9-282CB79FF2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008" y="3429000"/>
            <a:ext cx="1243692" cy="3511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97F619-3EF2-4779-AC1F-80B2387DD735}"/>
              </a:ext>
            </a:extLst>
          </p:cNvPr>
          <p:cNvSpPr txBox="1"/>
          <p:nvPr/>
        </p:nvSpPr>
        <p:spPr>
          <a:xfrm>
            <a:off x="9021093" y="158344"/>
            <a:ext cx="2064854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el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zumo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= juice</a:t>
            </a:r>
          </a:p>
        </p:txBody>
      </p:sp>
    </p:spTree>
    <p:extLst>
      <p:ext uri="{BB962C8B-B14F-4D97-AF65-F5344CB8AC3E}">
        <p14:creationId xmlns:p14="http://schemas.microsoft.com/office/powerpoint/2010/main" val="137311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282;p13" descr="Reading, Book, Symbol, Icon, Reader, Man">
            <a:extLst>
              <a:ext uri="{FF2B5EF4-FFF2-40B4-BE49-F238E27FC236}">
                <a16:creationId xmlns:a16="http://schemas.microsoft.com/office/drawing/2014/main" id="{46A1EDCF-D41A-4990-B12A-E9F6F29370DD}"/>
              </a:ext>
            </a:extLst>
          </p:cNvPr>
          <p:cNvPicPr preferRelativeResize="0"/>
          <p:nvPr/>
        </p:nvPicPr>
        <p:blipFill rotWithShape="1">
          <a:blip r:embed="rId3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1232568" y="158344"/>
            <a:ext cx="782801" cy="7828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365942-B2E8-49F6-959E-078996708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0458" y="966425"/>
            <a:ext cx="657080" cy="400110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FA714A-DAAF-4C83-B7F2-75FD592DC163}"/>
              </a:ext>
            </a:extLst>
          </p:cNvPr>
          <p:cNvSpPr txBox="1"/>
          <p:nvPr/>
        </p:nvSpPr>
        <p:spPr>
          <a:xfrm>
            <a:off x="112868" y="142615"/>
            <a:ext cx="78816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Quique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escribe en la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pizarra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[2/5]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56" name="Picture 2" descr="Pizarron, Blanco, Presentación, Bordo, Negocio">
            <a:extLst>
              <a:ext uri="{FF2B5EF4-FFF2-40B4-BE49-F238E27FC236}">
                <a16:creationId xmlns:a16="http://schemas.microsoft.com/office/drawing/2014/main" id="{25FFDDB9-8DB4-41FF-AFD2-14B6105B5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5" y="1787856"/>
            <a:ext cx="5737770" cy="505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A292A32-4F44-434B-A166-55DD8B324716}"/>
              </a:ext>
            </a:extLst>
          </p:cNvPr>
          <p:cNvSpPr txBox="1"/>
          <p:nvPr/>
        </p:nvSpPr>
        <p:spPr>
          <a:xfrm>
            <a:off x="319602" y="2543821"/>
            <a:ext cx="5624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>
                <a:solidFill>
                  <a:srgbClr val="002060"/>
                </a:solidFill>
                <a:latin typeface="Segoe Script" panose="030B0504020000000003" pitchFamily="66" charset="0"/>
              </a:rPr>
              <a:t>Corremos</a:t>
            </a:r>
            <a:r>
              <a:rPr lang="en-GB" sz="3200" dirty="0">
                <a:solidFill>
                  <a:srgbClr val="002060"/>
                </a:solidFill>
                <a:latin typeface="Segoe Script" panose="030B0504020000000003" pitchFamily="66" charset="0"/>
              </a:rPr>
              <a:t> en el patio.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541528C-1AFC-40E4-B5D9-141ED75CD825}"/>
              </a:ext>
            </a:extLst>
          </p:cNvPr>
          <p:cNvSpPr txBox="1"/>
          <p:nvPr/>
        </p:nvSpPr>
        <p:spPr>
          <a:xfrm>
            <a:off x="176630" y="710727"/>
            <a:ext cx="1065969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Is he talking about what he does with Rubén or what someone else does?</a:t>
            </a:r>
            <a:endParaRPr kumimoji="0" lang="en-US" sz="280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2050" name="Picture 2" descr="Marcador, Rotulador, Azul, Bolígrafo">
            <a:extLst>
              <a:ext uri="{FF2B5EF4-FFF2-40B4-BE49-F238E27FC236}">
                <a16:creationId xmlns:a16="http://schemas.microsoft.com/office/drawing/2014/main" id="{0C6E1946-3770-416C-B9EC-D5273432D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1339">
            <a:off x="2996890" y="5068783"/>
            <a:ext cx="1254324" cy="67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3" name="Table 62">
            <a:extLst>
              <a:ext uri="{FF2B5EF4-FFF2-40B4-BE49-F238E27FC236}">
                <a16:creationId xmlns:a16="http://schemas.microsoft.com/office/drawing/2014/main" id="{B3F7B1B2-790F-430C-9D29-46FA714FB0EA}"/>
              </a:ext>
            </a:extLst>
          </p:cNvPr>
          <p:cNvGraphicFramePr>
            <a:graphicFrameLocks noGrp="1"/>
          </p:cNvGraphicFramePr>
          <p:nvPr/>
        </p:nvGraphicFramePr>
        <p:xfrm>
          <a:off x="7994558" y="4067034"/>
          <a:ext cx="3962980" cy="256746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981490">
                  <a:extLst>
                    <a:ext uri="{9D8B030D-6E8A-4147-A177-3AD203B41FA5}">
                      <a16:colId xmlns:a16="http://schemas.microsoft.com/office/drawing/2014/main" val="1498170565"/>
                    </a:ext>
                  </a:extLst>
                </a:gridCol>
                <a:gridCol w="1981490">
                  <a:extLst>
                    <a:ext uri="{9D8B030D-6E8A-4147-A177-3AD203B41FA5}">
                      <a16:colId xmlns:a16="http://schemas.microsoft.com/office/drawing/2014/main" val="1500443978"/>
                    </a:ext>
                  </a:extLst>
                </a:gridCol>
              </a:tblGrid>
              <a:tr h="1168328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Quiqué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&amp; Rubén </a:t>
                      </a: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GB" sz="2400" b="0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we</a:t>
                      </a: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)</a:t>
                      </a:r>
                    </a:p>
                  </a:txBody>
                  <a:tcPr marL="91450" marR="91450" marT="45725" marB="45725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Someone else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GB" sz="2400" b="0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s/he, it</a:t>
                      </a: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)</a:t>
                      </a:r>
                      <a:endParaRPr sz="2400" b="1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0952752"/>
                  </a:ext>
                </a:extLst>
              </a:tr>
              <a:tr h="137873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lang="en-GB"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lang="en-GB"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lang="en-GB"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14632467"/>
                  </a:ext>
                </a:extLst>
              </a:tr>
            </a:tbl>
          </a:graphicData>
        </a:graphic>
      </p:graphicFrame>
      <p:pic>
        <p:nvPicPr>
          <p:cNvPr id="64" name="Picture 63">
            <a:extLst>
              <a:ext uri="{FF2B5EF4-FFF2-40B4-BE49-F238E27FC236}">
                <a16:creationId xmlns:a16="http://schemas.microsoft.com/office/drawing/2014/main" id="{73AED00A-4051-4619-A5E8-BD07730FBC9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057" y="5409070"/>
            <a:ext cx="527765" cy="5497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26EEED9-469E-423F-8376-B345936B69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008" y="3429000"/>
            <a:ext cx="1243692" cy="35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08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282;p13" descr="Reading, Book, Symbol, Icon, Reader, Man">
            <a:extLst>
              <a:ext uri="{FF2B5EF4-FFF2-40B4-BE49-F238E27FC236}">
                <a16:creationId xmlns:a16="http://schemas.microsoft.com/office/drawing/2014/main" id="{46A1EDCF-D41A-4990-B12A-E9F6F29370DD}"/>
              </a:ext>
            </a:extLst>
          </p:cNvPr>
          <p:cNvPicPr preferRelativeResize="0"/>
          <p:nvPr/>
        </p:nvPicPr>
        <p:blipFill rotWithShape="1">
          <a:blip r:embed="rId3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1232568" y="158344"/>
            <a:ext cx="782801" cy="7828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365942-B2E8-49F6-959E-078996708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0458" y="966425"/>
            <a:ext cx="657080" cy="400110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FA714A-DAAF-4C83-B7F2-75FD592DC163}"/>
              </a:ext>
            </a:extLst>
          </p:cNvPr>
          <p:cNvSpPr txBox="1"/>
          <p:nvPr/>
        </p:nvSpPr>
        <p:spPr>
          <a:xfrm>
            <a:off x="112868" y="142615"/>
            <a:ext cx="78816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Quique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escribe en la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pizarra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[3/5]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56" name="Picture 2" descr="Pizarron, Blanco, Presentación, Bordo, Negocio">
            <a:extLst>
              <a:ext uri="{FF2B5EF4-FFF2-40B4-BE49-F238E27FC236}">
                <a16:creationId xmlns:a16="http://schemas.microsoft.com/office/drawing/2014/main" id="{25FFDDB9-8DB4-41FF-AFD2-14B6105B5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5" y="1787856"/>
            <a:ext cx="5737770" cy="505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A292A32-4F44-434B-A166-55DD8B324716}"/>
              </a:ext>
            </a:extLst>
          </p:cNvPr>
          <p:cNvSpPr txBox="1"/>
          <p:nvPr/>
        </p:nvSpPr>
        <p:spPr>
          <a:xfrm>
            <a:off x="319602" y="2543821"/>
            <a:ext cx="56241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>
                <a:solidFill>
                  <a:srgbClr val="002060"/>
                </a:solidFill>
                <a:latin typeface="Segoe Script" panose="030B0504020000000003" pitchFamily="66" charset="0"/>
              </a:rPr>
              <a:t>Leemos</a:t>
            </a:r>
            <a:r>
              <a:rPr lang="en-GB" sz="3200" dirty="0">
                <a:solidFill>
                  <a:srgbClr val="002060"/>
                </a:solidFill>
                <a:latin typeface="Segoe Script" panose="030B0504020000000003" pitchFamily="66" charset="0"/>
              </a:rPr>
              <a:t> un </a:t>
            </a:r>
            <a:r>
              <a:rPr lang="en-GB" sz="3200" dirty="0" err="1">
                <a:solidFill>
                  <a:srgbClr val="002060"/>
                </a:solidFill>
                <a:latin typeface="Segoe Script" panose="030B0504020000000003" pitchFamily="66" charset="0"/>
              </a:rPr>
              <a:t>libro</a:t>
            </a:r>
            <a:r>
              <a:rPr lang="en-GB" sz="3200" dirty="0">
                <a:solidFill>
                  <a:srgbClr val="002060"/>
                </a:solidFill>
                <a:latin typeface="Segoe Script" panose="030B0504020000000003" pitchFamily="66" charset="0"/>
              </a:rPr>
              <a:t> sobre </a:t>
            </a:r>
            <a:r>
              <a:rPr lang="en-GB" sz="3200" dirty="0" err="1">
                <a:solidFill>
                  <a:srgbClr val="002060"/>
                </a:solidFill>
                <a:latin typeface="Segoe Script" panose="030B0504020000000003" pitchFamily="66" charset="0"/>
              </a:rPr>
              <a:t>cultura</a:t>
            </a:r>
            <a:r>
              <a:rPr lang="en-GB" sz="3200" dirty="0">
                <a:solidFill>
                  <a:srgbClr val="002060"/>
                </a:solidFill>
                <a:latin typeface="Segoe Script" panose="030B0504020000000003" pitchFamily="66" charset="0"/>
              </a:rPr>
              <a:t>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541528C-1AFC-40E4-B5D9-141ED75CD825}"/>
              </a:ext>
            </a:extLst>
          </p:cNvPr>
          <p:cNvSpPr txBox="1"/>
          <p:nvPr/>
        </p:nvSpPr>
        <p:spPr>
          <a:xfrm>
            <a:off x="176630" y="710727"/>
            <a:ext cx="1065969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Is he talking about what he does with Rubén or what someone else does?</a:t>
            </a:r>
            <a:endParaRPr kumimoji="0" lang="en-US" sz="280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2050" name="Picture 2" descr="Marcador, Rotulador, Azul, Bolígrafo">
            <a:extLst>
              <a:ext uri="{FF2B5EF4-FFF2-40B4-BE49-F238E27FC236}">
                <a16:creationId xmlns:a16="http://schemas.microsoft.com/office/drawing/2014/main" id="{0C6E1946-3770-416C-B9EC-D5273432D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1339">
            <a:off x="2996890" y="5068783"/>
            <a:ext cx="1254324" cy="67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3" name="Table 62">
            <a:extLst>
              <a:ext uri="{FF2B5EF4-FFF2-40B4-BE49-F238E27FC236}">
                <a16:creationId xmlns:a16="http://schemas.microsoft.com/office/drawing/2014/main" id="{B3F7B1B2-790F-430C-9D29-46FA714FB0EA}"/>
              </a:ext>
            </a:extLst>
          </p:cNvPr>
          <p:cNvGraphicFramePr>
            <a:graphicFrameLocks noGrp="1"/>
          </p:cNvGraphicFramePr>
          <p:nvPr/>
        </p:nvGraphicFramePr>
        <p:xfrm>
          <a:off x="7994558" y="4067034"/>
          <a:ext cx="3962980" cy="256746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981490">
                  <a:extLst>
                    <a:ext uri="{9D8B030D-6E8A-4147-A177-3AD203B41FA5}">
                      <a16:colId xmlns:a16="http://schemas.microsoft.com/office/drawing/2014/main" val="1498170565"/>
                    </a:ext>
                  </a:extLst>
                </a:gridCol>
                <a:gridCol w="1981490">
                  <a:extLst>
                    <a:ext uri="{9D8B030D-6E8A-4147-A177-3AD203B41FA5}">
                      <a16:colId xmlns:a16="http://schemas.microsoft.com/office/drawing/2014/main" val="1500443978"/>
                    </a:ext>
                  </a:extLst>
                </a:gridCol>
              </a:tblGrid>
              <a:tr h="1168328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Quiqué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&amp; Rubén </a:t>
                      </a: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GB" sz="2400" b="0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we</a:t>
                      </a: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)</a:t>
                      </a:r>
                    </a:p>
                  </a:txBody>
                  <a:tcPr marL="91450" marR="91450" marT="45725" marB="45725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Someone else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GB" sz="2400" b="0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s/he, it</a:t>
                      </a: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)</a:t>
                      </a:r>
                      <a:endParaRPr sz="2400" b="1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0952752"/>
                  </a:ext>
                </a:extLst>
              </a:tr>
              <a:tr h="137873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lang="en-GB"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lang="en-GB"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lang="en-GB"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14632467"/>
                  </a:ext>
                </a:extLst>
              </a:tr>
            </a:tbl>
          </a:graphicData>
        </a:graphic>
      </p:graphicFrame>
      <p:pic>
        <p:nvPicPr>
          <p:cNvPr id="64" name="Picture 63">
            <a:extLst>
              <a:ext uri="{FF2B5EF4-FFF2-40B4-BE49-F238E27FC236}">
                <a16:creationId xmlns:a16="http://schemas.microsoft.com/office/drawing/2014/main" id="{73AED00A-4051-4619-A5E8-BD07730FBC9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057" y="5409070"/>
            <a:ext cx="527765" cy="5497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480D67B-A968-4A90-9CFC-FFE29DD1A3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008" y="3429000"/>
            <a:ext cx="1243692" cy="35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8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282;p13" descr="Reading, Book, Symbol, Icon, Reader, Man">
            <a:extLst>
              <a:ext uri="{FF2B5EF4-FFF2-40B4-BE49-F238E27FC236}">
                <a16:creationId xmlns:a16="http://schemas.microsoft.com/office/drawing/2014/main" id="{46A1EDCF-D41A-4990-B12A-E9F6F29370DD}"/>
              </a:ext>
            </a:extLst>
          </p:cNvPr>
          <p:cNvPicPr preferRelativeResize="0"/>
          <p:nvPr/>
        </p:nvPicPr>
        <p:blipFill rotWithShape="1">
          <a:blip r:embed="rId3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1232568" y="158344"/>
            <a:ext cx="782801" cy="7828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365942-B2E8-49F6-959E-078996708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0458" y="966425"/>
            <a:ext cx="657080" cy="400110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FA714A-DAAF-4C83-B7F2-75FD592DC163}"/>
              </a:ext>
            </a:extLst>
          </p:cNvPr>
          <p:cNvSpPr txBox="1"/>
          <p:nvPr/>
        </p:nvSpPr>
        <p:spPr>
          <a:xfrm>
            <a:off x="112868" y="142615"/>
            <a:ext cx="78816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Quique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escribe en la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pizarra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[4/5]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56" name="Picture 2" descr="Pizarron, Blanco, Presentación, Bordo, Negocio">
            <a:extLst>
              <a:ext uri="{FF2B5EF4-FFF2-40B4-BE49-F238E27FC236}">
                <a16:creationId xmlns:a16="http://schemas.microsoft.com/office/drawing/2014/main" id="{25FFDDB9-8DB4-41FF-AFD2-14B6105B5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5" y="1787856"/>
            <a:ext cx="5737770" cy="505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A292A32-4F44-434B-A166-55DD8B324716}"/>
              </a:ext>
            </a:extLst>
          </p:cNvPr>
          <p:cNvSpPr txBox="1"/>
          <p:nvPr/>
        </p:nvSpPr>
        <p:spPr>
          <a:xfrm>
            <a:off x="319602" y="2543821"/>
            <a:ext cx="54645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Segoe Script" panose="030B0504020000000003" pitchFamily="66" charset="0"/>
              </a:rPr>
              <a:t>Come un </a:t>
            </a:r>
            <a:r>
              <a:rPr lang="en-GB" sz="3200" dirty="0" err="1">
                <a:solidFill>
                  <a:srgbClr val="002060"/>
                </a:solidFill>
                <a:latin typeface="Segoe Script" panose="030B0504020000000003" pitchFamily="66" charset="0"/>
              </a:rPr>
              <a:t>bocadillo</a:t>
            </a:r>
            <a:r>
              <a:rPr lang="en-GB" sz="3200" dirty="0">
                <a:solidFill>
                  <a:srgbClr val="002060"/>
                </a:solidFill>
                <a:latin typeface="Segoe Script" panose="030B0504020000000003" pitchFamily="66" charset="0"/>
              </a:rPr>
              <a:t> </a:t>
            </a:r>
            <a:r>
              <a:rPr lang="en-GB" sz="3200" dirty="0" err="1">
                <a:solidFill>
                  <a:srgbClr val="002060"/>
                </a:solidFill>
                <a:latin typeface="Segoe Script" panose="030B0504020000000003" pitchFamily="66" charset="0"/>
              </a:rPr>
              <a:t>grande</a:t>
            </a:r>
            <a:r>
              <a:rPr lang="en-GB" sz="3200" dirty="0">
                <a:solidFill>
                  <a:srgbClr val="002060"/>
                </a:solidFill>
                <a:latin typeface="Segoe Script" panose="030B0504020000000003" pitchFamily="66" charset="0"/>
              </a:rPr>
              <a:t>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541528C-1AFC-40E4-B5D9-141ED75CD825}"/>
              </a:ext>
            </a:extLst>
          </p:cNvPr>
          <p:cNvSpPr txBox="1"/>
          <p:nvPr/>
        </p:nvSpPr>
        <p:spPr>
          <a:xfrm>
            <a:off x="176630" y="710727"/>
            <a:ext cx="1065969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Is he talking about what he does with Rubén or what someone else does?</a:t>
            </a:r>
            <a:endParaRPr kumimoji="0" lang="en-US" sz="280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2050" name="Picture 2" descr="Marcador, Rotulador, Azul, Bolígrafo">
            <a:extLst>
              <a:ext uri="{FF2B5EF4-FFF2-40B4-BE49-F238E27FC236}">
                <a16:creationId xmlns:a16="http://schemas.microsoft.com/office/drawing/2014/main" id="{0C6E1946-3770-416C-B9EC-D5273432D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1339">
            <a:off x="2996890" y="5068783"/>
            <a:ext cx="1254324" cy="67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3" name="Table 62">
            <a:extLst>
              <a:ext uri="{FF2B5EF4-FFF2-40B4-BE49-F238E27FC236}">
                <a16:creationId xmlns:a16="http://schemas.microsoft.com/office/drawing/2014/main" id="{B3F7B1B2-790F-430C-9D29-46FA714FB0EA}"/>
              </a:ext>
            </a:extLst>
          </p:cNvPr>
          <p:cNvGraphicFramePr>
            <a:graphicFrameLocks noGrp="1"/>
          </p:cNvGraphicFramePr>
          <p:nvPr/>
        </p:nvGraphicFramePr>
        <p:xfrm>
          <a:off x="7994558" y="4067034"/>
          <a:ext cx="3962980" cy="256746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981490">
                  <a:extLst>
                    <a:ext uri="{9D8B030D-6E8A-4147-A177-3AD203B41FA5}">
                      <a16:colId xmlns:a16="http://schemas.microsoft.com/office/drawing/2014/main" val="1498170565"/>
                    </a:ext>
                  </a:extLst>
                </a:gridCol>
                <a:gridCol w="1981490">
                  <a:extLst>
                    <a:ext uri="{9D8B030D-6E8A-4147-A177-3AD203B41FA5}">
                      <a16:colId xmlns:a16="http://schemas.microsoft.com/office/drawing/2014/main" val="1500443978"/>
                    </a:ext>
                  </a:extLst>
                </a:gridCol>
              </a:tblGrid>
              <a:tr h="1168328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Quiqué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&amp; Rubén </a:t>
                      </a: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GB" sz="2400" b="0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we</a:t>
                      </a: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)</a:t>
                      </a:r>
                    </a:p>
                  </a:txBody>
                  <a:tcPr marL="91450" marR="91450" marT="45725" marB="45725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Someone else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GB" sz="2400" b="0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s/he, it</a:t>
                      </a: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)</a:t>
                      </a:r>
                      <a:endParaRPr sz="2400" b="1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0952752"/>
                  </a:ext>
                </a:extLst>
              </a:tr>
              <a:tr h="137873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lang="en-GB"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lang="en-GB"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lang="en-GB"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14632467"/>
                  </a:ext>
                </a:extLst>
              </a:tr>
            </a:tbl>
          </a:graphicData>
        </a:graphic>
      </p:graphicFrame>
      <p:pic>
        <p:nvPicPr>
          <p:cNvPr id="64" name="Picture 63">
            <a:extLst>
              <a:ext uri="{FF2B5EF4-FFF2-40B4-BE49-F238E27FC236}">
                <a16:creationId xmlns:a16="http://schemas.microsoft.com/office/drawing/2014/main" id="{73AED00A-4051-4619-A5E8-BD07730FBC9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693" y="5616697"/>
            <a:ext cx="527765" cy="5497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9D5CCCF-2854-433D-8C8D-AFBD045295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008" y="3429000"/>
            <a:ext cx="1243692" cy="35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09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3708</TotalTime>
  <Words>1871</Words>
  <Application>Microsoft Office PowerPoint</Application>
  <PresentationFormat>Widescreen</PresentationFormat>
  <Paragraphs>333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docs-Century Gothic</vt:lpstr>
      <vt:lpstr>Arial</vt:lpstr>
      <vt:lpstr>Calibri</vt:lpstr>
      <vt:lpstr>Calibri Light</vt:lpstr>
      <vt:lpstr>Century Gothic</vt:lpstr>
      <vt:lpstr>Modern Love</vt:lpstr>
      <vt:lpstr>Segoe Print</vt:lpstr>
      <vt:lpstr>Segoe Script</vt:lpstr>
      <vt:lpstr>Office Theme</vt:lpstr>
      <vt:lpstr>español, con Quique</vt:lpstr>
      <vt:lpstr>Saying what I and others do</vt:lpstr>
      <vt:lpstr>pronunciar</vt:lpstr>
      <vt:lpstr>pronunciar</vt:lpstr>
      <vt:lpstr>Knowing who does what</vt:lpstr>
      <vt:lpstr>leer</vt:lpstr>
      <vt:lpstr>leer</vt:lpstr>
      <vt:lpstr>leer</vt:lpstr>
      <vt:lpstr>leer</vt:lpstr>
      <vt:lpstr>leer</vt:lpstr>
      <vt:lpstr>leer</vt:lpstr>
      <vt:lpstr>Using the negative ‘no’</vt:lpstr>
      <vt:lpstr>escuchar</vt:lpstr>
      <vt:lpstr>hablar</vt:lpstr>
      <vt:lpstr>hablar</vt:lpstr>
      <vt:lpstr>hablar</vt:lpstr>
      <vt:lpstr>hablar</vt:lpstr>
      <vt:lpstr>¡adiós!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español, con Quique</dc:title>
  <dc:creator>Paula</dc:creator>
  <cp:lastModifiedBy>Rachel Hawkes</cp:lastModifiedBy>
  <cp:revision>14</cp:revision>
  <dcterms:created xsi:type="dcterms:W3CDTF">2022-01-14T09:06:54Z</dcterms:created>
  <dcterms:modified xsi:type="dcterms:W3CDTF">2022-01-25T04:05:39Z</dcterms:modified>
</cp:coreProperties>
</file>