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486" r:id="rId3"/>
    <p:sldId id="477" r:id="rId4"/>
    <p:sldId id="580" r:id="rId5"/>
    <p:sldId id="581" r:id="rId6"/>
    <p:sldId id="582" r:id="rId7"/>
    <p:sldId id="583" r:id="rId8"/>
    <p:sldId id="584" r:id="rId9"/>
    <p:sldId id="573" r:id="rId10"/>
    <p:sldId id="574" r:id="rId11"/>
    <p:sldId id="575" r:id="rId12"/>
    <p:sldId id="576" r:id="rId13"/>
    <p:sldId id="577" r:id="rId14"/>
    <p:sldId id="578" r:id="rId15"/>
    <p:sldId id="579" r:id="rId16"/>
    <p:sldId id="276" r:id="rId17"/>
    <p:sldId id="585" r:id="rId18"/>
    <p:sldId id="586" r:id="rId19"/>
    <p:sldId id="587" r:id="rId20"/>
    <p:sldId id="588" r:id="rId21"/>
    <p:sldId id="589" r:id="rId22"/>
    <p:sldId id="590" r:id="rId23"/>
    <p:sldId id="591" r:id="rId24"/>
    <p:sldId id="592" r:id="rId25"/>
    <p:sldId id="593" r:id="rId26"/>
    <p:sldId id="594" r:id="rId27"/>
    <p:sldId id="595" r:id="rId28"/>
    <p:sldId id="5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EEAF6"/>
    <a:srgbClr val="FEB4B4"/>
    <a:srgbClr val="FE7E7E"/>
    <a:srgbClr val="FF99FF"/>
    <a:srgbClr val="65A270"/>
    <a:srgbClr val="79DD79"/>
    <a:srgbClr val="91EAD2"/>
    <a:srgbClr val="C1EF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72C4E2-13BE-4847-9099-44E7BF25FDD3}" v="402" dt="2021-11-12T19:32:25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67718" autoAdjust="0"/>
  </p:normalViewPr>
  <p:slideViewPr>
    <p:cSldViewPr snapToGrid="0">
      <p:cViewPr>
        <p:scale>
          <a:sx n="68" d="100"/>
          <a:sy n="68" d="100"/>
        </p:scale>
        <p:origin x="1728" y="264"/>
      </p:cViewPr>
      <p:guideLst/>
    </p:cSldViewPr>
  </p:slideViewPr>
  <p:outlineViewPr>
    <p:cViewPr>
      <p:scale>
        <a:sx n="33" d="100"/>
        <a:sy n="33" d="100"/>
      </p:scale>
      <p:origin x="0" y="-6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4000" b="0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SSC: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s-ES" altLang="en-US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villancico </a:t>
            </a:r>
            <a:r>
              <a:rPr lang="es-ES" altLang="en-US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= Christmas </a:t>
            </a:r>
            <a:r>
              <a:rPr lang="es-ES" altLang="en-US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carol</a:t>
            </a:r>
            <a:endParaRPr lang="es-ES" altLang="en-US" sz="1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249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595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7122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4393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1-23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miedo…..miedo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catorce…..catorce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mandar…..mandar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mentira…..mentira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habitación…..la habitación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diecinueve…..diecinueve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cocinar…..cocinar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pero…..pero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8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miedo…..miedo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catorce…..catorce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mandar…..mandar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mentira…..mentira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habitación…..la habitación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diecinueve…..diecinueve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cocinar…..cocinar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pero…..pero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091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oeste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oeste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quién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quién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tarjeta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tarjeta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fuera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fuera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casa…..la casa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creativo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creativo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…..la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mirar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641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oeste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oeste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quién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quién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tarjeta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…..la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tarjeta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fuera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fuera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casa…..la casa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creativo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mirar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mirar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527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Están contentos hoy.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Bailas bien.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Ayuda en casa.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Normalmente no limpio.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Tenemos una prueba.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Son estrictos.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38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1-23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miedo…..miedo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catorce…..catorce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mandar…..mandar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mentira…..mentira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habitación…..la habitación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diecinueve…..diecinueve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cocinar…..cocinar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pero…..pero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034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3345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382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3549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161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535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426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2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miedo…..miedo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catorce…..catorce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mandar…..mandar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mentira…..mentira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habitación…..la habitación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diecinueve…..diecinueve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cocinar…..cocinar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pero…..pero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538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oeste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oeste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quién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quién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tarjeta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tarjeta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fuera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fuera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casa…..la casa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creativo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creativo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…..la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mirar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964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oeste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oeste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quién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quién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tarjeta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…..la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tarjeta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fuera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fuera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casa…..la casa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creativo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mirar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mirar</a:t>
            </a:r>
            <a:endParaRPr lang="en-GB" sz="1800" b="1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571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Están contentos hoy.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Bailas bien.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Ayuda en casa.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Normalmente no limpio.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Tenemos una prueba.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Son estrictos.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972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391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267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531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550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6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147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20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05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73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2246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78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469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5937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5183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24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20/03/2022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84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3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image" Target="../media/image13.png"/><Relationship Id="rId7" Type="http://schemas.openxmlformats.org/officeDocument/2006/relationships/audio" Target="../media/audio20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11" Type="http://schemas.openxmlformats.org/officeDocument/2006/relationships/image" Target="../media/image19.svg"/><Relationship Id="rId5" Type="http://schemas.openxmlformats.org/officeDocument/2006/relationships/audio" Target="../media/audio18.wav"/><Relationship Id="rId10" Type="http://schemas.openxmlformats.org/officeDocument/2006/relationships/image" Target="../media/image18.png"/><Relationship Id="rId4" Type="http://schemas.openxmlformats.org/officeDocument/2006/relationships/audio" Target="../media/audio17.wav"/><Relationship Id="rId9" Type="http://schemas.openxmlformats.org/officeDocument/2006/relationships/audio" Target="../media/audio2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3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image" Target="../media/image13.png"/><Relationship Id="rId7" Type="http://schemas.openxmlformats.org/officeDocument/2006/relationships/audio" Target="../media/audio2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Relationship Id="rId9" Type="http://schemas.openxmlformats.org/officeDocument/2006/relationships/audio" Target="../media/audio2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195554"/>
            <a:ext cx="6040253" cy="5179333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DFA80D-94C9-4A0E-9D6F-298059D2D519}"/>
              </a:ext>
            </a:extLst>
          </p:cNvPr>
          <p:cNvSpPr txBox="1"/>
          <p:nvPr/>
        </p:nvSpPr>
        <p:spPr>
          <a:xfrm rot="21412844">
            <a:off x="9331556" y="3185740"/>
            <a:ext cx="227750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32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Feliz</a:t>
            </a:r>
            <a:r>
              <a:rPr lang="en-GB" sz="3200" b="1" dirty="0">
                <a:solidFill>
                  <a:srgbClr val="002060"/>
                </a:solidFill>
                <a:latin typeface="Segoe Print" panose="02000600000000000000" pitchFamily="2" charset="0"/>
              </a:rPr>
              <a:t> Navidad!</a:t>
            </a: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570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38" y="38847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F3B7FB-4CA7-4DFE-8280-59E059BF9CB2}"/>
              </a:ext>
            </a:extLst>
          </p:cNvPr>
          <p:cNvSpPr/>
          <p:nvPr/>
        </p:nvSpPr>
        <p:spPr>
          <a:xfrm>
            <a:off x="2042608" y="342792"/>
            <a:ext cx="6664004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 (X) next to the person the sentence is about.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70898B-831F-4B2E-A85D-153C49EBF9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410899"/>
              </p:ext>
            </p:extLst>
          </p:nvPr>
        </p:nvGraphicFramePr>
        <p:xfrm>
          <a:off x="2071786" y="747326"/>
          <a:ext cx="8714997" cy="6026469"/>
        </p:xfrm>
        <a:graphic>
          <a:graphicData uri="http://schemas.openxmlformats.org/drawingml/2006/table">
            <a:tbl>
              <a:tblPr firstRow="1" firstCol="1" bandRow="1"/>
              <a:tblGrid>
                <a:gridCol w="406073">
                  <a:extLst>
                    <a:ext uri="{9D8B030D-6E8A-4147-A177-3AD203B41FA5}">
                      <a16:colId xmlns:a16="http://schemas.microsoft.com/office/drawing/2014/main" val="1739481410"/>
                    </a:ext>
                  </a:extLst>
                </a:gridCol>
                <a:gridCol w="1849264">
                  <a:extLst>
                    <a:ext uri="{9D8B030D-6E8A-4147-A177-3AD203B41FA5}">
                      <a16:colId xmlns:a16="http://schemas.microsoft.com/office/drawing/2014/main" val="943069559"/>
                    </a:ext>
                  </a:extLst>
                </a:gridCol>
                <a:gridCol w="1850860">
                  <a:extLst>
                    <a:ext uri="{9D8B030D-6E8A-4147-A177-3AD203B41FA5}">
                      <a16:colId xmlns:a16="http://schemas.microsoft.com/office/drawing/2014/main" val="2778095454"/>
                    </a:ext>
                  </a:extLst>
                </a:gridCol>
                <a:gridCol w="273640">
                  <a:extLst>
                    <a:ext uri="{9D8B030D-6E8A-4147-A177-3AD203B41FA5}">
                      <a16:colId xmlns:a16="http://schemas.microsoft.com/office/drawing/2014/main" val="816931420"/>
                    </a:ext>
                  </a:extLst>
                </a:gridCol>
                <a:gridCol w="411656">
                  <a:extLst>
                    <a:ext uri="{9D8B030D-6E8A-4147-A177-3AD203B41FA5}">
                      <a16:colId xmlns:a16="http://schemas.microsoft.com/office/drawing/2014/main" val="4153938320"/>
                    </a:ext>
                  </a:extLst>
                </a:gridCol>
                <a:gridCol w="1961752">
                  <a:extLst>
                    <a:ext uri="{9D8B030D-6E8A-4147-A177-3AD203B41FA5}">
                      <a16:colId xmlns:a16="http://schemas.microsoft.com/office/drawing/2014/main" val="2317158079"/>
                    </a:ext>
                  </a:extLst>
                </a:gridCol>
                <a:gridCol w="1961752">
                  <a:extLst>
                    <a:ext uri="{9D8B030D-6E8A-4147-A177-3AD203B41FA5}">
                      <a16:colId xmlns:a16="http://schemas.microsoft.com/office/drawing/2014/main" val="3673322158"/>
                    </a:ext>
                  </a:extLst>
                </a:gridCol>
              </a:tblGrid>
              <a:tr h="19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Vas al cine.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Venden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tarjetas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755002"/>
                  </a:ext>
                </a:extLst>
              </a:tr>
              <a:tr h="1883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Mira la prueba.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Comemos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ahora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687987"/>
                  </a:ext>
                </a:extLst>
              </a:tr>
              <a:tr h="1883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Bebo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el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recreo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Cocinan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bien.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76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34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5F834-EE22-4D85-A1FF-DECB400CA362}"/>
              </a:ext>
            </a:extLst>
          </p:cNvPr>
          <p:cNvSpPr/>
          <p:nvPr/>
        </p:nvSpPr>
        <p:spPr>
          <a:xfrm>
            <a:off x="356784" y="1708588"/>
            <a:ext cx="10843653" cy="404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Put a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next to the correct English meaning.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49A5AC8-A18F-4746-8D48-EC14DBE8D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714" y="82969"/>
            <a:ext cx="92113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English, Aymara doesn’t have grammatical gender and adjectives go before the noun.  Verb forms are different, too.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3" descr="Icon&#10;&#10;Description automatically generated">
            <a:extLst>
              <a:ext uri="{FF2B5EF4-FFF2-40B4-BE49-F238E27FC236}">
                <a16:creationId xmlns:a16="http://schemas.microsoft.com/office/drawing/2014/main" id="{5073F9FE-C912-40BC-8E40-56C2A957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" y="481118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4EC8E0-D7DA-402B-A27E-8FD37A6C84B6}"/>
              </a:ext>
            </a:extLst>
          </p:cNvPr>
          <p:cNvSpPr/>
          <p:nvPr/>
        </p:nvSpPr>
        <p:spPr>
          <a:xfrm>
            <a:off x="321119" y="3773474"/>
            <a:ext cx="9289723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ESTAR or SER?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next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correct start of each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090043D-87B8-493A-B975-D237D8C25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089920"/>
              </p:ext>
            </p:extLst>
          </p:nvPr>
        </p:nvGraphicFramePr>
        <p:xfrm>
          <a:off x="581891" y="4231060"/>
          <a:ext cx="8054110" cy="2363724"/>
        </p:xfrm>
        <a:graphic>
          <a:graphicData uri="http://schemas.openxmlformats.org/drawingml/2006/table">
            <a:tbl>
              <a:tblPr firstRow="1" firstCol="1" bandRow="1"/>
              <a:tblGrid>
                <a:gridCol w="545541">
                  <a:extLst>
                    <a:ext uri="{9D8B030D-6E8A-4147-A177-3AD203B41FA5}">
                      <a16:colId xmlns:a16="http://schemas.microsoft.com/office/drawing/2014/main" val="1532299263"/>
                    </a:ext>
                  </a:extLst>
                </a:gridCol>
                <a:gridCol w="3030033">
                  <a:extLst>
                    <a:ext uri="{9D8B030D-6E8A-4147-A177-3AD203B41FA5}">
                      <a16:colId xmlns:a16="http://schemas.microsoft.com/office/drawing/2014/main" val="737873418"/>
                    </a:ext>
                  </a:extLst>
                </a:gridCol>
                <a:gridCol w="4478536">
                  <a:extLst>
                    <a:ext uri="{9D8B030D-6E8A-4147-A177-3AD203B41FA5}">
                      <a16:colId xmlns:a16="http://schemas.microsoft.com/office/drawing/2014/main" val="2417932506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Estás…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Eres 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terrible hoy.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21078"/>
                  </a:ext>
                </a:extLst>
              </a:tr>
              <a:tr h="532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Somos 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Estamos 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en el este de España.	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742681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Son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estrictos siempre.	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805580"/>
                  </a:ext>
                </a:extLst>
              </a:tr>
            </a:tbl>
          </a:graphicData>
        </a:graphic>
      </p:graphicFrame>
      <p:sp>
        <p:nvSpPr>
          <p:cNvPr id="14" name="Right Brace 13" descr="right brace to connect possible answers with the question">
            <a:extLst>
              <a:ext uri="{FF2B5EF4-FFF2-40B4-BE49-F238E27FC236}">
                <a16:creationId xmlns:a16="http://schemas.microsoft.com/office/drawing/2014/main" id="{99DF19F8-8BA0-4E87-9FE0-7A2EDAC23E60}"/>
              </a:ext>
            </a:extLst>
          </p:cNvPr>
          <p:cNvSpPr/>
          <p:nvPr/>
        </p:nvSpPr>
        <p:spPr>
          <a:xfrm>
            <a:off x="3325039" y="4252796"/>
            <a:ext cx="211374" cy="701692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ight Brace 14" descr="right brace to connect possible answers with the question">
            <a:extLst>
              <a:ext uri="{FF2B5EF4-FFF2-40B4-BE49-F238E27FC236}">
                <a16:creationId xmlns:a16="http://schemas.microsoft.com/office/drawing/2014/main" id="{5AFC3850-5445-4BC0-B428-EB6171BC0EF0}"/>
              </a:ext>
            </a:extLst>
          </p:cNvPr>
          <p:cNvSpPr/>
          <p:nvPr/>
        </p:nvSpPr>
        <p:spPr>
          <a:xfrm>
            <a:off x="3316801" y="5060593"/>
            <a:ext cx="211374" cy="699398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ight Brace 15" descr="right brace to connect possible answers with the question">
            <a:extLst>
              <a:ext uri="{FF2B5EF4-FFF2-40B4-BE49-F238E27FC236}">
                <a16:creationId xmlns:a16="http://schemas.microsoft.com/office/drawing/2014/main" id="{D8233FE8-EF53-429A-BCE6-A5C8E7ACEEC2}"/>
              </a:ext>
            </a:extLst>
          </p:cNvPr>
          <p:cNvSpPr/>
          <p:nvPr/>
        </p:nvSpPr>
        <p:spPr>
          <a:xfrm>
            <a:off x="3316801" y="5866096"/>
            <a:ext cx="211374" cy="701692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F5C4A5F-F620-418A-BD7F-CC6671BD7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983852"/>
              </p:ext>
            </p:extLst>
          </p:nvPr>
        </p:nvGraphicFramePr>
        <p:xfrm>
          <a:off x="367428" y="2229792"/>
          <a:ext cx="11590109" cy="1237488"/>
        </p:xfrm>
        <a:graphic>
          <a:graphicData uri="http://schemas.openxmlformats.org/drawingml/2006/table">
            <a:tbl>
              <a:tblPr firstRow="1" firstCol="1" bandRow="1"/>
              <a:tblGrid>
                <a:gridCol w="3331160">
                  <a:extLst>
                    <a:ext uri="{9D8B030D-6E8A-4147-A177-3AD203B41FA5}">
                      <a16:colId xmlns:a16="http://schemas.microsoft.com/office/drawing/2014/main" val="1586311863"/>
                    </a:ext>
                  </a:extLst>
                </a:gridCol>
                <a:gridCol w="3913424">
                  <a:extLst>
                    <a:ext uri="{9D8B030D-6E8A-4147-A177-3AD203B41FA5}">
                      <a16:colId xmlns:a16="http://schemas.microsoft.com/office/drawing/2014/main" val="416966337"/>
                    </a:ext>
                  </a:extLst>
                </a:gridCol>
                <a:gridCol w="4345525">
                  <a:extLst>
                    <a:ext uri="{9D8B030D-6E8A-4147-A177-3AD203B41FA5}">
                      <a16:colId xmlns:a16="http://schemas.microsoft.com/office/drawing/2014/main" val="3166547533"/>
                    </a:ext>
                  </a:extLst>
                </a:gridCol>
              </a:tblGrid>
              <a:tr h="272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corre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hoy.</a:t>
                      </a:r>
                      <a:r>
                        <a:rPr lang="de-DE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	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 is running today.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 is not running today.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604703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s-E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Bailamos juntos.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 don’t dance together.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 dance together.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58252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 H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ablan rápido.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They don’t speak fast.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They speak fast.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9535077"/>
                  </a:ext>
                </a:extLst>
              </a:tr>
              <a:tr h="122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 No ayudas siempre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 don’t always help.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 always help.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02220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CFA2B928-ADCD-4DB5-BC3A-D4C6EE83A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47" y="1950085"/>
            <a:ext cx="1847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b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kumimoji="0" lang="en-US" altLang="zh-CN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53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AB641FB-C5F4-40B7-8104-F9E83D9C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62" y="684908"/>
            <a:ext cx="8896987" cy="40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to make a question.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CD8BA0-0951-4E61-8115-D62E9772B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084061"/>
              </p:ext>
            </p:extLst>
          </p:nvPr>
        </p:nvGraphicFramePr>
        <p:xfrm>
          <a:off x="360731" y="1209729"/>
          <a:ext cx="10596027" cy="1923288"/>
        </p:xfrm>
        <a:graphic>
          <a:graphicData uri="http://schemas.openxmlformats.org/drawingml/2006/table">
            <a:tbl>
              <a:tblPr firstRow="1" firstCol="1" bandRow="1"/>
              <a:tblGrid>
                <a:gridCol w="510188">
                  <a:extLst>
                    <a:ext uri="{9D8B030D-6E8A-4147-A177-3AD203B41FA5}">
                      <a16:colId xmlns:a16="http://schemas.microsoft.com/office/drawing/2014/main" val="446294625"/>
                    </a:ext>
                  </a:extLst>
                </a:gridCol>
                <a:gridCol w="2247092">
                  <a:extLst>
                    <a:ext uri="{9D8B030D-6E8A-4147-A177-3AD203B41FA5}">
                      <a16:colId xmlns:a16="http://schemas.microsoft.com/office/drawing/2014/main" val="4208043007"/>
                    </a:ext>
                  </a:extLst>
                </a:gridCol>
                <a:gridCol w="7838747">
                  <a:extLst>
                    <a:ext uri="{9D8B030D-6E8A-4147-A177-3AD203B41FA5}">
                      <a16:colId xmlns:a16="http://schemas.microsoft.com/office/drawing/2014/main" val="25794870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treinta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vacas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hay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73991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dentro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comen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bocadillos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091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1406E48-69A4-400E-A9D1-FF61F40D4E0C}"/>
              </a:ext>
            </a:extLst>
          </p:cNvPr>
          <p:cNvSpPr/>
          <p:nvPr/>
        </p:nvSpPr>
        <p:spPr>
          <a:xfrm>
            <a:off x="360731" y="3164345"/>
            <a:ext cx="9733755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Singular or plural?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next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correct start of each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20FBA5C-909E-452C-B571-ACDFBC9B3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168756"/>
              </p:ext>
            </p:extLst>
          </p:nvPr>
        </p:nvGraphicFramePr>
        <p:xfrm>
          <a:off x="360731" y="3568879"/>
          <a:ext cx="5735269" cy="3151632"/>
        </p:xfrm>
        <a:graphic>
          <a:graphicData uri="http://schemas.openxmlformats.org/drawingml/2006/table">
            <a:tbl>
              <a:tblPr firstRow="1" firstCol="1" bandRow="1"/>
              <a:tblGrid>
                <a:gridCol w="479528">
                  <a:extLst>
                    <a:ext uri="{9D8B030D-6E8A-4147-A177-3AD203B41FA5}">
                      <a16:colId xmlns:a16="http://schemas.microsoft.com/office/drawing/2014/main" val="2757740876"/>
                    </a:ext>
                  </a:extLst>
                </a:gridCol>
                <a:gridCol w="2125363">
                  <a:extLst>
                    <a:ext uri="{9D8B030D-6E8A-4147-A177-3AD203B41FA5}">
                      <a16:colId xmlns:a16="http://schemas.microsoft.com/office/drawing/2014/main" val="2078663748"/>
                    </a:ext>
                  </a:extLst>
                </a:gridCol>
                <a:gridCol w="3130378">
                  <a:extLst>
                    <a:ext uri="{9D8B030D-6E8A-4147-A177-3AD203B41FA5}">
                      <a16:colId xmlns:a16="http://schemas.microsoft.com/office/drawing/2014/main" val="969242471"/>
                    </a:ext>
                  </a:extLst>
                </a:gridCol>
              </a:tblGrid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Son 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cómodos.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25306"/>
                  </a:ext>
                </a:extLst>
              </a:tr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sana.	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307172"/>
                  </a:ext>
                </a:extLst>
              </a:tr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Son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impossible.	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523516"/>
                  </a:ext>
                </a:extLst>
              </a:tr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perdidas.	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851388"/>
                  </a:ext>
                </a:extLst>
              </a:tr>
            </a:tbl>
          </a:graphicData>
        </a:graphic>
      </p:graphicFrame>
      <p:sp>
        <p:nvSpPr>
          <p:cNvPr id="10" name="Right Brace 9" descr="right brace to connect possible answers with the question">
            <a:extLst>
              <a:ext uri="{FF2B5EF4-FFF2-40B4-BE49-F238E27FC236}">
                <a16:creationId xmlns:a16="http://schemas.microsoft.com/office/drawing/2014/main" id="{F7192BF6-6247-423F-9831-AC54AA386DE2}"/>
              </a:ext>
            </a:extLst>
          </p:cNvPr>
          <p:cNvSpPr/>
          <p:nvPr/>
        </p:nvSpPr>
        <p:spPr>
          <a:xfrm>
            <a:off x="2437593" y="3701148"/>
            <a:ext cx="192088" cy="484188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ight Brace 10" descr="right brace to connect possible answers with the question">
            <a:extLst>
              <a:ext uri="{FF2B5EF4-FFF2-40B4-BE49-F238E27FC236}">
                <a16:creationId xmlns:a16="http://schemas.microsoft.com/office/drawing/2014/main" id="{1444F3D1-50F1-4F77-9292-D5776818821E}"/>
              </a:ext>
            </a:extLst>
          </p:cNvPr>
          <p:cNvSpPr/>
          <p:nvPr/>
        </p:nvSpPr>
        <p:spPr>
          <a:xfrm>
            <a:off x="2437593" y="4505551"/>
            <a:ext cx="192088" cy="485775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ight Brace 11" descr="right brace to connect possible answers with the question">
            <a:extLst>
              <a:ext uri="{FF2B5EF4-FFF2-40B4-BE49-F238E27FC236}">
                <a16:creationId xmlns:a16="http://schemas.microsoft.com/office/drawing/2014/main" id="{0EB2A8AA-C2E6-4452-A8D7-DB06DE83631B}"/>
              </a:ext>
            </a:extLst>
          </p:cNvPr>
          <p:cNvSpPr/>
          <p:nvPr/>
        </p:nvSpPr>
        <p:spPr>
          <a:xfrm>
            <a:off x="2437593" y="5311541"/>
            <a:ext cx="192088" cy="484188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ight Brace 12" descr="right brace to connect possible answers with the question">
            <a:extLst>
              <a:ext uri="{FF2B5EF4-FFF2-40B4-BE49-F238E27FC236}">
                <a16:creationId xmlns:a16="http://schemas.microsoft.com/office/drawing/2014/main" id="{CB4B389D-B5DD-4CE5-878B-12267A99E7B7}"/>
              </a:ext>
            </a:extLst>
          </p:cNvPr>
          <p:cNvSpPr/>
          <p:nvPr/>
        </p:nvSpPr>
        <p:spPr>
          <a:xfrm>
            <a:off x="2437593" y="6082907"/>
            <a:ext cx="192088" cy="485775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249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AB641FB-C5F4-40B7-8104-F9E83D9C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62" y="684908"/>
            <a:ext cx="4753224" cy="40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</a:t>
            </a:r>
            <a:r>
              <a:rPr lang="en-US" sz="2000" dirty="0"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the word or words for ‘to the’.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A548F0-FDF8-4B89-9CCB-70A78F8067C2}"/>
              </a:ext>
            </a:extLst>
          </p:cNvPr>
          <p:cNvSpPr/>
          <p:nvPr/>
        </p:nvSpPr>
        <p:spPr>
          <a:xfrm>
            <a:off x="234462" y="3289121"/>
            <a:ext cx="9937336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Write the Spanish for the English given in brackets.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Use the clues to help you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9836F77-C472-4951-8E16-EF5DC2FEB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288304"/>
              </p:ext>
            </p:extLst>
          </p:nvPr>
        </p:nvGraphicFramePr>
        <p:xfrm>
          <a:off x="360730" y="3849759"/>
          <a:ext cx="10179583" cy="2397760"/>
        </p:xfrm>
        <a:graphic>
          <a:graphicData uri="http://schemas.openxmlformats.org/drawingml/2006/table">
            <a:tbl>
              <a:tblPr firstRow="1" firstCol="1" bandRow="1"/>
              <a:tblGrid>
                <a:gridCol w="397123">
                  <a:extLst>
                    <a:ext uri="{9D8B030D-6E8A-4147-A177-3AD203B41FA5}">
                      <a16:colId xmlns:a16="http://schemas.microsoft.com/office/drawing/2014/main" val="369884004"/>
                    </a:ext>
                  </a:extLst>
                </a:gridCol>
                <a:gridCol w="7242765">
                  <a:extLst>
                    <a:ext uri="{9D8B030D-6E8A-4147-A177-3AD203B41FA5}">
                      <a16:colId xmlns:a16="http://schemas.microsoft.com/office/drawing/2014/main" val="502208061"/>
                    </a:ext>
                  </a:extLst>
                </a:gridCol>
                <a:gridCol w="2539695">
                  <a:extLst>
                    <a:ext uri="{9D8B030D-6E8A-4147-A177-3AD203B41FA5}">
                      <a16:colId xmlns:a16="http://schemas.microsoft.com/office/drawing/2014/main" val="651070820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Clues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4933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___________ al oeste. (you are going)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go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ir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201962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___________ una idea. (they have)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have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tener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56912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 un mensaje. (we have)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have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tener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62844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_______________ al sur. (I go)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go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ir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07685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 de Inglaterra. (we are)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ser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28143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 pesados. (they are)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r>
                        <a:rPr lang="en-GB" sz="2000" i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GB" sz="2000" i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estar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591457"/>
                  </a:ext>
                </a:extLst>
              </a:tr>
            </a:tbl>
          </a:graphicData>
        </a:graphic>
      </p:graphicFrame>
      <p:pic>
        <p:nvPicPr>
          <p:cNvPr id="15" name="Picture 2" descr="Pen, Write, Pencil, Writing Tool, Work, Message, Blue">
            <a:extLst>
              <a:ext uri="{FF2B5EF4-FFF2-40B4-BE49-F238E27FC236}">
                <a16:creationId xmlns:a16="http://schemas.microsoft.com/office/drawing/2014/main" id="{7E07BB94-9887-49C3-B69C-0788CFC2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624388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0364CEA9-2B06-4B01-8058-9FC3989F439A}"/>
              </a:ext>
            </a:extLst>
          </p:cNvPr>
          <p:cNvSpPr txBox="1">
            <a:spLocks/>
          </p:cNvSpPr>
          <p:nvPr/>
        </p:nvSpPr>
        <p:spPr>
          <a:xfrm>
            <a:off x="10931719" y="2549936"/>
            <a:ext cx="1260281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C5D80E-6BCA-407A-A0CD-A3F5FEA14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065721"/>
              </p:ext>
            </p:extLst>
          </p:nvPr>
        </p:nvGraphicFramePr>
        <p:xfrm>
          <a:off x="469854" y="1245546"/>
          <a:ext cx="4390903" cy="1474216"/>
        </p:xfrm>
        <a:graphic>
          <a:graphicData uri="http://schemas.openxmlformats.org/drawingml/2006/table">
            <a:tbl>
              <a:tblPr firstRow="1" firstCol="1" bandRow="1"/>
              <a:tblGrid>
                <a:gridCol w="387205">
                  <a:extLst>
                    <a:ext uri="{9D8B030D-6E8A-4147-A177-3AD203B41FA5}">
                      <a16:colId xmlns:a16="http://schemas.microsoft.com/office/drawing/2014/main" val="2764114682"/>
                    </a:ext>
                  </a:extLst>
                </a:gridCol>
                <a:gridCol w="4003698">
                  <a:extLst>
                    <a:ext uri="{9D8B030D-6E8A-4147-A177-3AD203B41FA5}">
                      <a16:colId xmlns:a16="http://schemas.microsoft.com/office/drawing/2014/main" val="3651474764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 costa (f)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71725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 pueblo (m)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585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1344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8860C7-B15D-4168-A522-7FCA902ADF16}"/>
              </a:ext>
            </a:extLst>
          </p:cNvPr>
          <p:cNvSpPr/>
          <p:nvPr/>
        </p:nvSpPr>
        <p:spPr>
          <a:xfrm>
            <a:off x="292443" y="217453"/>
            <a:ext cx="10831266" cy="799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Write the Spanish article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’ or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some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’. The gender (and number) of the noun is provided.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D806EE-AAA0-4B7F-BB65-782898768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560564"/>
              </p:ext>
            </p:extLst>
          </p:nvPr>
        </p:nvGraphicFramePr>
        <p:xfrm>
          <a:off x="292443" y="1097671"/>
          <a:ext cx="6836410" cy="1369060"/>
        </p:xfrm>
        <a:graphic>
          <a:graphicData uri="http://schemas.openxmlformats.org/drawingml/2006/table">
            <a:tbl>
              <a:tblPr firstRow="1" firstCol="1" bandRow="1"/>
              <a:tblGrid>
                <a:gridCol w="355358">
                  <a:extLst>
                    <a:ext uri="{9D8B030D-6E8A-4147-A177-3AD203B41FA5}">
                      <a16:colId xmlns:a16="http://schemas.microsoft.com/office/drawing/2014/main" val="1158933331"/>
                    </a:ext>
                  </a:extLst>
                </a:gridCol>
                <a:gridCol w="6481052">
                  <a:extLst>
                    <a:ext uri="{9D8B030D-6E8A-4147-A177-3AD203B41FA5}">
                      <a16:colId xmlns:a16="http://schemas.microsoft.com/office/drawing/2014/main" val="2006198327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  _______ suéter. (m)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72104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Hay ________ tarjetas. (fpl)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139036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Son ________ bocadillos (mpl)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256197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Hay ________ luz. (f)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86225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A1ABC08-9CBB-4801-8607-C12D77D26B15}"/>
              </a:ext>
            </a:extLst>
          </p:cNvPr>
          <p:cNvSpPr/>
          <p:nvPr/>
        </p:nvSpPr>
        <p:spPr>
          <a:xfrm>
            <a:off x="292442" y="2770119"/>
            <a:ext cx="11434119" cy="404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Write the Spanish article ‘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’.  The gender (and number) of the noun is provided.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905012-D438-4964-8961-EBBB61F38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204154"/>
              </p:ext>
            </p:extLst>
          </p:nvPr>
        </p:nvGraphicFramePr>
        <p:xfrm>
          <a:off x="292442" y="3478041"/>
          <a:ext cx="6836410" cy="1369060"/>
        </p:xfrm>
        <a:graphic>
          <a:graphicData uri="http://schemas.openxmlformats.org/drawingml/2006/table">
            <a:tbl>
              <a:tblPr firstRow="1" firstCol="1" bandRow="1"/>
              <a:tblGrid>
                <a:gridCol w="355358">
                  <a:extLst>
                    <a:ext uri="{9D8B030D-6E8A-4147-A177-3AD203B41FA5}">
                      <a16:colId xmlns:a16="http://schemas.microsoft.com/office/drawing/2014/main" val="3989940271"/>
                    </a:ext>
                  </a:extLst>
                </a:gridCol>
                <a:gridCol w="6481052">
                  <a:extLst>
                    <a:ext uri="{9D8B030D-6E8A-4147-A177-3AD203B41FA5}">
                      <a16:colId xmlns:a16="http://schemas.microsoft.com/office/drawing/2014/main" val="3943623833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pollo (m) asado.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857076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televisiones (fpl) grandes.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79695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mercados (mpl) interesantes.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71080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habitación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(f)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roja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351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422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05868" y="2766217"/>
            <a:ext cx="3976907" cy="1325563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GB" sz="6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6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Feliz</a:t>
            </a:r>
            <a:br>
              <a:rPr lang="en-GB" sz="6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</a:br>
            <a:r>
              <a:rPr lang="en-GB" sz="6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Navidad !</a:t>
            </a:r>
            <a:endParaRPr lang="en-GB" sz="3200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B3AA6-5E51-4A8A-BFE4-E9F0D03D6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48" y="4752665"/>
            <a:ext cx="2645217" cy="23233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home,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2748028"/>
          <a:ext cx="11092069" cy="3723641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1974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dark, brown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doctor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money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fear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0937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767488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24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help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send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watch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clean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cupboard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truth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lie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market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25" name="Rectangle 24">
            <a:hlinkClick r:id="" action="ppaction://noaction">
              <a:snd r:embed="rId5" name="A2.wav"/>
            </a:hlinkClick>
            <a:extLst>
              <a:ext uri="{FF2B5EF4-FFF2-40B4-BE49-F238E27FC236}">
                <a16:creationId xmlns:a16="http://schemas.microsoft.com/office/drawing/2014/main" id="{7CF744EA-E14F-47FB-87E0-CB3516B2AB46}"/>
              </a:ext>
            </a:extLst>
          </p:cNvPr>
          <p:cNvSpPr/>
          <p:nvPr/>
        </p:nvSpPr>
        <p:spPr>
          <a:xfrm>
            <a:off x="1103384" y="43840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6" name="Rectangle 25">
            <a:hlinkClick r:id="" action="ppaction://noaction">
              <a:snd r:embed="rId6" name="A3.wav"/>
            </a:hlinkClick>
            <a:extLst>
              <a:ext uri="{FF2B5EF4-FFF2-40B4-BE49-F238E27FC236}">
                <a16:creationId xmlns:a16="http://schemas.microsoft.com/office/drawing/2014/main" id="{6C501E43-1ED9-43FC-8DA3-D2FA59389E80}"/>
              </a:ext>
            </a:extLst>
          </p:cNvPr>
          <p:cNvSpPr/>
          <p:nvPr/>
        </p:nvSpPr>
        <p:spPr>
          <a:xfrm>
            <a:off x="1103383" y="50924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7" name="Rectangle 26">
            <a:hlinkClick r:id="" action="ppaction://noaction">
              <a:snd r:embed="rId7" name="A4.wav"/>
            </a:hlinkClick>
            <a:extLst>
              <a:ext uri="{FF2B5EF4-FFF2-40B4-BE49-F238E27FC236}">
                <a16:creationId xmlns:a16="http://schemas.microsoft.com/office/drawing/2014/main" id="{AB289FE0-3CBB-47AA-8EA9-6C40541C3370}"/>
              </a:ext>
            </a:extLst>
          </p:cNvPr>
          <p:cNvSpPr/>
          <p:nvPr/>
        </p:nvSpPr>
        <p:spPr>
          <a:xfrm>
            <a:off x="1103382" y="589332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1" name="Rectangle 30">
            <a:hlinkClick r:id="" action="ppaction://noaction">
              <a:snd r:embed="rId8" name="A1.wav"/>
            </a:hlinkClick>
            <a:extLst>
              <a:ext uri="{FF2B5EF4-FFF2-40B4-BE49-F238E27FC236}">
                <a16:creationId xmlns:a16="http://schemas.microsoft.com/office/drawing/2014/main" id="{300E9D9A-80FD-4E4A-8C12-9E4E6BA1DC43}"/>
              </a:ext>
            </a:extLst>
          </p:cNvPr>
          <p:cNvSpPr/>
          <p:nvPr/>
        </p:nvSpPr>
        <p:spPr>
          <a:xfrm>
            <a:off x="1105289" y="34562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96D571AA-A517-4119-AA00-F483EFE81D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46219" y="3733657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49602A82-81A8-434D-ABE6-D921A0E6FC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7651" y="4689583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58490BE9-BC9C-4587-A773-E9000B6A1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7651" y="5411282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17453705-ED86-406E-83C9-067D110C23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7251" y="6170734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1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1789308"/>
          <a:ext cx="11092069" cy="4882473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room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space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flat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playground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29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19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drink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put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eat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cook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  <a:tr h="56179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through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and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but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also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543852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10410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063981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A5.wav"/>
            </a:hlinkClick>
            <a:extLst>
              <a:ext uri="{FF2B5EF4-FFF2-40B4-BE49-F238E27FC236}">
                <a16:creationId xmlns:a16="http://schemas.microsoft.com/office/drawing/2014/main" id="{F4AB4C7B-3669-4704-A145-5FB93E424FBB}"/>
              </a:ext>
            </a:extLst>
          </p:cNvPr>
          <p:cNvSpPr/>
          <p:nvPr/>
        </p:nvSpPr>
        <p:spPr>
          <a:xfrm>
            <a:off x="1337136" y="272067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0" name="Rectangle 9">
            <a:hlinkClick r:id="" action="ppaction://noaction">
              <a:snd r:embed="rId5" name="A6.wav"/>
            </a:hlinkClick>
            <a:extLst>
              <a:ext uri="{FF2B5EF4-FFF2-40B4-BE49-F238E27FC236}">
                <a16:creationId xmlns:a16="http://schemas.microsoft.com/office/drawing/2014/main" id="{1506FE46-3464-4A18-905B-44CFB5C87AA4}"/>
              </a:ext>
            </a:extLst>
          </p:cNvPr>
          <p:cNvSpPr/>
          <p:nvPr/>
        </p:nvSpPr>
        <p:spPr>
          <a:xfrm>
            <a:off x="1337135" y="372626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1" name="Rectangle 10">
            <a:hlinkClick r:id="" action="ppaction://noaction">
              <a:snd r:embed="rId6" name="A7.wav"/>
            </a:hlinkClick>
            <a:extLst>
              <a:ext uri="{FF2B5EF4-FFF2-40B4-BE49-F238E27FC236}">
                <a16:creationId xmlns:a16="http://schemas.microsoft.com/office/drawing/2014/main" id="{A5096ADA-87DF-4DC8-8CCD-B3C9ED27E42C}"/>
              </a:ext>
            </a:extLst>
          </p:cNvPr>
          <p:cNvSpPr/>
          <p:nvPr/>
        </p:nvSpPr>
        <p:spPr>
          <a:xfrm>
            <a:off x="1337134" y="473186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3" name="Rectangle 12">
            <a:hlinkClick r:id="" action="ppaction://noaction">
              <a:snd r:embed="rId7" name="A8.wav"/>
            </a:hlinkClick>
            <a:extLst>
              <a:ext uri="{FF2B5EF4-FFF2-40B4-BE49-F238E27FC236}">
                <a16:creationId xmlns:a16="http://schemas.microsoft.com/office/drawing/2014/main" id="{DDCDA99A-365B-46E5-8510-5A9CEBAB3494}"/>
              </a:ext>
            </a:extLst>
          </p:cNvPr>
          <p:cNvSpPr/>
          <p:nvPr/>
        </p:nvSpPr>
        <p:spPr>
          <a:xfrm>
            <a:off x="1337134" y="580385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888E192D-9B4C-468B-8E8F-876771AB4B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49997" y="2978172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10D6EA0A-D784-4F44-932D-FAE7A08765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85619" y="4047132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98175615-FB38-446D-BA7E-053022A801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57483" y="5131658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FE1EAC8C-9F2B-432B-8ECB-E80E25ADFF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67251" y="6259916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/>
        </p:nvGraphicFramePr>
        <p:xfrm>
          <a:off x="221287" y="1764826"/>
          <a:ext cx="11843797" cy="3936727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37647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direction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direction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position/location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B2.wav"/>
            </a:hlinkClick>
            <a:extLst>
              <a:ext uri="{FF2B5EF4-FFF2-40B4-BE49-F238E27FC236}">
                <a16:creationId xmlns:a16="http://schemas.microsoft.com/office/drawing/2014/main" id="{58B64526-C5A3-4EE9-9052-D36EEC8E709B}"/>
              </a:ext>
            </a:extLst>
          </p:cNvPr>
          <p:cNvSpPr/>
          <p:nvPr/>
        </p:nvSpPr>
        <p:spPr>
          <a:xfrm>
            <a:off x="308251" y="342900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5" name="B3.wav"/>
            </a:hlinkClick>
            <a:extLst>
              <a:ext uri="{FF2B5EF4-FFF2-40B4-BE49-F238E27FC236}">
                <a16:creationId xmlns:a16="http://schemas.microsoft.com/office/drawing/2014/main" id="{AB760A95-843A-42FB-BB9B-1226926F009B}"/>
              </a:ext>
            </a:extLst>
          </p:cNvPr>
          <p:cNvSpPr/>
          <p:nvPr/>
        </p:nvSpPr>
        <p:spPr>
          <a:xfrm>
            <a:off x="308251" y="432037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6" name="B4.wav"/>
            </a:hlinkClick>
            <a:extLst>
              <a:ext uri="{FF2B5EF4-FFF2-40B4-BE49-F238E27FC236}">
                <a16:creationId xmlns:a16="http://schemas.microsoft.com/office/drawing/2014/main" id="{EA2C1D43-D6D6-41E6-AC4E-586F134938C4}"/>
              </a:ext>
            </a:extLst>
          </p:cNvPr>
          <p:cNvSpPr/>
          <p:nvPr/>
        </p:nvSpPr>
        <p:spPr>
          <a:xfrm>
            <a:off x="308252" y="516871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7" name="B1.wav"/>
            </a:hlinkClick>
            <a:extLst>
              <a:ext uri="{FF2B5EF4-FFF2-40B4-BE49-F238E27FC236}">
                <a16:creationId xmlns:a16="http://schemas.microsoft.com/office/drawing/2014/main" id="{2ED0203D-AF69-4B88-8F46-F307BF6C0BAF}"/>
              </a:ext>
            </a:extLst>
          </p:cNvPr>
          <p:cNvSpPr/>
          <p:nvPr/>
        </p:nvSpPr>
        <p:spPr>
          <a:xfrm>
            <a:off x="308251" y="268239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AD4BE2C2-8A0A-4341-A5FA-DA963DD6F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43696" y="2959800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151BE989-B512-4E2A-B0F7-6D47520B0C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70571" y="3747141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5BB6DB18-19BE-4AAF-A36C-084B287D77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43696" y="4529681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70BDDAC1-00A2-44D8-B2D5-81D15BB2DA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44224" y="5348683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1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A8A7714-160C-4211-A917-7041D44F99E5}"/>
              </a:ext>
            </a:extLst>
          </p:cNvPr>
          <p:cNvGraphicFramePr>
            <a:graphicFrameLocks noGrp="1"/>
          </p:cNvGraphicFramePr>
          <p:nvPr/>
        </p:nvGraphicFramePr>
        <p:xfrm>
          <a:off x="221287" y="1764826"/>
          <a:ext cx="11843797" cy="3936727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37647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personality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personality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direction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position/location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</a:tbl>
          </a:graphicData>
        </a:graphic>
      </p:graphicFrame>
      <p:sp>
        <p:nvSpPr>
          <p:cNvPr id="16" name="Rectangle 15">
            <a:hlinkClick r:id="" action="ppaction://noaction">
              <a:snd r:embed="rId4" name="B6.wav"/>
            </a:hlinkClick>
            <a:extLst>
              <a:ext uri="{FF2B5EF4-FFF2-40B4-BE49-F238E27FC236}">
                <a16:creationId xmlns:a16="http://schemas.microsoft.com/office/drawing/2014/main" id="{451E031E-0961-4787-A043-BDEA8271FF06}"/>
              </a:ext>
            </a:extLst>
          </p:cNvPr>
          <p:cNvSpPr/>
          <p:nvPr/>
        </p:nvSpPr>
        <p:spPr>
          <a:xfrm>
            <a:off x="308251" y="358761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7" name="Rectangle 16">
            <a:hlinkClick r:id="" action="ppaction://noaction">
              <a:snd r:embed="rId5" name="B7.wav"/>
            </a:hlinkClick>
            <a:extLst>
              <a:ext uri="{FF2B5EF4-FFF2-40B4-BE49-F238E27FC236}">
                <a16:creationId xmlns:a16="http://schemas.microsoft.com/office/drawing/2014/main" id="{31976673-2EC2-4051-852A-C321FDCA63F3}"/>
              </a:ext>
            </a:extLst>
          </p:cNvPr>
          <p:cNvSpPr/>
          <p:nvPr/>
        </p:nvSpPr>
        <p:spPr>
          <a:xfrm>
            <a:off x="308250" y="430852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8" name="Rectangle 17">
            <a:hlinkClick r:id="" action="ppaction://noaction">
              <a:snd r:embed="rId6" name="B8.wav"/>
            </a:hlinkClick>
            <a:extLst>
              <a:ext uri="{FF2B5EF4-FFF2-40B4-BE49-F238E27FC236}">
                <a16:creationId xmlns:a16="http://schemas.microsoft.com/office/drawing/2014/main" id="{21826E2D-7784-43D0-9EAC-4A8A1700B0A1}"/>
              </a:ext>
            </a:extLst>
          </p:cNvPr>
          <p:cNvSpPr/>
          <p:nvPr/>
        </p:nvSpPr>
        <p:spPr>
          <a:xfrm>
            <a:off x="308250" y="514941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Rectangle 18">
            <a:hlinkClick r:id="" action="ppaction://noaction">
              <a:snd r:embed="rId7" name="B5.wav"/>
            </a:hlinkClick>
            <a:extLst>
              <a:ext uri="{FF2B5EF4-FFF2-40B4-BE49-F238E27FC236}">
                <a16:creationId xmlns:a16="http://schemas.microsoft.com/office/drawing/2014/main" id="{9E86BFAC-03B5-4F0D-8C63-F17B411DA558}"/>
              </a:ext>
            </a:extLst>
          </p:cNvPr>
          <p:cNvSpPr/>
          <p:nvPr/>
        </p:nvSpPr>
        <p:spPr>
          <a:xfrm>
            <a:off x="308250" y="271716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60F3BF26-9AB4-4EFD-BE84-A6794F7A8E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43695" y="2926473"/>
            <a:ext cx="282416" cy="282416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B087D6DF-6397-4513-9C29-B7E890657A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43695" y="3733189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0B3FBE2E-ACFA-4799-9CEB-FDFD292B8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44224" y="4517832"/>
            <a:ext cx="282416" cy="282416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D060E62B-33A5-44D1-AA2F-DCDDAF1899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93983" y="5358724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7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88157" y="5578250"/>
            <a:ext cx="417467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 and grammar quiz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4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3436"/>
            <a:ext cx="4350984" cy="1325563"/>
          </a:xfrm>
        </p:spPr>
        <p:txBody>
          <a:bodyPr>
            <a:normAutofit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9" name="Picture 4" descr="Easter, Egg, Orange, Yellow, Dots">
            <a:extLst>
              <a:ext uri="{FF2B5EF4-FFF2-40B4-BE49-F238E27FC236}">
                <a16:creationId xmlns:a16="http://schemas.microsoft.com/office/drawing/2014/main" id="{38E49683-7901-42E0-BF75-781AF815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56" y="3530868"/>
            <a:ext cx="56078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gg, Painted, Shell, Easter, Colorful">
            <a:extLst>
              <a:ext uri="{FF2B5EF4-FFF2-40B4-BE49-F238E27FC236}">
                <a16:creationId xmlns:a16="http://schemas.microsoft.com/office/drawing/2014/main" id="{A0D206F6-1434-4358-A41E-6EA8DFF11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7152">
            <a:off x="2040802" y="3979391"/>
            <a:ext cx="531358" cy="4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gg, Easter, Stars, Blue, Pink">
            <a:extLst>
              <a:ext uri="{FF2B5EF4-FFF2-40B4-BE49-F238E27FC236}">
                <a16:creationId xmlns:a16="http://schemas.microsoft.com/office/drawing/2014/main" id="{D6646304-18D9-43F1-87DB-5A8C3F048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37" y="3248649"/>
            <a:ext cx="560787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gg, Easter, Violet, Green, Stripes">
            <a:extLst>
              <a:ext uri="{FF2B5EF4-FFF2-40B4-BE49-F238E27FC236}">
                <a16:creationId xmlns:a16="http://schemas.microsoft.com/office/drawing/2014/main" id="{95F99F00-971A-4734-B673-2ECBC8D10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497" y="3272701"/>
            <a:ext cx="547795" cy="4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aster, Egg, Pink, Green, Stripes">
            <a:extLst>
              <a:ext uri="{FF2B5EF4-FFF2-40B4-BE49-F238E27FC236}">
                <a16:creationId xmlns:a16="http://schemas.microsoft.com/office/drawing/2014/main" id="{4A6B7BB7-4AF1-47EA-A05D-19C268D30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449" y="3233572"/>
            <a:ext cx="547794" cy="4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Easter, Egg, Design, Isolated, Yellow">
            <a:extLst>
              <a:ext uri="{FF2B5EF4-FFF2-40B4-BE49-F238E27FC236}">
                <a16:creationId xmlns:a16="http://schemas.microsoft.com/office/drawing/2014/main" id="{A83221FA-6896-409C-A6AE-2A81DDC9A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30" y="3901229"/>
            <a:ext cx="429154" cy="5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uevo, Pascua De Resurrección, Huevo De Pascua, Vistoso">
            <a:extLst>
              <a:ext uri="{FF2B5EF4-FFF2-40B4-BE49-F238E27FC236}">
                <a16:creationId xmlns:a16="http://schemas.microsoft.com/office/drawing/2014/main" id="{0AF2D92D-0E8F-49FE-BC7F-0D4D69D64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73" y="3203092"/>
            <a:ext cx="354422" cy="4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Azul, Pascua De Resurrección, Huevos">
            <a:extLst>
              <a:ext uri="{FF2B5EF4-FFF2-40B4-BE49-F238E27FC236}">
                <a16:creationId xmlns:a16="http://schemas.microsoft.com/office/drawing/2014/main" id="{CD9FD87C-22CF-44B0-B4B3-4136AE3D6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11" y="3730364"/>
            <a:ext cx="401637" cy="51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Huevo De Pascua, Decorado">
            <a:extLst>
              <a:ext uri="{FF2B5EF4-FFF2-40B4-BE49-F238E27FC236}">
                <a16:creationId xmlns:a16="http://schemas.microsoft.com/office/drawing/2014/main" id="{762E6087-E74E-4545-8596-6A111FD6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0260">
            <a:off x="2568948" y="3907109"/>
            <a:ext cx="521031" cy="4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697680"/>
            <a:ext cx="10731636" cy="8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next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person or people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the sentence is about.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sentence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96D19A-E213-4F25-9E9B-5BD9E3E7D76A}"/>
              </a:ext>
            </a:extLst>
          </p:cNvPr>
          <p:cNvGraphicFramePr>
            <a:graphicFrameLocks noGrp="1"/>
          </p:cNvGraphicFramePr>
          <p:nvPr/>
        </p:nvGraphicFramePr>
        <p:xfrm>
          <a:off x="221286" y="1956244"/>
          <a:ext cx="11708117" cy="3649110"/>
        </p:xfrm>
        <a:graphic>
          <a:graphicData uri="http://schemas.openxmlformats.org/drawingml/2006/table">
            <a:tbl>
              <a:tblPr firstRow="1" firstCol="1" bandRow="1"/>
              <a:tblGrid>
                <a:gridCol w="595627">
                  <a:extLst>
                    <a:ext uri="{9D8B030D-6E8A-4147-A177-3AD203B41FA5}">
                      <a16:colId xmlns:a16="http://schemas.microsoft.com/office/drawing/2014/main" val="3350208969"/>
                    </a:ext>
                  </a:extLst>
                </a:gridCol>
                <a:gridCol w="1293241">
                  <a:extLst>
                    <a:ext uri="{9D8B030D-6E8A-4147-A177-3AD203B41FA5}">
                      <a16:colId xmlns:a16="http://schemas.microsoft.com/office/drawing/2014/main" val="2110466493"/>
                    </a:ext>
                  </a:extLst>
                </a:gridCol>
                <a:gridCol w="478301">
                  <a:extLst>
                    <a:ext uri="{9D8B030D-6E8A-4147-A177-3AD203B41FA5}">
                      <a16:colId xmlns:a16="http://schemas.microsoft.com/office/drawing/2014/main" val="4193266758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560461943"/>
                    </a:ext>
                  </a:extLst>
                </a:gridCol>
                <a:gridCol w="407964">
                  <a:extLst>
                    <a:ext uri="{9D8B030D-6E8A-4147-A177-3AD203B41FA5}">
                      <a16:colId xmlns:a16="http://schemas.microsoft.com/office/drawing/2014/main" val="2315940513"/>
                    </a:ext>
                  </a:extLst>
                </a:gridCol>
                <a:gridCol w="2039815">
                  <a:extLst>
                    <a:ext uri="{9D8B030D-6E8A-4147-A177-3AD203B41FA5}">
                      <a16:colId xmlns:a16="http://schemas.microsoft.com/office/drawing/2014/main" val="1066403538"/>
                    </a:ext>
                  </a:extLst>
                </a:gridCol>
                <a:gridCol w="492369">
                  <a:extLst>
                    <a:ext uri="{9D8B030D-6E8A-4147-A177-3AD203B41FA5}">
                      <a16:colId xmlns:a16="http://schemas.microsoft.com/office/drawing/2014/main" val="2386005084"/>
                    </a:ext>
                  </a:extLst>
                </a:gridCol>
                <a:gridCol w="1758462">
                  <a:extLst>
                    <a:ext uri="{9D8B030D-6E8A-4147-A177-3AD203B41FA5}">
                      <a16:colId xmlns:a16="http://schemas.microsoft.com/office/drawing/2014/main" val="682074576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val="375430302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319827490"/>
                    </a:ext>
                  </a:extLst>
                </a:gridCol>
                <a:gridCol w="492369">
                  <a:extLst>
                    <a:ext uri="{9D8B030D-6E8A-4147-A177-3AD203B41FA5}">
                      <a16:colId xmlns:a16="http://schemas.microsoft.com/office/drawing/2014/main" val="106279253"/>
                    </a:ext>
                  </a:extLst>
                </a:gridCol>
              </a:tblGrid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91139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12756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52081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778353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98879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924555"/>
                  </a:ext>
                </a:extLst>
              </a:tr>
            </a:tbl>
          </a:graphicData>
        </a:graphic>
      </p:graphicFrame>
      <p:sp>
        <p:nvSpPr>
          <p:cNvPr id="8" name="Rectangle 7">
            <a:hlinkClick r:id="" action="ppaction://noaction">
              <a:snd r:embed="rId4" name="C1.wav"/>
            </a:hlinkClick>
            <a:extLst>
              <a:ext uri="{FF2B5EF4-FFF2-40B4-BE49-F238E27FC236}">
                <a16:creationId xmlns:a16="http://schemas.microsoft.com/office/drawing/2014/main" id="{732F3E8C-A901-4AC1-97D6-B4655C335EF2}"/>
              </a:ext>
            </a:extLst>
          </p:cNvPr>
          <p:cNvSpPr/>
          <p:nvPr/>
        </p:nvSpPr>
        <p:spPr>
          <a:xfrm>
            <a:off x="270215" y="206802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5" name="C2.wav"/>
            </a:hlinkClick>
            <a:extLst>
              <a:ext uri="{FF2B5EF4-FFF2-40B4-BE49-F238E27FC236}">
                <a16:creationId xmlns:a16="http://schemas.microsoft.com/office/drawing/2014/main" id="{891240E2-DA0F-4647-8FE7-8701E0765EA8}"/>
              </a:ext>
            </a:extLst>
          </p:cNvPr>
          <p:cNvSpPr/>
          <p:nvPr/>
        </p:nvSpPr>
        <p:spPr>
          <a:xfrm>
            <a:off x="270213" y="267293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C3.wav"/>
            </a:hlinkClick>
            <a:extLst>
              <a:ext uri="{FF2B5EF4-FFF2-40B4-BE49-F238E27FC236}">
                <a16:creationId xmlns:a16="http://schemas.microsoft.com/office/drawing/2014/main" id="{7E28A838-C528-46E0-A9D3-D26779F851D5}"/>
              </a:ext>
            </a:extLst>
          </p:cNvPr>
          <p:cNvSpPr/>
          <p:nvPr/>
        </p:nvSpPr>
        <p:spPr>
          <a:xfrm>
            <a:off x="270213" y="328937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7" name="C4.wav"/>
            </a:hlinkClick>
            <a:extLst>
              <a:ext uri="{FF2B5EF4-FFF2-40B4-BE49-F238E27FC236}">
                <a16:creationId xmlns:a16="http://schemas.microsoft.com/office/drawing/2014/main" id="{3D21F499-5F53-447B-ABAA-1A92F782B553}"/>
              </a:ext>
            </a:extLst>
          </p:cNvPr>
          <p:cNvSpPr/>
          <p:nvPr/>
        </p:nvSpPr>
        <p:spPr>
          <a:xfrm>
            <a:off x="274011" y="385113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8" name="C5.wav"/>
            </a:hlinkClick>
            <a:extLst>
              <a:ext uri="{FF2B5EF4-FFF2-40B4-BE49-F238E27FC236}">
                <a16:creationId xmlns:a16="http://schemas.microsoft.com/office/drawing/2014/main" id="{E146B8BE-7173-48F7-8F31-C3FAC2BA3367}"/>
              </a:ext>
            </a:extLst>
          </p:cNvPr>
          <p:cNvSpPr/>
          <p:nvPr/>
        </p:nvSpPr>
        <p:spPr>
          <a:xfrm>
            <a:off x="274011" y="445589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4" name="Rectangle 13">
            <a:hlinkClick r:id="" action="ppaction://noaction">
              <a:snd r:embed="rId9" name="C6.wav"/>
            </a:hlinkClick>
            <a:extLst>
              <a:ext uri="{FF2B5EF4-FFF2-40B4-BE49-F238E27FC236}">
                <a16:creationId xmlns:a16="http://schemas.microsoft.com/office/drawing/2014/main" id="{BAA99AEF-6692-430D-803B-2A79F10BEAD0}"/>
              </a:ext>
            </a:extLst>
          </p:cNvPr>
          <p:cNvSpPr/>
          <p:nvPr/>
        </p:nvSpPr>
        <p:spPr>
          <a:xfrm>
            <a:off x="288079" y="507471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09F74817-8C8C-4922-A9F4-B0BEB306BF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54961" y="2136120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E923E67A-F43A-400E-AB29-4C4658A82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25246" y="2741037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989F4E69-81D7-4B0F-8D3C-83B8D1114F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43363" y="3314124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962F480F-D77D-4D8E-8776-78D2592E91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84423" y="3954156"/>
            <a:ext cx="282416" cy="282416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D2FFD806-7633-4194-87F4-31C7EB905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4532" y="4542717"/>
            <a:ext cx="282416" cy="282416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0D21E266-AC39-4C4D-B95A-BADAE3ACFF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54961" y="5161540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9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234462" y="496650"/>
            <a:ext cx="12959068" cy="5946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word(s)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Quique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vence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 miedo.			Quique _____________ fear.</a:t>
            </a:r>
            <a:endParaRPr lang="en-GB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Escribe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una prueba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S/he is writing ____ _________.	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Aprendo sobre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cultura.			I __________ ________ the culture. 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tienes dinero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______ ______ ____________ _____________. 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¿Come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más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	Does s/he eat/is s/he eating ________?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Está en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patio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is in ______ ________________.	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GB" sz="2000" b="1" u="sng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Voy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 </a:t>
            </a:r>
            <a:r>
              <a:rPr lang="en-GB" sz="2000" b="1" u="sng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piso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	_____ __________ to the ____________.	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Pongo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luz.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___ _______ the light on. 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Comemos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pollo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are eating  _______________. 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Vende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una película			S/he is ____________ a film.	</a:t>
            </a:r>
            <a:endParaRPr lang="en-GB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845919-8EF6-4647-BFEF-71D454FF3D2E}"/>
              </a:ext>
            </a:extLst>
          </p:cNvPr>
          <p:cNvSpPr txBox="1"/>
          <p:nvPr/>
        </p:nvSpPr>
        <p:spPr>
          <a:xfrm>
            <a:off x="6713996" y="1093498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overcomes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07995-7CB7-44CF-9679-A8467AFF444E}"/>
              </a:ext>
            </a:extLst>
          </p:cNvPr>
          <p:cNvSpPr txBox="1"/>
          <p:nvPr/>
        </p:nvSpPr>
        <p:spPr>
          <a:xfrm>
            <a:off x="7471307" y="1484023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14DDF-D510-4CB1-B8E9-35087E28C506}"/>
              </a:ext>
            </a:extLst>
          </p:cNvPr>
          <p:cNvSpPr txBox="1"/>
          <p:nvPr/>
        </p:nvSpPr>
        <p:spPr>
          <a:xfrm>
            <a:off x="6096000" y="1946853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learn about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B332AD-1913-4C69-B1F9-DE28468A576E}"/>
              </a:ext>
            </a:extLst>
          </p:cNvPr>
          <p:cNvSpPr txBox="1"/>
          <p:nvPr/>
        </p:nvSpPr>
        <p:spPr>
          <a:xfrm>
            <a:off x="6078323" y="2402862"/>
            <a:ext cx="487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don’t have money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67233D-721C-4EA5-8589-8613E306ADE5}"/>
              </a:ext>
            </a:extLst>
          </p:cNvPr>
          <p:cNvSpPr txBox="1"/>
          <p:nvPr/>
        </p:nvSpPr>
        <p:spPr>
          <a:xfrm>
            <a:off x="9362824" y="2877368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2AFD80-EB8E-48DC-A844-6F0C291A05CE}"/>
              </a:ext>
            </a:extLst>
          </p:cNvPr>
          <p:cNvSpPr txBox="1"/>
          <p:nvPr/>
        </p:nvSpPr>
        <p:spPr>
          <a:xfrm>
            <a:off x="6684316" y="3390235"/>
            <a:ext cx="2558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playground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3996E-D16E-4CF2-ABFC-F68416CDAE7E}"/>
              </a:ext>
            </a:extLst>
          </p:cNvPr>
          <p:cNvSpPr txBox="1"/>
          <p:nvPr/>
        </p:nvSpPr>
        <p:spPr>
          <a:xfrm>
            <a:off x="5872560" y="3762641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go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C140E2-7FA7-4418-B839-B0EE9902E0D3}"/>
              </a:ext>
            </a:extLst>
          </p:cNvPr>
          <p:cNvSpPr txBox="1"/>
          <p:nvPr/>
        </p:nvSpPr>
        <p:spPr>
          <a:xfrm>
            <a:off x="8682446" y="3807271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flat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F1958E-858C-4C73-9D0D-DE73C243E0A1}"/>
              </a:ext>
            </a:extLst>
          </p:cNvPr>
          <p:cNvSpPr txBox="1"/>
          <p:nvPr/>
        </p:nvSpPr>
        <p:spPr>
          <a:xfrm>
            <a:off x="5872559" y="4289221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07592B-1E74-419A-A44C-3D1CC2291304}"/>
              </a:ext>
            </a:extLst>
          </p:cNvPr>
          <p:cNvSpPr txBox="1"/>
          <p:nvPr/>
        </p:nvSpPr>
        <p:spPr>
          <a:xfrm>
            <a:off x="7743801" y="4692544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chicken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8C716-2A5D-4533-BF0C-C9CF47EBEFAF}"/>
              </a:ext>
            </a:extLst>
          </p:cNvPr>
          <p:cNvSpPr txBox="1"/>
          <p:nvPr/>
        </p:nvSpPr>
        <p:spPr>
          <a:xfrm>
            <a:off x="6917976" y="5174494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selling</a:t>
            </a:r>
          </a:p>
        </p:txBody>
      </p:sp>
    </p:spTree>
    <p:extLst>
      <p:ext uri="{BB962C8B-B14F-4D97-AF65-F5344CB8AC3E}">
        <p14:creationId xmlns:p14="http://schemas.microsoft.com/office/powerpoint/2010/main" val="30534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79011" y="552498"/>
            <a:ext cx="12304255" cy="6014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  </a:t>
            </a:r>
            <a:r>
              <a:rPr lang="en-US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lang="en-US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n-US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lang="en-US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It is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common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Spain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Es ___________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__________.		    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She goes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the south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__________ _____________.		    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I have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eighteen things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I have _____________ ___________.	    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The radio is in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cupboard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La radio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 ____________.	    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Being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theatre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fun.		_______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 ________ es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divertido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 (write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three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Oviedo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north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  	Oviedo _______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___________.	    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is 16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years old.			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________________ años.	    (write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are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class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_____________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____________.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 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you have a bit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too much?	¿ __________ __ _________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demasiado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I have a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round ear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Tengo una ___________ _________.   	    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02422F-1342-48B3-9221-D8D6721981B2}"/>
              </a:ext>
            </a:extLst>
          </p:cNvPr>
          <p:cNvSpPr txBox="1"/>
          <p:nvPr/>
        </p:nvSpPr>
        <p:spPr>
          <a:xfrm>
            <a:off x="5377565" y="1008634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común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912B9-BC3C-44CE-AECC-8F049E3ED501}"/>
              </a:ext>
            </a:extLst>
          </p:cNvPr>
          <p:cNvSpPr txBox="1"/>
          <p:nvPr/>
        </p:nvSpPr>
        <p:spPr>
          <a:xfrm>
            <a:off x="7232156" y="993164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1216AF-14AB-4A40-ADB8-C58D593C17F6}"/>
              </a:ext>
            </a:extLst>
          </p:cNvPr>
          <p:cNvSpPr txBox="1"/>
          <p:nvPr/>
        </p:nvSpPr>
        <p:spPr>
          <a:xfrm>
            <a:off x="5485720" y="1542147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 sur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75242A-0369-4B74-A09A-CB1DC0D67880}"/>
              </a:ext>
            </a:extLst>
          </p:cNvPr>
          <p:cNvSpPr txBox="1"/>
          <p:nvPr/>
        </p:nvSpPr>
        <p:spPr>
          <a:xfrm>
            <a:off x="5980131" y="2091130"/>
            <a:ext cx="2966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dieciocho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03007B-4BBE-462C-9983-CCA5ACEFBC5B}"/>
              </a:ext>
            </a:extLst>
          </p:cNvPr>
          <p:cNvSpPr txBox="1"/>
          <p:nvPr/>
        </p:nvSpPr>
        <p:spPr>
          <a:xfrm>
            <a:off x="7232156" y="2633529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armario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43AA3A-2A09-41B9-B284-254C4D2AA595}"/>
              </a:ext>
            </a:extLst>
          </p:cNvPr>
          <p:cNvSpPr txBox="1"/>
          <p:nvPr/>
        </p:nvSpPr>
        <p:spPr>
          <a:xfrm>
            <a:off x="5050582" y="3246327"/>
            <a:ext cx="9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DE2E8C-102D-4E63-BA21-9E2F5284C1BC}"/>
              </a:ext>
            </a:extLst>
          </p:cNvPr>
          <p:cNvSpPr txBox="1"/>
          <p:nvPr/>
        </p:nvSpPr>
        <p:spPr>
          <a:xfrm>
            <a:off x="6418173" y="3218131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teatro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BC6CA-2519-4A2C-8E38-1458EFF58D5E}"/>
              </a:ext>
            </a:extLst>
          </p:cNvPr>
          <p:cNvSpPr txBox="1"/>
          <p:nvPr/>
        </p:nvSpPr>
        <p:spPr>
          <a:xfrm>
            <a:off x="5980131" y="3802733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069C9-65F7-4B79-AA3F-199E7AF53A4D}"/>
              </a:ext>
            </a:extLst>
          </p:cNvPr>
          <p:cNvSpPr txBox="1"/>
          <p:nvPr/>
        </p:nvSpPr>
        <p:spPr>
          <a:xfrm>
            <a:off x="7752660" y="3788711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1F64F2-1F59-468C-9A60-9356CD6390FF}"/>
              </a:ext>
            </a:extLst>
          </p:cNvPr>
          <p:cNvSpPr txBox="1"/>
          <p:nvPr/>
        </p:nvSpPr>
        <p:spPr>
          <a:xfrm>
            <a:off x="5141320" y="4347050"/>
            <a:ext cx="3136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dieciseis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24F05-6ED9-4885-8411-663E8523BB5D}"/>
              </a:ext>
            </a:extLst>
          </p:cNvPr>
          <p:cNvSpPr txBox="1"/>
          <p:nvPr/>
        </p:nvSpPr>
        <p:spPr>
          <a:xfrm>
            <a:off x="5222279" y="4903456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7C860E-99C0-4617-A37B-F8C43E8003B0}"/>
              </a:ext>
            </a:extLst>
          </p:cNvPr>
          <p:cNvSpPr txBox="1"/>
          <p:nvPr/>
        </p:nvSpPr>
        <p:spPr>
          <a:xfrm>
            <a:off x="7313114" y="4929734"/>
            <a:ext cx="20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0C308-ED2F-4CDB-A468-F300A0AEF845}"/>
              </a:ext>
            </a:extLst>
          </p:cNvPr>
          <p:cNvSpPr txBox="1"/>
          <p:nvPr/>
        </p:nvSpPr>
        <p:spPr>
          <a:xfrm>
            <a:off x="5312455" y="5444079"/>
            <a:ext cx="2965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poco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9F40EC-DA34-4958-BD15-062DB1119D5D}"/>
              </a:ext>
            </a:extLst>
          </p:cNvPr>
          <p:cNvSpPr txBox="1"/>
          <p:nvPr/>
        </p:nvSpPr>
        <p:spPr>
          <a:xfrm>
            <a:off x="6707242" y="6005298"/>
            <a:ext cx="3136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oreja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redonda</a:t>
            </a:r>
          </a:p>
        </p:txBody>
      </p:sp>
    </p:spTree>
    <p:extLst>
      <p:ext uri="{BB962C8B-B14F-4D97-AF65-F5344CB8AC3E}">
        <p14:creationId xmlns:p14="http://schemas.microsoft.com/office/powerpoint/2010/main" val="20369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570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38" y="38847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F3B7FB-4CA7-4DFE-8280-59E059BF9CB2}"/>
              </a:ext>
            </a:extLst>
          </p:cNvPr>
          <p:cNvSpPr/>
          <p:nvPr/>
        </p:nvSpPr>
        <p:spPr>
          <a:xfrm>
            <a:off x="2042608" y="342792"/>
            <a:ext cx="6664004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 (X) next to the person the sentence is about.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70898B-831F-4B2E-A85D-153C49EBF98B}"/>
              </a:ext>
            </a:extLst>
          </p:cNvPr>
          <p:cNvGraphicFramePr>
            <a:graphicFrameLocks noGrp="1"/>
          </p:cNvGraphicFramePr>
          <p:nvPr/>
        </p:nvGraphicFramePr>
        <p:xfrm>
          <a:off x="2071786" y="747326"/>
          <a:ext cx="8714997" cy="6026469"/>
        </p:xfrm>
        <a:graphic>
          <a:graphicData uri="http://schemas.openxmlformats.org/drawingml/2006/table">
            <a:tbl>
              <a:tblPr firstRow="1" firstCol="1" bandRow="1"/>
              <a:tblGrid>
                <a:gridCol w="406073">
                  <a:extLst>
                    <a:ext uri="{9D8B030D-6E8A-4147-A177-3AD203B41FA5}">
                      <a16:colId xmlns:a16="http://schemas.microsoft.com/office/drawing/2014/main" val="1739481410"/>
                    </a:ext>
                  </a:extLst>
                </a:gridCol>
                <a:gridCol w="1849264">
                  <a:extLst>
                    <a:ext uri="{9D8B030D-6E8A-4147-A177-3AD203B41FA5}">
                      <a16:colId xmlns:a16="http://schemas.microsoft.com/office/drawing/2014/main" val="943069559"/>
                    </a:ext>
                  </a:extLst>
                </a:gridCol>
                <a:gridCol w="1850860">
                  <a:extLst>
                    <a:ext uri="{9D8B030D-6E8A-4147-A177-3AD203B41FA5}">
                      <a16:colId xmlns:a16="http://schemas.microsoft.com/office/drawing/2014/main" val="2778095454"/>
                    </a:ext>
                  </a:extLst>
                </a:gridCol>
                <a:gridCol w="273640">
                  <a:extLst>
                    <a:ext uri="{9D8B030D-6E8A-4147-A177-3AD203B41FA5}">
                      <a16:colId xmlns:a16="http://schemas.microsoft.com/office/drawing/2014/main" val="816931420"/>
                    </a:ext>
                  </a:extLst>
                </a:gridCol>
                <a:gridCol w="411656">
                  <a:extLst>
                    <a:ext uri="{9D8B030D-6E8A-4147-A177-3AD203B41FA5}">
                      <a16:colId xmlns:a16="http://schemas.microsoft.com/office/drawing/2014/main" val="4153938320"/>
                    </a:ext>
                  </a:extLst>
                </a:gridCol>
                <a:gridCol w="1961752">
                  <a:extLst>
                    <a:ext uri="{9D8B030D-6E8A-4147-A177-3AD203B41FA5}">
                      <a16:colId xmlns:a16="http://schemas.microsoft.com/office/drawing/2014/main" val="2317158079"/>
                    </a:ext>
                  </a:extLst>
                </a:gridCol>
                <a:gridCol w="1961752">
                  <a:extLst>
                    <a:ext uri="{9D8B030D-6E8A-4147-A177-3AD203B41FA5}">
                      <a16:colId xmlns:a16="http://schemas.microsoft.com/office/drawing/2014/main" val="3673322158"/>
                    </a:ext>
                  </a:extLst>
                </a:gridCol>
              </a:tblGrid>
              <a:tr h="19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Vas al cine.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Venden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tarjetas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755002"/>
                  </a:ext>
                </a:extLst>
              </a:tr>
              <a:tr h="1883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Mira la prueba.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Comemos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ahora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687987"/>
                  </a:ext>
                </a:extLst>
              </a:tr>
              <a:tr h="1883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Bebo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el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recreo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Cocinan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bien.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76522"/>
                  </a:ext>
                </a:extLst>
              </a:tr>
            </a:tbl>
          </a:graphicData>
        </a:graphic>
      </p:graphicFrame>
      <p:pic>
        <p:nvPicPr>
          <p:cNvPr id="8" name="Graphic 7" descr="Close">
            <a:extLst>
              <a:ext uri="{FF2B5EF4-FFF2-40B4-BE49-F238E27FC236}">
                <a16:creationId xmlns:a16="http://schemas.microsoft.com/office/drawing/2014/main" id="{724E8062-84BB-45AD-87F0-561753092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37641" y="1197191"/>
            <a:ext cx="282416" cy="282416"/>
          </a:xfrm>
          <a:prstGeom prst="rect">
            <a:avLst/>
          </a:prstGeom>
        </p:spPr>
      </p:pic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AAC828D0-DFBC-42D8-B912-9EEB38BBE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6296" y="3703077"/>
            <a:ext cx="282416" cy="282416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2DC32893-E098-4903-844B-3A00AC7E7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4814" y="4798217"/>
            <a:ext cx="282416" cy="282416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C70BC85A-C0DC-44A6-8B5B-819D3E820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2694" y="2505184"/>
            <a:ext cx="282416" cy="282416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76AD622C-019B-4A00-BFB9-7A85E7172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2694" y="4165701"/>
            <a:ext cx="282416" cy="282416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66FF26CE-5C5F-4D88-A721-F1D187FE3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2694" y="6488207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5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5F834-EE22-4D85-A1FF-DECB400CA362}"/>
              </a:ext>
            </a:extLst>
          </p:cNvPr>
          <p:cNvSpPr/>
          <p:nvPr/>
        </p:nvSpPr>
        <p:spPr>
          <a:xfrm>
            <a:off x="356784" y="1708588"/>
            <a:ext cx="10843653" cy="404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Put a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next to the correct English meaning.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49A5AC8-A18F-4746-8D48-EC14DBE8D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714" y="82969"/>
            <a:ext cx="92113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English, Aymara doesn’t have grammatical gender and adjectives go before the noun.  Verb forms are different, too.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3" descr="Icon&#10;&#10;Description automatically generated">
            <a:extLst>
              <a:ext uri="{FF2B5EF4-FFF2-40B4-BE49-F238E27FC236}">
                <a16:creationId xmlns:a16="http://schemas.microsoft.com/office/drawing/2014/main" id="{5073F9FE-C912-40BC-8E40-56C2A957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" y="481118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4EC8E0-D7DA-402B-A27E-8FD37A6C84B6}"/>
              </a:ext>
            </a:extLst>
          </p:cNvPr>
          <p:cNvSpPr/>
          <p:nvPr/>
        </p:nvSpPr>
        <p:spPr>
          <a:xfrm>
            <a:off x="321119" y="3773474"/>
            <a:ext cx="9289723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ESTAR or SER?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next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correct start of each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090043D-87B8-493A-B975-D237D8C25D63}"/>
              </a:ext>
            </a:extLst>
          </p:cNvPr>
          <p:cNvGraphicFramePr>
            <a:graphicFrameLocks noGrp="1"/>
          </p:cNvGraphicFramePr>
          <p:nvPr/>
        </p:nvGraphicFramePr>
        <p:xfrm>
          <a:off x="581891" y="4231060"/>
          <a:ext cx="8054110" cy="2363724"/>
        </p:xfrm>
        <a:graphic>
          <a:graphicData uri="http://schemas.openxmlformats.org/drawingml/2006/table">
            <a:tbl>
              <a:tblPr firstRow="1" firstCol="1" bandRow="1"/>
              <a:tblGrid>
                <a:gridCol w="545541">
                  <a:extLst>
                    <a:ext uri="{9D8B030D-6E8A-4147-A177-3AD203B41FA5}">
                      <a16:colId xmlns:a16="http://schemas.microsoft.com/office/drawing/2014/main" val="1532299263"/>
                    </a:ext>
                  </a:extLst>
                </a:gridCol>
                <a:gridCol w="3030033">
                  <a:extLst>
                    <a:ext uri="{9D8B030D-6E8A-4147-A177-3AD203B41FA5}">
                      <a16:colId xmlns:a16="http://schemas.microsoft.com/office/drawing/2014/main" val="737873418"/>
                    </a:ext>
                  </a:extLst>
                </a:gridCol>
                <a:gridCol w="4478536">
                  <a:extLst>
                    <a:ext uri="{9D8B030D-6E8A-4147-A177-3AD203B41FA5}">
                      <a16:colId xmlns:a16="http://schemas.microsoft.com/office/drawing/2014/main" val="2417932506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Estás…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Eres 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terrible hoy.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21078"/>
                  </a:ext>
                </a:extLst>
              </a:tr>
              <a:tr h="532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Somos 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Estamos 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en el este de España.	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742681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Son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estrictos siempre.	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805580"/>
                  </a:ext>
                </a:extLst>
              </a:tr>
            </a:tbl>
          </a:graphicData>
        </a:graphic>
      </p:graphicFrame>
      <p:sp>
        <p:nvSpPr>
          <p:cNvPr id="14" name="Right Brace 13" descr="right brace to connect possible answers with the question">
            <a:extLst>
              <a:ext uri="{FF2B5EF4-FFF2-40B4-BE49-F238E27FC236}">
                <a16:creationId xmlns:a16="http://schemas.microsoft.com/office/drawing/2014/main" id="{99DF19F8-8BA0-4E87-9FE0-7A2EDAC23E60}"/>
              </a:ext>
            </a:extLst>
          </p:cNvPr>
          <p:cNvSpPr/>
          <p:nvPr/>
        </p:nvSpPr>
        <p:spPr>
          <a:xfrm>
            <a:off x="3325039" y="4252796"/>
            <a:ext cx="211374" cy="701692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ight Brace 14" descr="right brace to connect possible answers with the question">
            <a:extLst>
              <a:ext uri="{FF2B5EF4-FFF2-40B4-BE49-F238E27FC236}">
                <a16:creationId xmlns:a16="http://schemas.microsoft.com/office/drawing/2014/main" id="{5AFC3850-5445-4BC0-B428-EB6171BC0EF0}"/>
              </a:ext>
            </a:extLst>
          </p:cNvPr>
          <p:cNvSpPr/>
          <p:nvPr/>
        </p:nvSpPr>
        <p:spPr>
          <a:xfrm>
            <a:off x="3316801" y="5060593"/>
            <a:ext cx="211374" cy="699398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ight Brace 15" descr="right brace to connect possible answers with the question">
            <a:extLst>
              <a:ext uri="{FF2B5EF4-FFF2-40B4-BE49-F238E27FC236}">
                <a16:creationId xmlns:a16="http://schemas.microsoft.com/office/drawing/2014/main" id="{D8233FE8-EF53-429A-BCE6-A5C8E7ACEEC2}"/>
              </a:ext>
            </a:extLst>
          </p:cNvPr>
          <p:cNvSpPr/>
          <p:nvPr/>
        </p:nvSpPr>
        <p:spPr>
          <a:xfrm>
            <a:off x="3316801" y="5866096"/>
            <a:ext cx="211374" cy="701692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F5C4A5F-F620-418A-BD7F-CC6671BD7267}"/>
              </a:ext>
            </a:extLst>
          </p:cNvPr>
          <p:cNvGraphicFramePr>
            <a:graphicFrameLocks noGrp="1"/>
          </p:cNvGraphicFramePr>
          <p:nvPr/>
        </p:nvGraphicFramePr>
        <p:xfrm>
          <a:off x="367428" y="2229792"/>
          <a:ext cx="11590109" cy="1237488"/>
        </p:xfrm>
        <a:graphic>
          <a:graphicData uri="http://schemas.openxmlformats.org/drawingml/2006/table">
            <a:tbl>
              <a:tblPr firstRow="1" firstCol="1" bandRow="1"/>
              <a:tblGrid>
                <a:gridCol w="3331160">
                  <a:extLst>
                    <a:ext uri="{9D8B030D-6E8A-4147-A177-3AD203B41FA5}">
                      <a16:colId xmlns:a16="http://schemas.microsoft.com/office/drawing/2014/main" val="1586311863"/>
                    </a:ext>
                  </a:extLst>
                </a:gridCol>
                <a:gridCol w="3913424">
                  <a:extLst>
                    <a:ext uri="{9D8B030D-6E8A-4147-A177-3AD203B41FA5}">
                      <a16:colId xmlns:a16="http://schemas.microsoft.com/office/drawing/2014/main" val="416966337"/>
                    </a:ext>
                  </a:extLst>
                </a:gridCol>
                <a:gridCol w="4345525">
                  <a:extLst>
                    <a:ext uri="{9D8B030D-6E8A-4147-A177-3AD203B41FA5}">
                      <a16:colId xmlns:a16="http://schemas.microsoft.com/office/drawing/2014/main" val="3166547533"/>
                    </a:ext>
                  </a:extLst>
                </a:gridCol>
              </a:tblGrid>
              <a:tr h="272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corre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hoy.</a:t>
                      </a:r>
                      <a:r>
                        <a:rPr lang="de-DE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	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 is running today.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 is not running today.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604703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s-E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Bailamos juntos.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 don’t dance together.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 dance together.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58252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 H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ablan rápido.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They don’t speak fast.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They speak fast.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9535077"/>
                  </a:ext>
                </a:extLst>
              </a:tr>
              <a:tr h="122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 No ayudas siempre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 don’t always help.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 always help.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02220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CFA2B928-ADCD-4DB5-BC3A-D4C6EE83A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47" y="1950085"/>
            <a:ext cx="1847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b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kumimoji="0" lang="en-US" altLang="zh-CN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88CF5444-F0F2-4AC3-A582-F846BB0DA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8282" y="2229792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55E06C6A-0405-4924-A223-EB1A0EA2B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8282" y="2538646"/>
            <a:ext cx="282416" cy="282416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85F708BA-3859-41FA-9AC7-C6A6F188D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8282" y="2831983"/>
            <a:ext cx="282416" cy="282416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3D476939-B4DD-4CA4-96B1-E2AC7C381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7463" y="3184864"/>
            <a:ext cx="282416" cy="282416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5C6CC10A-6D74-49AF-9B8F-8219105E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5195" y="4252796"/>
            <a:ext cx="282416" cy="282416"/>
          </a:xfrm>
          <a:prstGeom prst="rect">
            <a:avLst/>
          </a:prstGeom>
        </p:spPr>
      </p:pic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2641948B-D097-45E0-9594-0B2522953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5195" y="5550574"/>
            <a:ext cx="282416" cy="282416"/>
          </a:xfrm>
          <a:prstGeom prst="rect">
            <a:avLst/>
          </a:prstGeom>
        </p:spPr>
      </p:pic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C5C9B5CF-C6E2-42F1-B404-1939DB701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5195" y="6285372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6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AB641FB-C5F4-40B7-8104-F9E83D9C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62" y="684908"/>
            <a:ext cx="8896987" cy="40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to make a question.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CD8BA0-0951-4E61-8115-D62E9772B194}"/>
              </a:ext>
            </a:extLst>
          </p:cNvPr>
          <p:cNvGraphicFramePr>
            <a:graphicFrameLocks noGrp="1"/>
          </p:cNvGraphicFramePr>
          <p:nvPr/>
        </p:nvGraphicFramePr>
        <p:xfrm>
          <a:off x="360731" y="1209729"/>
          <a:ext cx="10596027" cy="1923288"/>
        </p:xfrm>
        <a:graphic>
          <a:graphicData uri="http://schemas.openxmlformats.org/drawingml/2006/table">
            <a:tbl>
              <a:tblPr firstRow="1" firstCol="1" bandRow="1"/>
              <a:tblGrid>
                <a:gridCol w="510188">
                  <a:extLst>
                    <a:ext uri="{9D8B030D-6E8A-4147-A177-3AD203B41FA5}">
                      <a16:colId xmlns:a16="http://schemas.microsoft.com/office/drawing/2014/main" val="446294625"/>
                    </a:ext>
                  </a:extLst>
                </a:gridCol>
                <a:gridCol w="2247092">
                  <a:extLst>
                    <a:ext uri="{9D8B030D-6E8A-4147-A177-3AD203B41FA5}">
                      <a16:colId xmlns:a16="http://schemas.microsoft.com/office/drawing/2014/main" val="4208043007"/>
                    </a:ext>
                  </a:extLst>
                </a:gridCol>
                <a:gridCol w="7838747">
                  <a:extLst>
                    <a:ext uri="{9D8B030D-6E8A-4147-A177-3AD203B41FA5}">
                      <a16:colId xmlns:a16="http://schemas.microsoft.com/office/drawing/2014/main" val="25794870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treinta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vacas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hay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73991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dentro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comen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bocadillos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091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1406E48-69A4-400E-A9D1-FF61F40D4E0C}"/>
              </a:ext>
            </a:extLst>
          </p:cNvPr>
          <p:cNvSpPr/>
          <p:nvPr/>
        </p:nvSpPr>
        <p:spPr>
          <a:xfrm>
            <a:off x="360731" y="3164345"/>
            <a:ext cx="9733755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Singular or plural?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next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correct start of each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20FBA5C-909E-452C-B571-ACDFBC9B380A}"/>
              </a:ext>
            </a:extLst>
          </p:cNvPr>
          <p:cNvGraphicFramePr>
            <a:graphicFrameLocks noGrp="1"/>
          </p:cNvGraphicFramePr>
          <p:nvPr/>
        </p:nvGraphicFramePr>
        <p:xfrm>
          <a:off x="360731" y="3568879"/>
          <a:ext cx="5735269" cy="3151632"/>
        </p:xfrm>
        <a:graphic>
          <a:graphicData uri="http://schemas.openxmlformats.org/drawingml/2006/table">
            <a:tbl>
              <a:tblPr firstRow="1" firstCol="1" bandRow="1"/>
              <a:tblGrid>
                <a:gridCol w="479528">
                  <a:extLst>
                    <a:ext uri="{9D8B030D-6E8A-4147-A177-3AD203B41FA5}">
                      <a16:colId xmlns:a16="http://schemas.microsoft.com/office/drawing/2014/main" val="2757740876"/>
                    </a:ext>
                  </a:extLst>
                </a:gridCol>
                <a:gridCol w="2125363">
                  <a:extLst>
                    <a:ext uri="{9D8B030D-6E8A-4147-A177-3AD203B41FA5}">
                      <a16:colId xmlns:a16="http://schemas.microsoft.com/office/drawing/2014/main" val="2078663748"/>
                    </a:ext>
                  </a:extLst>
                </a:gridCol>
                <a:gridCol w="3130378">
                  <a:extLst>
                    <a:ext uri="{9D8B030D-6E8A-4147-A177-3AD203B41FA5}">
                      <a16:colId xmlns:a16="http://schemas.microsoft.com/office/drawing/2014/main" val="969242471"/>
                    </a:ext>
                  </a:extLst>
                </a:gridCol>
              </a:tblGrid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Son 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cómodos.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25306"/>
                  </a:ext>
                </a:extLst>
              </a:tr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sana.	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307172"/>
                  </a:ext>
                </a:extLst>
              </a:tr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Son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impossible.	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523516"/>
                  </a:ext>
                </a:extLst>
              </a:tr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perdidas.	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851388"/>
                  </a:ext>
                </a:extLst>
              </a:tr>
            </a:tbl>
          </a:graphicData>
        </a:graphic>
      </p:graphicFrame>
      <p:sp>
        <p:nvSpPr>
          <p:cNvPr id="10" name="Right Brace 9" descr="right brace to connect possible answers with the question">
            <a:extLst>
              <a:ext uri="{FF2B5EF4-FFF2-40B4-BE49-F238E27FC236}">
                <a16:creationId xmlns:a16="http://schemas.microsoft.com/office/drawing/2014/main" id="{F7192BF6-6247-423F-9831-AC54AA386DE2}"/>
              </a:ext>
            </a:extLst>
          </p:cNvPr>
          <p:cNvSpPr/>
          <p:nvPr/>
        </p:nvSpPr>
        <p:spPr>
          <a:xfrm>
            <a:off x="2437593" y="3701148"/>
            <a:ext cx="192088" cy="484188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ight Brace 10" descr="right brace to connect possible answers with the question">
            <a:extLst>
              <a:ext uri="{FF2B5EF4-FFF2-40B4-BE49-F238E27FC236}">
                <a16:creationId xmlns:a16="http://schemas.microsoft.com/office/drawing/2014/main" id="{1444F3D1-50F1-4F77-9292-D5776818821E}"/>
              </a:ext>
            </a:extLst>
          </p:cNvPr>
          <p:cNvSpPr/>
          <p:nvPr/>
        </p:nvSpPr>
        <p:spPr>
          <a:xfrm>
            <a:off x="2437593" y="4505551"/>
            <a:ext cx="192088" cy="485775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ight Brace 11" descr="right brace to connect possible answers with the question">
            <a:extLst>
              <a:ext uri="{FF2B5EF4-FFF2-40B4-BE49-F238E27FC236}">
                <a16:creationId xmlns:a16="http://schemas.microsoft.com/office/drawing/2014/main" id="{0EB2A8AA-C2E6-4452-A8D7-DB06DE83631B}"/>
              </a:ext>
            </a:extLst>
          </p:cNvPr>
          <p:cNvSpPr/>
          <p:nvPr/>
        </p:nvSpPr>
        <p:spPr>
          <a:xfrm>
            <a:off x="2437593" y="5311541"/>
            <a:ext cx="192088" cy="484188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ight Brace 12" descr="right brace to connect possible answers with the question">
            <a:extLst>
              <a:ext uri="{FF2B5EF4-FFF2-40B4-BE49-F238E27FC236}">
                <a16:creationId xmlns:a16="http://schemas.microsoft.com/office/drawing/2014/main" id="{CB4B389D-B5DD-4CE5-878B-12267A99E7B7}"/>
              </a:ext>
            </a:extLst>
          </p:cNvPr>
          <p:cNvSpPr/>
          <p:nvPr/>
        </p:nvSpPr>
        <p:spPr>
          <a:xfrm>
            <a:off x="2437593" y="6082907"/>
            <a:ext cx="192088" cy="485775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24A402FF-76F8-40BF-A959-0BF2FAAA6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779" y="4044128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3AE403D4-997F-412D-A5A8-1E02776F6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779" y="4385949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FBE72E28-69DB-48C0-990C-6E46B5B00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299" y="5654521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D14F1B01-9089-4A25-9191-A9817E9A2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779" y="5975832"/>
            <a:ext cx="282416" cy="2824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AF8495-3184-4409-A810-725FBACEF551}"/>
              </a:ext>
            </a:extLst>
          </p:cNvPr>
          <p:cNvSpPr txBox="1"/>
          <p:nvPr/>
        </p:nvSpPr>
        <p:spPr>
          <a:xfrm>
            <a:off x="5490106" y="1336767"/>
            <a:ext cx="517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¿Hay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treinta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vacas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9C421F-E376-4A8B-8C9A-65055A7C4839}"/>
              </a:ext>
            </a:extLst>
          </p:cNvPr>
          <p:cNvSpPr txBox="1"/>
          <p:nvPr/>
        </p:nvSpPr>
        <p:spPr>
          <a:xfrm>
            <a:off x="5375220" y="2321470"/>
            <a:ext cx="517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bocadillos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dentro?</a:t>
            </a:r>
          </a:p>
        </p:txBody>
      </p:sp>
    </p:spTree>
    <p:extLst>
      <p:ext uri="{BB962C8B-B14F-4D97-AF65-F5344CB8AC3E}">
        <p14:creationId xmlns:p14="http://schemas.microsoft.com/office/powerpoint/2010/main" val="398467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AB641FB-C5F4-40B7-8104-F9E83D9C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62" y="684908"/>
            <a:ext cx="4753224" cy="40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</a:t>
            </a:r>
            <a:r>
              <a:rPr lang="en-US" sz="2000" dirty="0"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the word or words for ‘to the’.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A548F0-FDF8-4B89-9CCB-70A78F8067C2}"/>
              </a:ext>
            </a:extLst>
          </p:cNvPr>
          <p:cNvSpPr/>
          <p:nvPr/>
        </p:nvSpPr>
        <p:spPr>
          <a:xfrm>
            <a:off x="234462" y="3289121"/>
            <a:ext cx="9937336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Write the Spanish for the English given in brackets.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Use the clues to help you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9836F77-C472-4951-8E16-EF5DC2FEBA38}"/>
              </a:ext>
            </a:extLst>
          </p:cNvPr>
          <p:cNvGraphicFramePr>
            <a:graphicFrameLocks noGrp="1"/>
          </p:cNvGraphicFramePr>
          <p:nvPr/>
        </p:nvGraphicFramePr>
        <p:xfrm>
          <a:off x="360730" y="3849759"/>
          <a:ext cx="10179583" cy="2397760"/>
        </p:xfrm>
        <a:graphic>
          <a:graphicData uri="http://schemas.openxmlformats.org/drawingml/2006/table">
            <a:tbl>
              <a:tblPr firstRow="1" firstCol="1" bandRow="1"/>
              <a:tblGrid>
                <a:gridCol w="397123">
                  <a:extLst>
                    <a:ext uri="{9D8B030D-6E8A-4147-A177-3AD203B41FA5}">
                      <a16:colId xmlns:a16="http://schemas.microsoft.com/office/drawing/2014/main" val="369884004"/>
                    </a:ext>
                  </a:extLst>
                </a:gridCol>
                <a:gridCol w="7242765">
                  <a:extLst>
                    <a:ext uri="{9D8B030D-6E8A-4147-A177-3AD203B41FA5}">
                      <a16:colId xmlns:a16="http://schemas.microsoft.com/office/drawing/2014/main" val="502208061"/>
                    </a:ext>
                  </a:extLst>
                </a:gridCol>
                <a:gridCol w="2539695">
                  <a:extLst>
                    <a:ext uri="{9D8B030D-6E8A-4147-A177-3AD203B41FA5}">
                      <a16:colId xmlns:a16="http://schemas.microsoft.com/office/drawing/2014/main" val="651070820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Clues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4933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___________ al oeste. (you are going)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go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ir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201962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___________ una idea. (they have)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have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tener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56912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 un mensaje. (we have)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have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tener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62844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_______________ al sur. (I go)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go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ir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07685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 de Inglaterra. (we are)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ser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28143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 pesados. (they are)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r>
                        <a:rPr lang="en-GB" sz="2000" i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GB" sz="2000" i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estar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591457"/>
                  </a:ext>
                </a:extLst>
              </a:tr>
            </a:tbl>
          </a:graphicData>
        </a:graphic>
      </p:graphicFrame>
      <p:pic>
        <p:nvPicPr>
          <p:cNvPr id="15" name="Picture 2" descr="Pen, Write, Pencil, Writing Tool, Work, Message, Blue">
            <a:extLst>
              <a:ext uri="{FF2B5EF4-FFF2-40B4-BE49-F238E27FC236}">
                <a16:creationId xmlns:a16="http://schemas.microsoft.com/office/drawing/2014/main" id="{7E07BB94-9887-49C3-B69C-0788CFC2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624388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0364CEA9-2B06-4B01-8058-9FC3989F439A}"/>
              </a:ext>
            </a:extLst>
          </p:cNvPr>
          <p:cNvSpPr txBox="1">
            <a:spLocks/>
          </p:cNvSpPr>
          <p:nvPr/>
        </p:nvSpPr>
        <p:spPr>
          <a:xfrm>
            <a:off x="10931719" y="2549936"/>
            <a:ext cx="1260281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C5D80E-6BCA-407A-A0CD-A3F5FEA145F1}"/>
              </a:ext>
            </a:extLst>
          </p:cNvPr>
          <p:cNvGraphicFramePr>
            <a:graphicFrameLocks noGrp="1"/>
          </p:cNvGraphicFramePr>
          <p:nvPr/>
        </p:nvGraphicFramePr>
        <p:xfrm>
          <a:off x="469854" y="1245546"/>
          <a:ext cx="4390903" cy="1474216"/>
        </p:xfrm>
        <a:graphic>
          <a:graphicData uri="http://schemas.openxmlformats.org/drawingml/2006/table">
            <a:tbl>
              <a:tblPr firstRow="1" firstCol="1" bandRow="1"/>
              <a:tblGrid>
                <a:gridCol w="387205">
                  <a:extLst>
                    <a:ext uri="{9D8B030D-6E8A-4147-A177-3AD203B41FA5}">
                      <a16:colId xmlns:a16="http://schemas.microsoft.com/office/drawing/2014/main" val="2764114682"/>
                    </a:ext>
                  </a:extLst>
                </a:gridCol>
                <a:gridCol w="4003698">
                  <a:extLst>
                    <a:ext uri="{9D8B030D-6E8A-4147-A177-3AD203B41FA5}">
                      <a16:colId xmlns:a16="http://schemas.microsoft.com/office/drawing/2014/main" val="3651474764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 costa (f)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71725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 pueblo (m)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58523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0791A6D-5A5E-476F-A1B0-2B9F9A72B009}"/>
              </a:ext>
            </a:extLst>
          </p:cNvPr>
          <p:cNvSpPr txBox="1"/>
          <p:nvPr/>
        </p:nvSpPr>
        <p:spPr>
          <a:xfrm>
            <a:off x="2089105" y="1354436"/>
            <a:ext cx="93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 la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0288B8-F732-435C-AA30-B8CDF5919B23}"/>
              </a:ext>
            </a:extLst>
          </p:cNvPr>
          <p:cNvSpPr txBox="1"/>
          <p:nvPr/>
        </p:nvSpPr>
        <p:spPr>
          <a:xfrm>
            <a:off x="1917948" y="2062538"/>
            <a:ext cx="93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D8772F-08D3-4753-A638-AB7D7614C495}"/>
              </a:ext>
            </a:extLst>
          </p:cNvPr>
          <p:cNvSpPr txBox="1"/>
          <p:nvPr/>
        </p:nvSpPr>
        <p:spPr>
          <a:xfrm>
            <a:off x="1188072" y="4088453"/>
            <a:ext cx="93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Vas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187473-6B32-4FE5-B8CC-4A102CDEAC18}"/>
              </a:ext>
            </a:extLst>
          </p:cNvPr>
          <p:cNvSpPr txBox="1"/>
          <p:nvPr/>
        </p:nvSpPr>
        <p:spPr>
          <a:xfrm>
            <a:off x="844062" y="4457776"/>
            <a:ext cx="129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Tienen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A8038-7E25-4121-A82E-0CBB0AC7B424}"/>
              </a:ext>
            </a:extLst>
          </p:cNvPr>
          <p:cNvSpPr txBox="1"/>
          <p:nvPr/>
        </p:nvSpPr>
        <p:spPr>
          <a:xfrm>
            <a:off x="799617" y="4817806"/>
            <a:ext cx="157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Tenemos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BA3490-22D4-4A68-9986-8B55A64581AD}"/>
              </a:ext>
            </a:extLst>
          </p:cNvPr>
          <p:cNvSpPr txBox="1"/>
          <p:nvPr/>
        </p:nvSpPr>
        <p:spPr>
          <a:xfrm>
            <a:off x="938990" y="5172632"/>
            <a:ext cx="129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Voy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C33EDB-932B-4424-BD5D-8A130A24DEA9}"/>
              </a:ext>
            </a:extLst>
          </p:cNvPr>
          <p:cNvSpPr txBox="1"/>
          <p:nvPr/>
        </p:nvSpPr>
        <p:spPr>
          <a:xfrm>
            <a:off x="811185" y="5479242"/>
            <a:ext cx="129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Somos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6B7479-AB8D-4E0F-8D8F-77C97B7730F7}"/>
              </a:ext>
            </a:extLst>
          </p:cNvPr>
          <p:cNvSpPr txBox="1"/>
          <p:nvPr/>
        </p:nvSpPr>
        <p:spPr>
          <a:xfrm>
            <a:off x="799617" y="5846939"/>
            <a:ext cx="129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Están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9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8860C7-B15D-4168-A522-7FCA902ADF16}"/>
              </a:ext>
            </a:extLst>
          </p:cNvPr>
          <p:cNvSpPr/>
          <p:nvPr/>
        </p:nvSpPr>
        <p:spPr>
          <a:xfrm>
            <a:off x="292443" y="217453"/>
            <a:ext cx="10831266" cy="799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Write the Spanish article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’ or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some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’. The gender (and number) of the noun is provided.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D806EE-AAA0-4B7F-BB65-7828987682AB}"/>
              </a:ext>
            </a:extLst>
          </p:cNvPr>
          <p:cNvGraphicFramePr>
            <a:graphicFrameLocks noGrp="1"/>
          </p:cNvGraphicFramePr>
          <p:nvPr/>
        </p:nvGraphicFramePr>
        <p:xfrm>
          <a:off x="292443" y="1097671"/>
          <a:ext cx="6836410" cy="1369060"/>
        </p:xfrm>
        <a:graphic>
          <a:graphicData uri="http://schemas.openxmlformats.org/drawingml/2006/table">
            <a:tbl>
              <a:tblPr firstRow="1" firstCol="1" bandRow="1"/>
              <a:tblGrid>
                <a:gridCol w="355358">
                  <a:extLst>
                    <a:ext uri="{9D8B030D-6E8A-4147-A177-3AD203B41FA5}">
                      <a16:colId xmlns:a16="http://schemas.microsoft.com/office/drawing/2014/main" val="1158933331"/>
                    </a:ext>
                  </a:extLst>
                </a:gridCol>
                <a:gridCol w="6481052">
                  <a:extLst>
                    <a:ext uri="{9D8B030D-6E8A-4147-A177-3AD203B41FA5}">
                      <a16:colId xmlns:a16="http://schemas.microsoft.com/office/drawing/2014/main" val="2006198327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  _______ suéter. (m)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72104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Hay ________ tarjetas. (fpl)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139036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Son ________ bocadillos (mpl)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256197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Hay ________ luz. (f)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86225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A1ABC08-9CBB-4801-8607-C12D77D26B15}"/>
              </a:ext>
            </a:extLst>
          </p:cNvPr>
          <p:cNvSpPr/>
          <p:nvPr/>
        </p:nvSpPr>
        <p:spPr>
          <a:xfrm>
            <a:off x="292442" y="2770119"/>
            <a:ext cx="11434119" cy="404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Write the Spanish article ‘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’.  The gender (and number) of the noun is provided.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905012-D438-4964-8961-EBBB61F38491}"/>
              </a:ext>
            </a:extLst>
          </p:cNvPr>
          <p:cNvGraphicFramePr>
            <a:graphicFrameLocks noGrp="1"/>
          </p:cNvGraphicFramePr>
          <p:nvPr/>
        </p:nvGraphicFramePr>
        <p:xfrm>
          <a:off x="292442" y="3478041"/>
          <a:ext cx="6836410" cy="1369060"/>
        </p:xfrm>
        <a:graphic>
          <a:graphicData uri="http://schemas.openxmlformats.org/drawingml/2006/table">
            <a:tbl>
              <a:tblPr firstRow="1" firstCol="1" bandRow="1"/>
              <a:tblGrid>
                <a:gridCol w="355358">
                  <a:extLst>
                    <a:ext uri="{9D8B030D-6E8A-4147-A177-3AD203B41FA5}">
                      <a16:colId xmlns:a16="http://schemas.microsoft.com/office/drawing/2014/main" val="3989940271"/>
                    </a:ext>
                  </a:extLst>
                </a:gridCol>
                <a:gridCol w="6481052">
                  <a:extLst>
                    <a:ext uri="{9D8B030D-6E8A-4147-A177-3AD203B41FA5}">
                      <a16:colId xmlns:a16="http://schemas.microsoft.com/office/drawing/2014/main" val="3943623833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pollo (m) asado.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857076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televisiones (fpl) grandes.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79695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mercados (mpl) interesantes.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71080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habitación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(f)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roja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35175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155DE4E-FBF1-4C42-AA00-E50C21EE9869}"/>
              </a:ext>
            </a:extLst>
          </p:cNvPr>
          <p:cNvSpPr txBox="1"/>
          <p:nvPr/>
        </p:nvSpPr>
        <p:spPr>
          <a:xfrm>
            <a:off x="942536" y="1017352"/>
            <a:ext cx="129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8D3ED7-4DA6-43ED-AD00-BFF2B2D4FEDA}"/>
              </a:ext>
            </a:extLst>
          </p:cNvPr>
          <p:cNvSpPr txBox="1"/>
          <p:nvPr/>
        </p:nvSpPr>
        <p:spPr>
          <a:xfrm>
            <a:off x="1221546" y="1399879"/>
            <a:ext cx="129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unas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009754-7C82-4C7E-8C7E-2DD4A517A975}"/>
              </a:ext>
            </a:extLst>
          </p:cNvPr>
          <p:cNvSpPr txBox="1"/>
          <p:nvPr/>
        </p:nvSpPr>
        <p:spPr>
          <a:xfrm>
            <a:off x="1334087" y="1711030"/>
            <a:ext cx="129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unos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57DAB5-E0C1-4568-AC33-F7089AA43244}"/>
              </a:ext>
            </a:extLst>
          </p:cNvPr>
          <p:cNvSpPr txBox="1"/>
          <p:nvPr/>
        </p:nvSpPr>
        <p:spPr>
          <a:xfrm>
            <a:off x="1249760" y="2042148"/>
            <a:ext cx="129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2BB426-3BE5-48E5-A29B-A6FD42DF78C3}"/>
              </a:ext>
            </a:extLst>
          </p:cNvPr>
          <p:cNvSpPr txBox="1"/>
          <p:nvPr/>
        </p:nvSpPr>
        <p:spPr>
          <a:xfrm>
            <a:off x="684550" y="3379959"/>
            <a:ext cx="129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9E1418-CCDE-44AA-8369-5739AE6696B3}"/>
              </a:ext>
            </a:extLst>
          </p:cNvPr>
          <p:cNvSpPr txBox="1"/>
          <p:nvPr/>
        </p:nvSpPr>
        <p:spPr>
          <a:xfrm>
            <a:off x="684550" y="3732773"/>
            <a:ext cx="129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CB51B2-1A51-4C86-B2A3-06BF62EB3085}"/>
              </a:ext>
            </a:extLst>
          </p:cNvPr>
          <p:cNvSpPr txBox="1"/>
          <p:nvPr/>
        </p:nvSpPr>
        <p:spPr>
          <a:xfrm>
            <a:off x="684709" y="4096356"/>
            <a:ext cx="129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C92C99-3257-4353-AA7C-01A4D5D51D28}"/>
              </a:ext>
            </a:extLst>
          </p:cNvPr>
          <p:cNvSpPr txBox="1"/>
          <p:nvPr/>
        </p:nvSpPr>
        <p:spPr>
          <a:xfrm>
            <a:off x="684550" y="4434442"/>
            <a:ext cx="129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78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home,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067834"/>
              </p:ext>
            </p:extLst>
          </p:nvPr>
        </p:nvGraphicFramePr>
        <p:xfrm>
          <a:off x="549965" y="2748028"/>
          <a:ext cx="11092069" cy="3723641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1974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dark, brown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doctor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money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fear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0937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767488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24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help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send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watch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clean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cupboard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truth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lie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market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25" name="Rectangle 24">
            <a:hlinkClick r:id="" action="ppaction://noaction">
              <a:snd r:embed="rId5" name="A2.wav"/>
            </a:hlinkClick>
            <a:extLst>
              <a:ext uri="{FF2B5EF4-FFF2-40B4-BE49-F238E27FC236}">
                <a16:creationId xmlns:a16="http://schemas.microsoft.com/office/drawing/2014/main" id="{7CF744EA-E14F-47FB-87E0-CB3516B2AB46}"/>
              </a:ext>
            </a:extLst>
          </p:cNvPr>
          <p:cNvSpPr/>
          <p:nvPr/>
        </p:nvSpPr>
        <p:spPr>
          <a:xfrm>
            <a:off x="1103384" y="43840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6" name="Rectangle 25">
            <a:hlinkClick r:id="" action="ppaction://noaction">
              <a:snd r:embed="rId6" name="A3.wav"/>
            </a:hlinkClick>
            <a:extLst>
              <a:ext uri="{FF2B5EF4-FFF2-40B4-BE49-F238E27FC236}">
                <a16:creationId xmlns:a16="http://schemas.microsoft.com/office/drawing/2014/main" id="{6C501E43-1ED9-43FC-8DA3-D2FA59389E80}"/>
              </a:ext>
            </a:extLst>
          </p:cNvPr>
          <p:cNvSpPr/>
          <p:nvPr/>
        </p:nvSpPr>
        <p:spPr>
          <a:xfrm>
            <a:off x="1103383" y="50924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7" name="Rectangle 26">
            <a:hlinkClick r:id="" action="ppaction://noaction">
              <a:snd r:embed="rId7" name="A4.wav"/>
            </a:hlinkClick>
            <a:extLst>
              <a:ext uri="{FF2B5EF4-FFF2-40B4-BE49-F238E27FC236}">
                <a16:creationId xmlns:a16="http://schemas.microsoft.com/office/drawing/2014/main" id="{AB289FE0-3CBB-47AA-8EA9-6C40541C3370}"/>
              </a:ext>
            </a:extLst>
          </p:cNvPr>
          <p:cNvSpPr/>
          <p:nvPr/>
        </p:nvSpPr>
        <p:spPr>
          <a:xfrm>
            <a:off x="1103382" y="589332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1" name="Rectangle 30">
            <a:hlinkClick r:id="" action="ppaction://noaction">
              <a:snd r:embed="rId8" name="A1.wav"/>
            </a:hlinkClick>
            <a:extLst>
              <a:ext uri="{FF2B5EF4-FFF2-40B4-BE49-F238E27FC236}">
                <a16:creationId xmlns:a16="http://schemas.microsoft.com/office/drawing/2014/main" id="{300E9D9A-80FD-4E4A-8C12-9E4E6BA1DC43}"/>
              </a:ext>
            </a:extLst>
          </p:cNvPr>
          <p:cNvSpPr/>
          <p:nvPr/>
        </p:nvSpPr>
        <p:spPr>
          <a:xfrm>
            <a:off x="1105289" y="34562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47411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759638"/>
              </p:ext>
            </p:extLst>
          </p:nvPr>
        </p:nvGraphicFramePr>
        <p:xfrm>
          <a:off x="549965" y="1789308"/>
          <a:ext cx="11092069" cy="4882473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room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space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flat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playground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29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19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drink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put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eat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cook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  <a:tr h="56179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through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and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but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also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543852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10410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063981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A5.wav"/>
            </a:hlinkClick>
            <a:extLst>
              <a:ext uri="{FF2B5EF4-FFF2-40B4-BE49-F238E27FC236}">
                <a16:creationId xmlns:a16="http://schemas.microsoft.com/office/drawing/2014/main" id="{F4AB4C7B-3669-4704-A145-5FB93E424FBB}"/>
              </a:ext>
            </a:extLst>
          </p:cNvPr>
          <p:cNvSpPr/>
          <p:nvPr/>
        </p:nvSpPr>
        <p:spPr>
          <a:xfrm>
            <a:off x="1337136" y="272067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0" name="Rectangle 9">
            <a:hlinkClick r:id="" action="ppaction://noaction">
              <a:snd r:embed="rId5" name="A6.wav"/>
            </a:hlinkClick>
            <a:extLst>
              <a:ext uri="{FF2B5EF4-FFF2-40B4-BE49-F238E27FC236}">
                <a16:creationId xmlns:a16="http://schemas.microsoft.com/office/drawing/2014/main" id="{1506FE46-3464-4A18-905B-44CFB5C87AA4}"/>
              </a:ext>
            </a:extLst>
          </p:cNvPr>
          <p:cNvSpPr/>
          <p:nvPr/>
        </p:nvSpPr>
        <p:spPr>
          <a:xfrm>
            <a:off x="1337135" y="372626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1" name="Rectangle 10">
            <a:hlinkClick r:id="" action="ppaction://noaction">
              <a:snd r:embed="rId6" name="A7.wav"/>
            </a:hlinkClick>
            <a:extLst>
              <a:ext uri="{FF2B5EF4-FFF2-40B4-BE49-F238E27FC236}">
                <a16:creationId xmlns:a16="http://schemas.microsoft.com/office/drawing/2014/main" id="{A5096ADA-87DF-4DC8-8CCD-B3C9ED27E42C}"/>
              </a:ext>
            </a:extLst>
          </p:cNvPr>
          <p:cNvSpPr/>
          <p:nvPr/>
        </p:nvSpPr>
        <p:spPr>
          <a:xfrm>
            <a:off x="1337134" y="473186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3" name="Rectangle 12">
            <a:hlinkClick r:id="" action="ppaction://noaction">
              <a:snd r:embed="rId7" name="A8.wav"/>
            </a:hlinkClick>
            <a:extLst>
              <a:ext uri="{FF2B5EF4-FFF2-40B4-BE49-F238E27FC236}">
                <a16:creationId xmlns:a16="http://schemas.microsoft.com/office/drawing/2014/main" id="{DDCDA99A-365B-46E5-8510-5A9CEBAB3494}"/>
              </a:ext>
            </a:extLst>
          </p:cNvPr>
          <p:cNvSpPr/>
          <p:nvPr/>
        </p:nvSpPr>
        <p:spPr>
          <a:xfrm>
            <a:off x="1337134" y="580385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02715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104448"/>
              </p:ext>
            </p:extLst>
          </p:nvPr>
        </p:nvGraphicFramePr>
        <p:xfrm>
          <a:off x="221287" y="1764826"/>
          <a:ext cx="11843797" cy="3936727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37647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direction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direction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position/location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B2.wav"/>
            </a:hlinkClick>
            <a:extLst>
              <a:ext uri="{FF2B5EF4-FFF2-40B4-BE49-F238E27FC236}">
                <a16:creationId xmlns:a16="http://schemas.microsoft.com/office/drawing/2014/main" id="{58B64526-C5A3-4EE9-9052-D36EEC8E709B}"/>
              </a:ext>
            </a:extLst>
          </p:cNvPr>
          <p:cNvSpPr/>
          <p:nvPr/>
        </p:nvSpPr>
        <p:spPr>
          <a:xfrm>
            <a:off x="308251" y="342900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5" name="B3.wav"/>
            </a:hlinkClick>
            <a:extLst>
              <a:ext uri="{FF2B5EF4-FFF2-40B4-BE49-F238E27FC236}">
                <a16:creationId xmlns:a16="http://schemas.microsoft.com/office/drawing/2014/main" id="{AB760A95-843A-42FB-BB9B-1226926F009B}"/>
              </a:ext>
            </a:extLst>
          </p:cNvPr>
          <p:cNvSpPr/>
          <p:nvPr/>
        </p:nvSpPr>
        <p:spPr>
          <a:xfrm>
            <a:off x="308251" y="432037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6" name="B4.wav"/>
            </a:hlinkClick>
            <a:extLst>
              <a:ext uri="{FF2B5EF4-FFF2-40B4-BE49-F238E27FC236}">
                <a16:creationId xmlns:a16="http://schemas.microsoft.com/office/drawing/2014/main" id="{EA2C1D43-D6D6-41E6-AC4E-586F134938C4}"/>
              </a:ext>
            </a:extLst>
          </p:cNvPr>
          <p:cNvSpPr/>
          <p:nvPr/>
        </p:nvSpPr>
        <p:spPr>
          <a:xfrm>
            <a:off x="308252" y="516871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7" name="B1.wav"/>
            </a:hlinkClick>
            <a:extLst>
              <a:ext uri="{FF2B5EF4-FFF2-40B4-BE49-F238E27FC236}">
                <a16:creationId xmlns:a16="http://schemas.microsoft.com/office/drawing/2014/main" id="{2ED0203D-AF69-4B88-8F46-F307BF6C0BAF}"/>
              </a:ext>
            </a:extLst>
          </p:cNvPr>
          <p:cNvSpPr/>
          <p:nvPr/>
        </p:nvSpPr>
        <p:spPr>
          <a:xfrm>
            <a:off x="308251" y="268239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0976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A8A7714-160C-4211-A917-7041D44F9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852090"/>
              </p:ext>
            </p:extLst>
          </p:nvPr>
        </p:nvGraphicFramePr>
        <p:xfrm>
          <a:off x="221287" y="1764826"/>
          <a:ext cx="11843797" cy="3936727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37647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personality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personality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direction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position/location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</a:tbl>
          </a:graphicData>
        </a:graphic>
      </p:graphicFrame>
      <p:sp>
        <p:nvSpPr>
          <p:cNvPr id="16" name="Rectangle 15">
            <a:hlinkClick r:id="" action="ppaction://noaction">
              <a:snd r:embed="rId4" name="B6.wav"/>
            </a:hlinkClick>
            <a:extLst>
              <a:ext uri="{FF2B5EF4-FFF2-40B4-BE49-F238E27FC236}">
                <a16:creationId xmlns:a16="http://schemas.microsoft.com/office/drawing/2014/main" id="{451E031E-0961-4787-A043-BDEA8271FF06}"/>
              </a:ext>
            </a:extLst>
          </p:cNvPr>
          <p:cNvSpPr/>
          <p:nvPr/>
        </p:nvSpPr>
        <p:spPr>
          <a:xfrm>
            <a:off x="308251" y="358761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7" name="Rectangle 16">
            <a:hlinkClick r:id="" action="ppaction://noaction">
              <a:snd r:embed="rId5" name="B7.wav"/>
            </a:hlinkClick>
            <a:extLst>
              <a:ext uri="{FF2B5EF4-FFF2-40B4-BE49-F238E27FC236}">
                <a16:creationId xmlns:a16="http://schemas.microsoft.com/office/drawing/2014/main" id="{31976673-2EC2-4051-852A-C321FDCA63F3}"/>
              </a:ext>
            </a:extLst>
          </p:cNvPr>
          <p:cNvSpPr/>
          <p:nvPr/>
        </p:nvSpPr>
        <p:spPr>
          <a:xfrm>
            <a:off x="308250" y="430852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8" name="Rectangle 17">
            <a:hlinkClick r:id="" action="ppaction://noaction">
              <a:snd r:embed="rId6" name="B8.wav"/>
            </a:hlinkClick>
            <a:extLst>
              <a:ext uri="{FF2B5EF4-FFF2-40B4-BE49-F238E27FC236}">
                <a16:creationId xmlns:a16="http://schemas.microsoft.com/office/drawing/2014/main" id="{21826E2D-7784-43D0-9EAC-4A8A1700B0A1}"/>
              </a:ext>
            </a:extLst>
          </p:cNvPr>
          <p:cNvSpPr/>
          <p:nvPr/>
        </p:nvSpPr>
        <p:spPr>
          <a:xfrm>
            <a:off x="308250" y="514941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Rectangle 18">
            <a:hlinkClick r:id="" action="ppaction://noaction">
              <a:snd r:embed="rId7" name="B5.wav"/>
            </a:hlinkClick>
            <a:extLst>
              <a:ext uri="{FF2B5EF4-FFF2-40B4-BE49-F238E27FC236}">
                <a16:creationId xmlns:a16="http://schemas.microsoft.com/office/drawing/2014/main" id="{9E86BFAC-03B5-4F0D-8C63-F17B411DA558}"/>
              </a:ext>
            </a:extLst>
          </p:cNvPr>
          <p:cNvSpPr/>
          <p:nvPr/>
        </p:nvSpPr>
        <p:spPr>
          <a:xfrm>
            <a:off x="308250" y="271716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1609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697680"/>
            <a:ext cx="10731636" cy="8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next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person or people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the sentence is about.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sentence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96D19A-E213-4F25-9E9B-5BD9E3E7D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803379"/>
              </p:ext>
            </p:extLst>
          </p:nvPr>
        </p:nvGraphicFramePr>
        <p:xfrm>
          <a:off x="221286" y="1956244"/>
          <a:ext cx="11708117" cy="3649110"/>
        </p:xfrm>
        <a:graphic>
          <a:graphicData uri="http://schemas.openxmlformats.org/drawingml/2006/table">
            <a:tbl>
              <a:tblPr firstRow="1" firstCol="1" bandRow="1"/>
              <a:tblGrid>
                <a:gridCol w="595627">
                  <a:extLst>
                    <a:ext uri="{9D8B030D-6E8A-4147-A177-3AD203B41FA5}">
                      <a16:colId xmlns:a16="http://schemas.microsoft.com/office/drawing/2014/main" val="3350208969"/>
                    </a:ext>
                  </a:extLst>
                </a:gridCol>
                <a:gridCol w="1293241">
                  <a:extLst>
                    <a:ext uri="{9D8B030D-6E8A-4147-A177-3AD203B41FA5}">
                      <a16:colId xmlns:a16="http://schemas.microsoft.com/office/drawing/2014/main" val="2110466493"/>
                    </a:ext>
                  </a:extLst>
                </a:gridCol>
                <a:gridCol w="478301">
                  <a:extLst>
                    <a:ext uri="{9D8B030D-6E8A-4147-A177-3AD203B41FA5}">
                      <a16:colId xmlns:a16="http://schemas.microsoft.com/office/drawing/2014/main" val="4193266758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560461943"/>
                    </a:ext>
                  </a:extLst>
                </a:gridCol>
                <a:gridCol w="407964">
                  <a:extLst>
                    <a:ext uri="{9D8B030D-6E8A-4147-A177-3AD203B41FA5}">
                      <a16:colId xmlns:a16="http://schemas.microsoft.com/office/drawing/2014/main" val="2315940513"/>
                    </a:ext>
                  </a:extLst>
                </a:gridCol>
                <a:gridCol w="2039815">
                  <a:extLst>
                    <a:ext uri="{9D8B030D-6E8A-4147-A177-3AD203B41FA5}">
                      <a16:colId xmlns:a16="http://schemas.microsoft.com/office/drawing/2014/main" val="1066403538"/>
                    </a:ext>
                  </a:extLst>
                </a:gridCol>
                <a:gridCol w="492369">
                  <a:extLst>
                    <a:ext uri="{9D8B030D-6E8A-4147-A177-3AD203B41FA5}">
                      <a16:colId xmlns:a16="http://schemas.microsoft.com/office/drawing/2014/main" val="2386005084"/>
                    </a:ext>
                  </a:extLst>
                </a:gridCol>
                <a:gridCol w="1758462">
                  <a:extLst>
                    <a:ext uri="{9D8B030D-6E8A-4147-A177-3AD203B41FA5}">
                      <a16:colId xmlns:a16="http://schemas.microsoft.com/office/drawing/2014/main" val="682074576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val="375430302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319827490"/>
                    </a:ext>
                  </a:extLst>
                </a:gridCol>
                <a:gridCol w="492369">
                  <a:extLst>
                    <a:ext uri="{9D8B030D-6E8A-4147-A177-3AD203B41FA5}">
                      <a16:colId xmlns:a16="http://schemas.microsoft.com/office/drawing/2014/main" val="106279253"/>
                    </a:ext>
                  </a:extLst>
                </a:gridCol>
              </a:tblGrid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91139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12756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52081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778353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98879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924555"/>
                  </a:ext>
                </a:extLst>
              </a:tr>
            </a:tbl>
          </a:graphicData>
        </a:graphic>
      </p:graphicFrame>
      <p:sp>
        <p:nvSpPr>
          <p:cNvPr id="8" name="Rectangle 7">
            <a:hlinkClick r:id="" action="ppaction://noaction">
              <a:snd r:embed="rId4" name="C1.wav"/>
            </a:hlinkClick>
            <a:extLst>
              <a:ext uri="{FF2B5EF4-FFF2-40B4-BE49-F238E27FC236}">
                <a16:creationId xmlns:a16="http://schemas.microsoft.com/office/drawing/2014/main" id="{732F3E8C-A901-4AC1-97D6-B4655C335EF2}"/>
              </a:ext>
            </a:extLst>
          </p:cNvPr>
          <p:cNvSpPr/>
          <p:nvPr/>
        </p:nvSpPr>
        <p:spPr>
          <a:xfrm>
            <a:off x="270215" y="206802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5" name="C2.wav"/>
            </a:hlinkClick>
            <a:extLst>
              <a:ext uri="{FF2B5EF4-FFF2-40B4-BE49-F238E27FC236}">
                <a16:creationId xmlns:a16="http://schemas.microsoft.com/office/drawing/2014/main" id="{891240E2-DA0F-4647-8FE7-8701E0765EA8}"/>
              </a:ext>
            </a:extLst>
          </p:cNvPr>
          <p:cNvSpPr/>
          <p:nvPr/>
        </p:nvSpPr>
        <p:spPr>
          <a:xfrm>
            <a:off x="270213" y="267293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C3.wav"/>
            </a:hlinkClick>
            <a:extLst>
              <a:ext uri="{FF2B5EF4-FFF2-40B4-BE49-F238E27FC236}">
                <a16:creationId xmlns:a16="http://schemas.microsoft.com/office/drawing/2014/main" id="{7E28A838-C528-46E0-A9D3-D26779F851D5}"/>
              </a:ext>
            </a:extLst>
          </p:cNvPr>
          <p:cNvSpPr/>
          <p:nvPr/>
        </p:nvSpPr>
        <p:spPr>
          <a:xfrm>
            <a:off x="270213" y="328937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7" name="C4.wav"/>
            </a:hlinkClick>
            <a:extLst>
              <a:ext uri="{FF2B5EF4-FFF2-40B4-BE49-F238E27FC236}">
                <a16:creationId xmlns:a16="http://schemas.microsoft.com/office/drawing/2014/main" id="{3D21F499-5F53-447B-ABAA-1A92F782B553}"/>
              </a:ext>
            </a:extLst>
          </p:cNvPr>
          <p:cNvSpPr/>
          <p:nvPr/>
        </p:nvSpPr>
        <p:spPr>
          <a:xfrm>
            <a:off x="274011" y="385113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8" name="C5.wav"/>
            </a:hlinkClick>
            <a:extLst>
              <a:ext uri="{FF2B5EF4-FFF2-40B4-BE49-F238E27FC236}">
                <a16:creationId xmlns:a16="http://schemas.microsoft.com/office/drawing/2014/main" id="{E146B8BE-7173-48F7-8F31-C3FAC2BA3367}"/>
              </a:ext>
            </a:extLst>
          </p:cNvPr>
          <p:cNvSpPr/>
          <p:nvPr/>
        </p:nvSpPr>
        <p:spPr>
          <a:xfrm>
            <a:off x="274011" y="445589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4" name="Rectangle 13">
            <a:hlinkClick r:id="" action="ppaction://noaction">
              <a:snd r:embed="rId9" name="C6.wav"/>
            </a:hlinkClick>
            <a:extLst>
              <a:ext uri="{FF2B5EF4-FFF2-40B4-BE49-F238E27FC236}">
                <a16:creationId xmlns:a16="http://schemas.microsoft.com/office/drawing/2014/main" id="{BAA99AEF-6692-430D-803B-2A79F10BEAD0}"/>
              </a:ext>
            </a:extLst>
          </p:cNvPr>
          <p:cNvSpPr/>
          <p:nvPr/>
        </p:nvSpPr>
        <p:spPr>
          <a:xfrm>
            <a:off x="288079" y="507471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404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234462" y="496650"/>
            <a:ext cx="12959068" cy="5946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word(s)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Quique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vence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 miedo.			Quique _____________ fear.</a:t>
            </a:r>
            <a:endParaRPr lang="en-GB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Escribe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una prueba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S/he is writing ____ _________.	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Aprendo sobre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cultura.			I __________ ________ the culture. 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tienes dinero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______ ______ ____________ _____________. 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¿Come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más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	Does s/he eat/is s/he eating ________?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Está en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patio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is in ______ ________________.	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GB" sz="2000" b="1" u="sng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Voy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 </a:t>
            </a:r>
            <a:r>
              <a:rPr lang="en-GB" sz="2000" b="1" u="sng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piso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	_____ __________ to the ____________.	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Pongo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luz.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___ _______ the light on. 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Comemos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pollo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are eating  _______________. </a:t>
            </a:r>
            <a:b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Vende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una película			S/he is ____________ a film.	</a:t>
            </a:r>
            <a:endParaRPr lang="en-GB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08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79011" y="552498"/>
            <a:ext cx="12304255" cy="6014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  </a:t>
            </a:r>
            <a:r>
              <a:rPr lang="en-US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lang="en-US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n-US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lang="en-US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It is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common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Spain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Es ___________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__________.		    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She goes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the south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__________ _____________.		    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I have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eighteen things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I have _____________ ___________.	    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The radio is in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cupboard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La radio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 ____________.	    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Being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theatre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fun.		_______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 ________ es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divertido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 (write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three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Oviedo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north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  	Oviedo _______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___________.	    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is 16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years old.			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________________ años.	    (write </a:t>
            </a:r>
            <a:r>
              <a:rPr lang="es-ES_tradnl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are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class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_____________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____________.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 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you have a bit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too much?	¿ __________ __ _________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demasiado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I have a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round ear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Tengo una ___________ _________.   	    (write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233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1826</TotalTime>
  <Words>4625</Words>
  <Application>Microsoft Office PowerPoint</Application>
  <PresentationFormat>Widescreen</PresentationFormat>
  <Paragraphs>1117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MS Gothic</vt:lpstr>
      <vt:lpstr>Arial</vt:lpstr>
      <vt:lpstr>Calibri</vt:lpstr>
      <vt:lpstr>Calibri Light</vt:lpstr>
      <vt:lpstr>Century Gothic</vt:lpstr>
      <vt:lpstr>docs-Century Gothic</vt:lpstr>
      <vt:lpstr>Modern Love</vt:lpstr>
      <vt:lpstr>Montserrat Medium</vt:lpstr>
      <vt:lpstr>Segoe Print</vt:lpstr>
      <vt:lpstr>Segoe UI Symbol</vt:lpstr>
      <vt:lpstr>Times New Roman</vt:lpstr>
      <vt:lpstr>Office Theme</vt:lpstr>
      <vt:lpstr>1_Office Theme</vt:lpstr>
      <vt:lpstr>español, con Quique</vt:lpstr>
      <vt:lpstr>Saying what I and others do</vt:lpstr>
      <vt:lpstr>escuchar</vt:lpstr>
      <vt:lpstr>escuchar</vt:lpstr>
      <vt:lpstr>escuchar</vt:lpstr>
      <vt:lpstr>escuchar</vt:lpstr>
      <vt:lpstr>escuchar</vt:lpstr>
      <vt:lpstr>leer</vt:lpstr>
      <vt:lpstr>escribir</vt:lpstr>
      <vt:lpstr>leer</vt:lpstr>
      <vt:lpstr>leer</vt:lpstr>
      <vt:lpstr>leer</vt:lpstr>
      <vt:lpstr>leer</vt:lpstr>
      <vt:lpstr>escribir</vt:lpstr>
      <vt:lpstr>¡Feliz Navidad !</vt:lpstr>
      <vt:lpstr>escuchar</vt:lpstr>
      <vt:lpstr>escuchar</vt:lpstr>
      <vt:lpstr>escuchar</vt:lpstr>
      <vt:lpstr>escuchar</vt:lpstr>
      <vt:lpstr>escuchar</vt:lpstr>
      <vt:lpstr>leer</vt:lpstr>
      <vt:lpstr>escribir</vt:lpstr>
      <vt:lpstr>leer</vt:lpstr>
      <vt:lpstr>leer</vt:lpstr>
      <vt:lpstr>leer</vt:lpstr>
      <vt:lpstr>leer</vt:lpstr>
      <vt:lpstr>escribir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24</cp:revision>
  <dcterms:created xsi:type="dcterms:W3CDTF">2021-09-24T10:38:38Z</dcterms:created>
  <dcterms:modified xsi:type="dcterms:W3CDTF">2022-03-20T21:05:51Z</dcterms:modified>
</cp:coreProperties>
</file>