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86" r:id="rId2"/>
    <p:sldId id="477" r:id="rId3"/>
    <p:sldId id="461" r:id="rId4"/>
    <p:sldId id="513" r:id="rId5"/>
    <p:sldId id="511" r:id="rId6"/>
    <p:sldId id="522" r:id="rId7"/>
    <p:sldId id="507" r:id="rId8"/>
    <p:sldId id="523" r:id="rId9"/>
    <p:sldId id="502" r:id="rId10"/>
    <p:sldId id="524" r:id="rId11"/>
    <p:sldId id="525" r:id="rId12"/>
    <p:sldId id="50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D1F3FF"/>
    <a:srgbClr val="165044"/>
    <a:srgbClr val="38CDAF"/>
    <a:srgbClr val="4A8522"/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1350C-41C9-4F77-8D90-CAA767D25D3B}" v="84" dt="2023-07-15T19:20:54.2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68" autoAdjust="0"/>
    <p:restoredTop sz="57344" autoAdjust="0"/>
  </p:normalViewPr>
  <p:slideViewPr>
    <p:cSldViewPr snapToGrid="0">
      <p:cViewPr varScale="1">
        <p:scale>
          <a:sx n="61" d="100"/>
          <a:sy n="61" d="100"/>
        </p:scale>
        <p:origin x="193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[ca] [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 [609] cosa [69] cucaracha [&gt;5000]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 [tener 19] tienes [tener 19] bocadillo [&gt;5000] botella [1878] casa [106] cuaderno [3301] gato [1728] libro [230]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mentira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[1673] mochila [&gt;5000]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pegamento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[&gt;5000] pelota [2270] pregunta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[507]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verdad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[176] 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[94]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viejo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[225] pero [30]  también [49] y [4] unos, unas [6] </a:t>
            </a: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están [21] son [7] demasiado [494]  hoy [167] normalmente [1696]</a:t>
            </a:r>
            <a:r>
              <a:rPr lang="es-ES" sz="2800" dirty="0"/>
              <a:t> 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estar [21] estoy [21] estás [21] ser [7] soy [7] eres [7] es [7] cómo [151] quién [289] señor [201] señora [509] activo [1279] cansado [1818] creativo [2945]   negativo [1804] nervioso [1521] perdido [1899] positivo [1188] preparado [2092] raro [1005] serio [856] tonto [2379] tranquilo [1093] muy [43] ¡Buenos días! [103/65] ¡Buenas tardes! [103/392] hola [1245] </a:t>
            </a: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pareja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[893]</a:t>
            </a:r>
            <a:endParaRPr lang="en-GB" sz="18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Source: Davies, M. and Davies, K. (2018)</a:t>
            </a:r>
            <a:r>
              <a:rPr lang="en-GB" sz="1800" i="1" dirty="0"/>
              <a:t>. A frequency dictionary of Spanish: Core vocabulary for learners </a:t>
            </a:r>
            <a:r>
              <a:rPr lang="en-GB" sz="1800" dirty="0"/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 and differentiate between </a:t>
            </a:r>
            <a:r>
              <a:rPr lang="en-GB" b="0" i="1" dirty="0" err="1"/>
              <a:t>tengo</a:t>
            </a:r>
            <a:r>
              <a:rPr lang="en-GB" b="0" dirty="0"/>
              <a:t> and </a:t>
            </a:r>
            <a:r>
              <a:rPr lang="en-GB" b="0" i="1" dirty="0" err="1"/>
              <a:t>tienes</a:t>
            </a:r>
            <a:r>
              <a:rPr lang="en-GB" b="0" dirty="0"/>
              <a:t>, connecting these with their meanings in yes/no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and you.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question means do I have or do you have.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write the meaning of the noun in English, paying careful attention to whether it is singular or plural.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understand the nouns.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noun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¿Tengo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1.  ¿Tengo una pelota?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preguntas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bocadillos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¿Tengo una </a:t>
            </a:r>
            <a:r>
              <a:rPr lang="en-GB" dirty="0" err="1"/>
              <a:t>botella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cosas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bolígrafos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763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practise oral production of indefinite articles and their connection to matching noun forms.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Do the example with the class. Elicit ‘</a:t>
            </a:r>
            <a:r>
              <a:rPr lang="en-GB" dirty="0" err="1"/>
              <a:t>Tienes</a:t>
            </a:r>
            <a:r>
              <a:rPr lang="en-GB" dirty="0"/>
              <a:t> un </a:t>
            </a:r>
            <a:r>
              <a:rPr lang="en-GB" dirty="0" err="1"/>
              <a:t>pegamento</a:t>
            </a:r>
            <a:r>
              <a:rPr lang="en-GB" dirty="0"/>
              <a:t>.’ and click twice for the noun to appear under the correct article.</a:t>
            </a:r>
          </a:p>
          <a:p>
            <a:pPr marL="228600" indent="-228600">
              <a:buAutoNum type="arabicPeriod"/>
            </a:pPr>
            <a:r>
              <a:rPr lang="en-GB" dirty="0"/>
              <a:t>Continue with items 1 – 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95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[a] [o] [u] </a:t>
            </a:r>
            <a:r>
              <a:rPr lang="en-GB" b="0" dirty="0"/>
              <a:t>in combination with </a:t>
            </a:r>
            <a:r>
              <a:rPr lang="en-GB" b="1" dirty="0"/>
              <a:t>[c]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to trigger [ca] and get pupils to repeat. Click to bring up the image. Say the word again together.</a:t>
            </a:r>
            <a:endParaRPr lang="en-GB" b="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Bring up [co] and [cu] and elicit the </a:t>
            </a:r>
            <a:r>
              <a:rPr lang="en-GB" b="0" dirty="0" err="1"/>
              <a:t>the</a:t>
            </a:r>
            <a:r>
              <a:rPr lang="en-GB" b="0" dirty="0"/>
              <a:t> SSC, and the source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45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apply SSC </a:t>
            </a:r>
            <a:r>
              <a:rPr lang="en-GB" b="1" dirty="0"/>
              <a:t>[a] [o] [u] </a:t>
            </a:r>
            <a:r>
              <a:rPr lang="en-GB" b="0" dirty="0"/>
              <a:t>in combination with </a:t>
            </a:r>
            <a:r>
              <a:rPr lang="en-GB" b="1" dirty="0"/>
              <a:t>[c]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Pupils work in pairs to pronounce as many words as they can in 60 seconds.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‘</a:t>
            </a:r>
            <a:r>
              <a:rPr lang="en-GB" dirty="0" err="1"/>
              <a:t>inicio</a:t>
            </a:r>
            <a:r>
              <a:rPr lang="en-GB" dirty="0"/>
              <a:t>’ to start timer.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Click to bring up animations (image covering syllables [co] [co] and [cu] and give pupils 60 more seconds to pronounce these words, using [co] [co] and [cu] when it corresponds. </a:t>
            </a:r>
            <a:r>
              <a:rPr lang="en-GB" b="1" dirty="0"/>
              <a:t>NB</a:t>
            </a:r>
            <a:r>
              <a:rPr lang="en-GB" b="0" dirty="0"/>
              <a:t>. The majority of these words are revisited from rojo / </a:t>
            </a:r>
            <a:r>
              <a:rPr lang="en-GB" b="0" dirty="0" err="1"/>
              <a:t>amarillo</a:t>
            </a:r>
            <a:r>
              <a:rPr lang="en-GB" b="0" dirty="0"/>
              <a:t>; we have also included proper nouns (Cuenca, Salamanca and Paco).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Click on the pictures to hear the audio, if required.</a:t>
            </a:r>
          </a:p>
          <a:p>
            <a:endParaRPr lang="en-GB" b="0" dirty="0"/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pareja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[893]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six previously taught nouns and introduce two new nouns for this week. These nouns will feature in the lesson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Then the Spanish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5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</a:t>
            </a:r>
            <a:r>
              <a:rPr lang="en-US" b="1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plural ‘s’ on nouns and to introduce plural indefinite articles.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r>
              <a:rPr lang="en-GB" baseline="0" dirty="0"/>
              <a:t>3. After showing the examples (and before showing the final line of text), ask pupils why it’s ‘</a:t>
            </a:r>
            <a:r>
              <a:rPr lang="en-GB" u="sng" baseline="0" dirty="0" err="1"/>
              <a:t>unos</a:t>
            </a:r>
            <a:r>
              <a:rPr lang="en-GB" baseline="0" dirty="0"/>
              <a:t> amigos’ but ‘</a:t>
            </a:r>
            <a:r>
              <a:rPr lang="en-GB" u="sng" baseline="0" dirty="0" err="1"/>
              <a:t>unas</a:t>
            </a:r>
            <a:r>
              <a:rPr lang="en-GB" u="none" baseline="0" dirty="0"/>
              <a:t> </a:t>
            </a:r>
            <a:r>
              <a:rPr lang="en-GB" baseline="0" dirty="0"/>
              <a:t>amigas’ to elicit:</a:t>
            </a:r>
            <a:br>
              <a:rPr lang="en-GB" baseline="0" dirty="0"/>
            </a:br>
            <a:r>
              <a:rPr lang="en-GB" baseline="0" dirty="0"/>
              <a:t>1) nouns have gender 2) amigo is masculine and </a:t>
            </a:r>
            <a:r>
              <a:rPr lang="en-GB" baseline="0" dirty="0" err="1"/>
              <a:t>cama</a:t>
            </a:r>
            <a:r>
              <a:rPr lang="en-GB" baseline="0" dirty="0"/>
              <a:t> is feminine.</a:t>
            </a:r>
            <a:endParaRPr lang="en-US" b="0" dirty="0"/>
          </a:p>
          <a:p>
            <a:r>
              <a:rPr lang="en-US" b="0" dirty="0"/>
              <a:t>4. </a:t>
            </a:r>
            <a:r>
              <a:rPr lang="en-GB" dirty="0"/>
              <a:t>Ask pupils if they can think of any other words that could take ‘</a:t>
            </a:r>
            <a:r>
              <a:rPr lang="en-GB" dirty="0" err="1"/>
              <a:t>unos</a:t>
            </a:r>
            <a:r>
              <a:rPr lang="en-GB" dirty="0"/>
              <a:t>’ or ‘</a:t>
            </a:r>
            <a:r>
              <a:rPr lang="en-GB" dirty="0" err="1"/>
              <a:t>unas</a:t>
            </a:r>
            <a:endParaRPr lang="en-GB" dirty="0"/>
          </a:p>
          <a:p>
            <a:endParaRPr lang="en-GB" dirty="0"/>
          </a:p>
          <a:p>
            <a:r>
              <a:rPr lang="en-GB" dirty="0"/>
              <a:t>Last week’s vocabulary: </a:t>
            </a:r>
            <a:r>
              <a:rPr lang="en-GB" dirty="0" err="1"/>
              <a:t>unos</a:t>
            </a:r>
            <a:r>
              <a:rPr lang="en-GB" dirty="0"/>
              <a:t> (</a:t>
            </a:r>
            <a:r>
              <a:rPr lang="en-GB" dirty="0" err="1"/>
              <a:t>libros</a:t>
            </a:r>
            <a:r>
              <a:rPr lang="en-GB" dirty="0"/>
              <a:t>, padres, animals, </a:t>
            </a:r>
            <a:r>
              <a:rPr lang="en-GB" dirty="0" err="1"/>
              <a:t>profesores</a:t>
            </a:r>
            <a:r>
              <a:rPr lang="en-GB" dirty="0"/>
              <a:t>, </a:t>
            </a:r>
            <a:r>
              <a:rPr lang="en-GB" dirty="0" err="1"/>
              <a:t>jardines</a:t>
            </a:r>
            <a:r>
              <a:rPr lang="en-GB" dirty="0"/>
              <a:t>)</a:t>
            </a:r>
            <a:r>
              <a:rPr lang="en-GB" baseline="0" dirty="0"/>
              <a:t>; </a:t>
            </a:r>
            <a:r>
              <a:rPr lang="en-GB" baseline="0" dirty="0" err="1"/>
              <a:t>unas</a:t>
            </a:r>
            <a:r>
              <a:rPr lang="en-GB" baseline="0" dirty="0"/>
              <a:t> (camas, casas, </a:t>
            </a:r>
            <a:r>
              <a:rPr lang="en-GB" baseline="0" dirty="0" err="1"/>
              <a:t>sillas</a:t>
            </a:r>
            <a:r>
              <a:rPr lang="en-GB" baseline="0" dirty="0"/>
              <a:t>, </a:t>
            </a:r>
            <a:r>
              <a:rPr lang="en-GB" baseline="0" dirty="0" err="1"/>
              <a:t>madres</a:t>
            </a:r>
            <a:r>
              <a:rPr lang="en-GB" baseline="0" dirty="0"/>
              <a:t>, </a:t>
            </a:r>
            <a:r>
              <a:rPr lang="en-GB" baseline="0" dirty="0" err="1"/>
              <a:t>profesoras</a:t>
            </a:r>
            <a:r>
              <a:rPr lang="en-GB" baseline="0" dirty="0"/>
              <a:t>)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(singular) and II+ (plural).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the noun is ‘one’ or ‘more than one’.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transcribe the word in Spanish. (Note: a follow up comprehension activity is on the next slide).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number.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 for number.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transcribe.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 to the transcriptions.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Tengo un </a:t>
            </a:r>
            <a:r>
              <a:rPr lang="en-GB" dirty="0" err="1"/>
              <a:t>pegamento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 Tengo una </a:t>
            </a:r>
            <a:r>
              <a:rPr lang="en-GB" dirty="0" err="1"/>
              <a:t>botella</a:t>
            </a:r>
            <a:r>
              <a:rPr lang="en-GB" dirty="0"/>
              <a:t>.</a:t>
            </a:r>
          </a:p>
          <a:p>
            <a:r>
              <a:rPr lang="en-GB" dirty="0"/>
              <a:t>2.  Tengo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 Tengo </a:t>
            </a:r>
            <a:r>
              <a:rPr lang="en-GB" dirty="0" err="1"/>
              <a:t>unas</a:t>
            </a:r>
            <a:r>
              <a:rPr lang="en-GB" dirty="0"/>
              <a:t> casas.</a:t>
            </a:r>
            <a:br>
              <a:rPr lang="en-GB" dirty="0"/>
            </a:br>
            <a:r>
              <a:rPr lang="en-GB" dirty="0"/>
              <a:t>4.  Tengo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gatos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 Tengo un </a:t>
            </a:r>
            <a:r>
              <a:rPr lang="en-GB" dirty="0" err="1"/>
              <a:t>bocadillo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6.  Tengo una </a:t>
            </a:r>
            <a:r>
              <a:rPr lang="en-GB" dirty="0" err="1"/>
              <a:t>pregunta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55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singular and plural nouns based on the connection to the singular or plural indefinite articles.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mentira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title. These two words are new for this week.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what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Quique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says he has in his bag, but is he telling the truth or has he forgotten what he has, and it’s a lie? Tell them they need to pay attention to whether there is one or more than one of the item to decide.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Paying attention to the indefinite article and comparing it to what they can see is in the bag, pupils write [V] or [M].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the end of the nouns is obscured to focus all of pupils’ attention on the indefinite article.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</a:t>
            </a:r>
            <a:r>
              <a:rPr lang="en-US" b="1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</a:t>
            </a:r>
            <a:r>
              <a:rPr lang="en-US" b="0" i="1" baseline="0" dirty="0"/>
              <a:t> </a:t>
            </a:r>
            <a:r>
              <a:rPr lang="en-US" b="0" i="1" baseline="0" dirty="0" err="1"/>
              <a:t>tienes</a:t>
            </a:r>
            <a:r>
              <a:rPr lang="en-US" b="0" i="1" baseline="0" dirty="0"/>
              <a:t> </a:t>
            </a:r>
            <a:r>
              <a:rPr lang="en-US" b="0" baseline="0" dirty="0"/>
              <a:t>and raised intonation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examples.</a:t>
            </a:r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4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92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6.wav"/><Relationship Id="rId7" Type="http://schemas.openxmlformats.org/officeDocument/2006/relationships/image" Target="../media/image3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9.wav"/><Relationship Id="rId11" Type="http://schemas.openxmlformats.org/officeDocument/2006/relationships/image" Target="../media/image45.png"/><Relationship Id="rId5" Type="http://schemas.openxmlformats.org/officeDocument/2006/relationships/audio" Target="../media/audio48.wav"/><Relationship Id="rId10" Type="http://schemas.openxmlformats.org/officeDocument/2006/relationships/image" Target="../media/image44.png"/><Relationship Id="rId4" Type="http://schemas.openxmlformats.org/officeDocument/2006/relationships/audio" Target="../media/audio47.wav"/><Relationship Id="rId9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microsoft.com/office/2007/relationships/hdphoto" Target="../media/hdphoto2.wdp"/><Relationship Id="rId3" Type="http://schemas.openxmlformats.org/officeDocument/2006/relationships/audio" Target="../media/audio50.wav"/><Relationship Id="rId7" Type="http://schemas.openxmlformats.org/officeDocument/2006/relationships/audio" Target="../media/audio54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3.wav"/><Relationship Id="rId11" Type="http://schemas.openxmlformats.org/officeDocument/2006/relationships/image" Target="../media/image32.png"/><Relationship Id="rId5" Type="http://schemas.openxmlformats.org/officeDocument/2006/relationships/audio" Target="../media/audio52.wav"/><Relationship Id="rId15" Type="http://schemas.openxmlformats.org/officeDocument/2006/relationships/image" Target="../media/image10.png"/><Relationship Id="rId10" Type="http://schemas.openxmlformats.org/officeDocument/2006/relationships/audio" Target="../media/audio56.wav"/><Relationship Id="rId4" Type="http://schemas.openxmlformats.org/officeDocument/2006/relationships/audio" Target="../media/audio51.wav"/><Relationship Id="rId9" Type="http://schemas.openxmlformats.org/officeDocument/2006/relationships/image" Target="../media/image2.gif"/><Relationship Id="rId14" Type="http://schemas.openxmlformats.org/officeDocument/2006/relationships/audio" Target="../media/audio5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openxmlformats.org/officeDocument/2006/relationships/audio" Target="../media/audio65.wav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1.wav"/><Relationship Id="rId11" Type="http://schemas.openxmlformats.org/officeDocument/2006/relationships/audio" Target="../media/audio64.wav"/><Relationship Id="rId5" Type="http://schemas.openxmlformats.org/officeDocument/2006/relationships/audio" Target="../media/audio60.wav"/><Relationship Id="rId15" Type="http://schemas.openxmlformats.org/officeDocument/2006/relationships/image" Target="../media/image11.svg"/><Relationship Id="rId10" Type="http://schemas.openxmlformats.org/officeDocument/2006/relationships/image" Target="../media/image2.gif"/><Relationship Id="rId4" Type="http://schemas.openxmlformats.org/officeDocument/2006/relationships/audio" Target="../media/audio59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3.png"/><Relationship Id="rId18" Type="http://schemas.openxmlformats.org/officeDocument/2006/relationships/audio" Target="../media/audio13.wav"/><Relationship Id="rId26" Type="http://schemas.openxmlformats.org/officeDocument/2006/relationships/audio" Target="../media/audio17.wav"/><Relationship Id="rId3" Type="http://schemas.openxmlformats.org/officeDocument/2006/relationships/image" Target="../media/image10.png"/><Relationship Id="rId21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audio" Target="../media/audio10.wav"/><Relationship Id="rId17" Type="http://schemas.openxmlformats.org/officeDocument/2006/relationships/image" Target="../media/image14.gif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2.wav"/><Relationship Id="rId20" Type="http://schemas.openxmlformats.org/officeDocument/2006/relationships/audio" Target="../media/audio14.wav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image" Target="../media/image12.jpeg"/><Relationship Id="rId24" Type="http://schemas.openxmlformats.org/officeDocument/2006/relationships/audio" Target="../media/audio16.wav"/><Relationship Id="rId32" Type="http://schemas.openxmlformats.org/officeDocument/2006/relationships/audio" Target="../media/audio19.wav"/><Relationship Id="rId5" Type="http://schemas.openxmlformats.org/officeDocument/2006/relationships/image" Target="../media/image6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audio" Target="../media/audio18.wav"/><Relationship Id="rId10" Type="http://schemas.openxmlformats.org/officeDocument/2006/relationships/audio" Target="../media/audio9.wav"/><Relationship Id="rId19" Type="http://schemas.openxmlformats.org/officeDocument/2006/relationships/image" Target="../media/image15.gif"/><Relationship Id="rId31" Type="http://schemas.microsoft.com/office/2007/relationships/hdphoto" Target="../media/hdphoto1.wdp"/><Relationship Id="rId4" Type="http://schemas.openxmlformats.org/officeDocument/2006/relationships/image" Target="../media/image11.svg"/><Relationship Id="rId9" Type="http://schemas.openxmlformats.org/officeDocument/2006/relationships/image" Target="../media/image8.png"/><Relationship Id="rId14" Type="http://schemas.openxmlformats.org/officeDocument/2006/relationships/audio" Target="../media/audio11.wav"/><Relationship Id="rId22" Type="http://schemas.openxmlformats.org/officeDocument/2006/relationships/audio" Target="../media/audio15.wav"/><Relationship Id="rId27" Type="http://schemas.openxmlformats.org/officeDocument/2006/relationships/image" Target="../media/image19.jpeg"/><Relationship Id="rId3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.png"/><Relationship Id="rId3" Type="http://schemas.openxmlformats.org/officeDocument/2006/relationships/audio" Target="../media/audio20.wav"/><Relationship Id="rId7" Type="http://schemas.openxmlformats.org/officeDocument/2006/relationships/image" Target="../media/image2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26.png"/><Relationship Id="rId5" Type="http://schemas.openxmlformats.org/officeDocument/2006/relationships/audio" Target="../media/audio22.wav"/><Relationship Id="rId15" Type="http://schemas.openxmlformats.org/officeDocument/2006/relationships/audio" Target="../media/audio24.wav"/><Relationship Id="rId10" Type="http://schemas.openxmlformats.org/officeDocument/2006/relationships/image" Target="../media/image25.png"/><Relationship Id="rId4" Type="http://schemas.openxmlformats.org/officeDocument/2006/relationships/audio" Target="../media/audio21.wav"/><Relationship Id="rId9" Type="http://schemas.openxmlformats.org/officeDocument/2006/relationships/image" Target="../media/image24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24.wav"/><Relationship Id="rId3" Type="http://schemas.openxmlformats.org/officeDocument/2006/relationships/audio" Target="../media/audio25.wav"/><Relationship Id="rId7" Type="http://schemas.openxmlformats.org/officeDocument/2006/relationships/image" Target="../media/image18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image" Target="../media/image10.png"/><Relationship Id="rId5" Type="http://schemas.openxmlformats.org/officeDocument/2006/relationships/audio" Target="../media/audio27.wav"/><Relationship Id="rId1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audio" Target="../media/audio26.wav"/><Relationship Id="rId9" Type="http://schemas.openxmlformats.org/officeDocument/2006/relationships/image" Target="../media/image28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10" Type="http://schemas.openxmlformats.org/officeDocument/2006/relationships/image" Target="../media/image31.png"/><Relationship Id="rId4" Type="http://schemas.openxmlformats.org/officeDocument/2006/relationships/audio" Target="../media/audio30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10.png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32.png"/><Relationship Id="rId1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2.wav"/><Relationship Id="rId5" Type="http://schemas.openxmlformats.org/officeDocument/2006/relationships/audio" Target="../media/audio37.wav"/><Relationship Id="rId15" Type="http://schemas.openxmlformats.org/officeDocument/2006/relationships/audio" Target="../media/audio43.wav"/><Relationship Id="rId10" Type="http://schemas.openxmlformats.org/officeDocument/2006/relationships/image" Target="../media/image2.gif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.png"/><Relationship Id="rId18" Type="http://schemas.openxmlformats.org/officeDocument/2006/relationships/image" Target="../media/image41.png"/><Relationship Id="rId26" Type="http://schemas.openxmlformats.org/officeDocument/2006/relationships/audio" Target="../media/audio45.wav"/><Relationship Id="rId3" Type="http://schemas.openxmlformats.org/officeDocument/2006/relationships/image" Target="../media/image34.png"/><Relationship Id="rId21" Type="http://schemas.openxmlformats.org/officeDocument/2006/relationships/image" Target="../media/image2.gif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17" Type="http://schemas.openxmlformats.org/officeDocument/2006/relationships/image" Target="../media/image40.png"/><Relationship Id="rId25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18.png"/><Relationship Id="rId24" Type="http://schemas.openxmlformats.org/officeDocument/2006/relationships/image" Target="../media/image10.png"/><Relationship Id="rId5" Type="http://schemas.openxmlformats.org/officeDocument/2006/relationships/audio" Target="../media/audio44.wav"/><Relationship Id="rId15" Type="http://schemas.openxmlformats.org/officeDocument/2006/relationships/image" Target="../media/image38.png"/><Relationship Id="rId23" Type="http://schemas.openxmlformats.org/officeDocument/2006/relationships/image" Target="../media/image25.png"/><Relationship Id="rId10" Type="http://schemas.openxmlformats.org/officeDocument/2006/relationships/image" Target="../media/image27.png"/><Relationship Id="rId19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37.png"/><Relationship Id="rId14" Type="http://schemas.openxmlformats.org/officeDocument/2006/relationships/image" Target="../media/image22.png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Asking yes/no questions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895668" y="3747830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425572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895668" y="4312557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books.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321362" y="3317323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say ‘you have’: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04236" y="928426"/>
            <a:ext cx="118706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voice go up at the end.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75269" y="2134074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3774542" y="2125227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I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75269" y="2624137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3774541" y="2668500"/>
            <a:ext cx="35171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 I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D56DB2-E34A-436C-A35C-D30C1C282D0B}"/>
              </a:ext>
            </a:extLst>
          </p:cNvPr>
          <p:cNvGrpSpPr/>
          <p:nvPr/>
        </p:nvGrpSpPr>
        <p:grpSpPr>
          <a:xfrm>
            <a:off x="6908281" y="1376901"/>
            <a:ext cx="3103624" cy="1753223"/>
            <a:chOff x="6908281" y="1376901"/>
            <a:chExt cx="3103624" cy="1753223"/>
          </a:xfrm>
        </p:grpSpPr>
        <p:pic>
          <p:nvPicPr>
            <p:cNvPr id="21" name="Picture 20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44A88828-495A-46F6-B825-5F96828F7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08281" y="1927773"/>
              <a:ext cx="739908" cy="1202351"/>
            </a:xfrm>
            <a:prstGeom prst="rect">
              <a:avLst/>
            </a:prstGeom>
          </p:spPr>
        </p:pic>
        <p:pic>
          <p:nvPicPr>
            <p:cNvPr id="23" name="Picture 2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8CB99DEB-B3B8-45ED-85F7-B6C16DBE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24613" y="1655914"/>
              <a:ext cx="810867" cy="577483"/>
            </a:xfrm>
            <a:prstGeom prst="rect">
              <a:avLst/>
            </a:prstGeom>
          </p:spPr>
        </p:pic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90F5DE8D-5D6E-431E-B915-A25FD39C4953}"/>
                </a:ext>
              </a:extLst>
            </p:cNvPr>
            <p:cNvSpPr/>
            <p:nvPr/>
          </p:nvSpPr>
          <p:spPr>
            <a:xfrm>
              <a:off x="7648189" y="1376901"/>
              <a:ext cx="2363716" cy="1165552"/>
            </a:xfrm>
            <a:prstGeom prst="cloudCallout">
              <a:avLst>
                <a:gd name="adj1" fmla="val -49683"/>
                <a:gd name="adj2" fmla="val 3590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66DFD0D6-2B3B-4269-B750-2ECA2CA80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214" y="1601378"/>
              <a:ext cx="446780" cy="627059"/>
            </a:xfrm>
            <a:prstGeom prst="rect">
              <a:avLst/>
            </a:prstGeom>
          </p:spPr>
        </p:pic>
        <p:pic>
          <p:nvPicPr>
            <p:cNvPr id="25" name="Picture 2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406B6A7-3A9F-4ACB-A7DE-5512F322A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003201" y="1687478"/>
              <a:ext cx="446780" cy="627059"/>
            </a:xfrm>
            <a:prstGeom prst="rect">
              <a:avLst/>
            </a:prstGeom>
          </p:spPr>
        </p:pic>
      </p:grp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5F00E36C-DAA6-4943-B4FB-5C3D98B6D9E7}"/>
              </a:ext>
            </a:extLst>
          </p:cNvPr>
          <p:cNvSpPr txBox="1"/>
          <p:nvPr/>
        </p:nvSpPr>
        <p:spPr>
          <a:xfrm>
            <a:off x="321364" y="5047004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someone else ‘do you have?’ using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making your voice go up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1CB9C390-E909-4B0E-B446-34A0BBD5E032}"/>
              </a:ext>
            </a:extLst>
          </p:cNvPr>
          <p:cNvSpPr txBox="1"/>
          <p:nvPr/>
        </p:nvSpPr>
        <p:spPr>
          <a:xfrm>
            <a:off x="895668" y="5617799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2A4FC43A-4DF9-41A8-8489-E7D974C67B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145" y="60163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20E53D41-D6A7-4FB8-878D-B2BD64FA60BD}"/>
              </a:ext>
            </a:extLst>
          </p:cNvPr>
          <p:cNvSpPr txBox="1"/>
          <p:nvPr/>
        </p:nvSpPr>
        <p:spPr>
          <a:xfrm>
            <a:off x="875269" y="6118750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books?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2FCD6-48B7-4563-AEE4-A28BA788D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61" y="3665500"/>
            <a:ext cx="1111350" cy="10879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65993B-88CB-4FDC-8878-435F9F3BBE21}"/>
              </a:ext>
            </a:extLst>
          </p:cNvPr>
          <p:cNvGrpSpPr/>
          <p:nvPr/>
        </p:nvGrpSpPr>
        <p:grpSpPr>
          <a:xfrm>
            <a:off x="6308988" y="5493347"/>
            <a:ext cx="3112910" cy="1240201"/>
            <a:chOff x="6308988" y="5493347"/>
            <a:chExt cx="3112910" cy="1240201"/>
          </a:xfrm>
        </p:grpSpPr>
        <p:sp>
          <p:nvSpPr>
            <p:cNvPr id="9" name="Speech Bubble: Rectangle 8">
              <a:extLst>
                <a:ext uri="{FF2B5EF4-FFF2-40B4-BE49-F238E27FC236}">
                  <a16:creationId xmlns:a16="http://schemas.microsoft.com/office/drawing/2014/main" id="{78B16154-7393-41AA-A59E-48C908C1204E}"/>
                </a:ext>
              </a:extLst>
            </p:cNvPr>
            <p:cNvSpPr/>
            <p:nvPr/>
          </p:nvSpPr>
          <p:spPr>
            <a:xfrm>
              <a:off x="6308988" y="5493347"/>
              <a:ext cx="3112910" cy="1240201"/>
            </a:xfrm>
            <a:prstGeom prst="wedgeRectCallout">
              <a:avLst>
                <a:gd name="adj1" fmla="val -67633"/>
                <a:gd name="adj2" fmla="val 225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0"/>
            </a:p>
          </p:txBody>
        </p:sp>
        <p:pic>
          <p:nvPicPr>
            <p:cNvPr id="37" name="Picture 36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272580DD-62B6-4FEB-B524-7AE536CFA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434" y="5809592"/>
              <a:ext cx="446780" cy="627059"/>
            </a:xfrm>
            <a:prstGeom prst="rect">
              <a:avLst/>
            </a:prstGeom>
          </p:spPr>
        </p:pic>
        <p:pic>
          <p:nvPicPr>
            <p:cNvPr id="38" name="Picture 37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847A12A-EF4D-4765-9C1B-8DC342C27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03456" y="5872435"/>
              <a:ext cx="446780" cy="62705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7F3E75D-F069-4DF9-BEB9-1238A6C3E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1693" y="5586324"/>
              <a:ext cx="1111350" cy="1087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3" name="s11_ejemplo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356583" y="2926491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4" name="s11_1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356582" y="3541225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5" name="s11_2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356581" y="4104282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6" name="s11_3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356581" y="4649665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7" name="s11_4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356581" y="5195048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8" name="s11_5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356580" y="5740431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8144087"/>
              </p:ext>
            </p:extLst>
          </p:nvPr>
        </p:nvGraphicFramePr>
        <p:xfrm>
          <a:off x="975117" y="2038316"/>
          <a:ext cx="102261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2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5516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404BDE-95D2-494B-97EB-A87B4F152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002" y="4276331"/>
            <a:ext cx="1614217" cy="2623106"/>
          </a:xfrm>
          <a:prstGeom prst="rect">
            <a:avLst/>
          </a:prstGeom>
        </p:spPr>
      </p:pic>
      <p:sp>
        <p:nvSpPr>
          <p:cNvPr id="62" name="Action Button: Blank 61">
            <a:hlinkClick r:id="" action="ppaction://noaction" highlightClick="1">
              <a:snd r:embed="rId10" name="s11_6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356579" y="6284171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99" y="2779150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00" y="3375320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54" y="3924965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53" y="4511880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04" y="4939473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96" y="5536736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96" y="6086491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7015587" y="292649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exercise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7015587" y="3530173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ball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7015586" y="405021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 questions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6991174" y="462468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sandwiches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7024230" y="521671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bottle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7015585" y="572502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things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6991174" y="627256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DF8CC-10F8-4FF1-A9F3-C13A0C9B4057}"/>
              </a:ext>
            </a:extLst>
          </p:cNvPr>
          <p:cNvSpPr txBox="1"/>
          <p:nvPr/>
        </p:nvSpPr>
        <p:spPr>
          <a:xfrm>
            <a:off x="4721353" y="743627"/>
            <a:ext cx="547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 asking himself or Sofía?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CDE246-AA5A-4602-E5E7-E7297F4DA527}"/>
              </a:ext>
            </a:extLst>
          </p:cNvPr>
          <p:cNvGrpSpPr/>
          <p:nvPr/>
        </p:nvGrpSpPr>
        <p:grpSpPr>
          <a:xfrm>
            <a:off x="11106289" y="8077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27F3C19-D9DB-4B4D-CF6C-0F1B701A0A8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" name="Picture 4" descr="Free speaker sound loud vector">
              <a:extLst>
                <a:ext uri="{FF2B5EF4-FFF2-40B4-BE49-F238E27FC236}">
                  <a16:creationId xmlns:a16="http://schemas.microsoft.com/office/drawing/2014/main" id="{E602A8EB-1E11-E35D-2FFA-8D9F153F2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Google Shape;222;p10">
            <a:extLst>
              <a:ext uri="{FF2B5EF4-FFF2-40B4-BE49-F238E27FC236}">
                <a16:creationId xmlns:a16="http://schemas.microsoft.com/office/drawing/2014/main" id="{11E85DF9-1EA1-F04E-DDC7-C0CF26F12C5A}"/>
              </a:ext>
            </a:extLst>
          </p:cNvPr>
          <p:cNvSpPr txBox="1"/>
          <p:nvPr/>
        </p:nvSpPr>
        <p:spPr>
          <a:xfrm>
            <a:off x="10791310" y="839967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Speech Bubble: Rectangle with Corners Rounded 22">
            <a:hlinkClick r:id="" action="ppaction://noaction">
              <a:snd r:embed="rId14" name="Review_W9_11.1.wav"/>
            </a:hlinkClick>
            <a:extLst>
              <a:ext uri="{FF2B5EF4-FFF2-40B4-BE49-F238E27FC236}">
                <a16:creationId xmlns:a16="http://schemas.microsoft.com/office/drawing/2014/main" id="{6EBED652-BC9D-85C2-8899-68F3EDC99657}"/>
              </a:ext>
            </a:extLst>
          </p:cNvPr>
          <p:cNvSpPr/>
          <p:nvPr/>
        </p:nvSpPr>
        <p:spPr>
          <a:xfrm>
            <a:off x="1017089" y="139626"/>
            <a:ext cx="4670790" cy="533859"/>
          </a:xfrm>
          <a:prstGeom prst="wedgeRoundRectCallout">
            <a:avLst>
              <a:gd name="adj1" fmla="val -54896"/>
              <a:gd name="adj2" fmla="val 122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DD253A9C-D6D3-CC36-0B50-9BF537C12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760" y="15395"/>
            <a:ext cx="914400" cy="914400"/>
          </a:xfrm>
          <a:prstGeom prst="rect">
            <a:avLst/>
          </a:prstGeom>
        </p:spPr>
      </p:pic>
      <p:sp>
        <p:nvSpPr>
          <p:cNvPr id="16" name="TextBox 15">
            <a:hlinkClick r:id="" action="ppaction://noaction">
              <a:snd r:embed="rId14" name="Review_W9_11.1.wav"/>
            </a:hlinkClick>
            <a:extLst>
              <a:ext uri="{FF2B5EF4-FFF2-40B4-BE49-F238E27FC236}">
                <a16:creationId xmlns:a16="http://schemas.microsoft.com/office/drawing/2014/main" id="{95D9224D-A72E-4B08-886D-F322D4E55625}"/>
              </a:ext>
            </a:extLst>
          </p:cNvPr>
          <p:cNvSpPr txBox="1"/>
          <p:nvPr/>
        </p:nvSpPr>
        <p:spPr>
          <a:xfrm>
            <a:off x="1112116" y="144945"/>
            <a:ext cx="467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habla. Escucha. 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3B5BDF3-72C1-22EC-CC9E-17D917B743B5}"/>
              </a:ext>
            </a:extLst>
          </p:cNvPr>
          <p:cNvSpPr/>
          <p:nvPr/>
        </p:nvSpPr>
        <p:spPr>
          <a:xfrm>
            <a:off x="1017088" y="735996"/>
            <a:ext cx="2996973" cy="533859"/>
          </a:xfrm>
          <a:prstGeom prst="wedgeRoundRectCallout">
            <a:avLst>
              <a:gd name="adj1" fmla="val -55965"/>
              <a:gd name="adj2" fmla="val -4004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 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84" y="790855"/>
            <a:ext cx="422174" cy="4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0" grpId="0"/>
      <p:bldP spid="91" grpId="0"/>
      <p:bldP spid="92" grpId="0"/>
      <p:bldP spid="93" grpId="0"/>
      <p:bldP spid="94" grpId="0"/>
      <p:bldP spid="95" grpId="0"/>
      <p:bldP spid="32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0F6BE07D-4193-4700-A6D1-6FB447E1FF7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0B6FBFE-558C-4ADC-ACE2-3402FB1053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585" y="964381"/>
            <a:ext cx="1781569" cy="28950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0EFF224-AD65-44F5-A502-B8F97FCEFA68}"/>
              </a:ext>
            </a:extLst>
          </p:cNvPr>
          <p:cNvSpPr txBox="1"/>
          <p:nvPr/>
        </p:nvSpPr>
        <p:spPr>
          <a:xfrm>
            <a:off x="1775203" y="3317482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pegamento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Speech Bubble: Oval 52">
            <a:hlinkClick r:id="" action="ppaction://noaction">
              <a:snd r:embed="rId11" name="s12_2.wav"/>
            </a:hlinkClick>
            <a:extLst>
              <a:ext uri="{FF2B5EF4-FFF2-40B4-BE49-F238E27FC236}">
                <a16:creationId xmlns:a16="http://schemas.microsoft.com/office/drawing/2014/main" id="{7A872130-2A43-42EC-8F4B-81D7C8505AE8}"/>
              </a:ext>
            </a:extLst>
          </p:cNvPr>
          <p:cNvSpPr/>
          <p:nvPr/>
        </p:nvSpPr>
        <p:spPr>
          <a:xfrm>
            <a:off x="1821519" y="744072"/>
            <a:ext cx="4402183" cy="2417242"/>
          </a:xfrm>
          <a:prstGeom prst="wedgeEllipseCallout">
            <a:avLst>
              <a:gd name="adj1" fmla="val -63482"/>
              <a:gd name="adj2" fmla="val 1289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8C64A6-E412-4F26-AF01-F8CF32DFC31A}"/>
              </a:ext>
            </a:extLst>
          </p:cNvPr>
          <p:cNvSpPr txBox="1"/>
          <p:nvPr/>
        </p:nvSpPr>
        <p:spPr>
          <a:xfrm>
            <a:off x="1800722" y="1244482"/>
            <a:ext cx="4239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mi mochila? </a:t>
            </a: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¡Tengo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8A5A8D-C7DB-4525-9B19-F8A98D0518D5}"/>
              </a:ext>
            </a:extLst>
          </p:cNvPr>
          <p:cNvSpPr txBox="1"/>
          <p:nvPr/>
        </p:nvSpPr>
        <p:spPr>
          <a:xfrm>
            <a:off x="6527183" y="879683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4F7CFC-7484-4581-926E-380CC16BB8BD}"/>
              </a:ext>
            </a:extLst>
          </p:cNvPr>
          <p:cNvSpPr txBox="1"/>
          <p:nvPr/>
        </p:nvSpPr>
        <p:spPr>
          <a:xfrm>
            <a:off x="6527183" y="1526407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D1BF7EB-9604-43DE-967D-BBD6B0C28910}"/>
              </a:ext>
            </a:extLst>
          </p:cNvPr>
          <p:cNvSpPr txBox="1"/>
          <p:nvPr/>
        </p:nvSpPr>
        <p:spPr>
          <a:xfrm>
            <a:off x="6527183" y="2155432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A9ABDD-15C6-4413-9332-E00993E98FDC}"/>
              </a:ext>
            </a:extLst>
          </p:cNvPr>
          <p:cNvSpPr txBox="1"/>
          <p:nvPr/>
        </p:nvSpPr>
        <p:spPr>
          <a:xfrm>
            <a:off x="6527183" y="3326235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959055-101A-48A8-B9E7-32FDAF7A3FF8}"/>
              </a:ext>
            </a:extLst>
          </p:cNvPr>
          <p:cNvSpPr txBox="1"/>
          <p:nvPr/>
        </p:nvSpPr>
        <p:spPr>
          <a:xfrm>
            <a:off x="6527183" y="2756603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64B03C-8301-4302-8E9C-BA9CEAA4B5E7}"/>
              </a:ext>
            </a:extLst>
          </p:cNvPr>
          <p:cNvSpPr/>
          <p:nvPr/>
        </p:nvSpPr>
        <p:spPr>
          <a:xfrm>
            <a:off x="699333" y="4226165"/>
            <a:ext cx="1346443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 (m)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42BEC31-58BC-45C5-ABF4-3D42284D5D98}"/>
              </a:ext>
            </a:extLst>
          </p:cNvPr>
          <p:cNvSpPr/>
          <p:nvPr/>
        </p:nvSpPr>
        <p:spPr>
          <a:xfrm>
            <a:off x="3860030" y="4226165"/>
            <a:ext cx="1108453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 (f)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3963D6D-FE58-411E-8CD3-A37631BF5E2B}"/>
              </a:ext>
            </a:extLst>
          </p:cNvPr>
          <p:cNvSpPr/>
          <p:nvPr/>
        </p:nvSpPr>
        <p:spPr>
          <a:xfrm>
            <a:off x="6834751" y="4215260"/>
            <a:ext cx="1795877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some (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C6AA93C-DAA0-4B0C-A933-417C319D7749}"/>
              </a:ext>
            </a:extLst>
          </p:cNvPr>
          <p:cNvSpPr/>
          <p:nvPr/>
        </p:nvSpPr>
        <p:spPr>
          <a:xfrm>
            <a:off x="10120393" y="4215604"/>
            <a:ext cx="1502379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some (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fpl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7A2FAF-CACC-463E-9009-84F0AFBC9265}"/>
              </a:ext>
            </a:extLst>
          </p:cNvPr>
          <p:cNvSpPr txBox="1"/>
          <p:nvPr/>
        </p:nvSpPr>
        <p:spPr>
          <a:xfrm>
            <a:off x="281019" y="5182732"/>
            <a:ext cx="3013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pegamento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214DC0-5DCC-459F-B2BA-0573EAAF54C0}"/>
              </a:ext>
            </a:extLst>
          </p:cNvPr>
          <p:cNvSpPr txBox="1"/>
          <p:nvPr/>
        </p:nvSpPr>
        <p:spPr>
          <a:xfrm>
            <a:off x="6679583" y="5273675"/>
            <a:ext cx="3254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bocadillos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03A6A9-D634-4EF5-812E-6123CD2FE9C6}"/>
              </a:ext>
            </a:extLst>
          </p:cNvPr>
          <p:cNvSpPr txBox="1"/>
          <p:nvPr/>
        </p:nvSpPr>
        <p:spPr>
          <a:xfrm>
            <a:off x="9934415" y="5330614"/>
            <a:ext cx="2257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frutas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EF8BD5-321B-4EB9-9EBB-C9B4D0E23F90}"/>
              </a:ext>
            </a:extLst>
          </p:cNvPr>
          <p:cNvSpPr txBox="1"/>
          <p:nvPr/>
        </p:nvSpPr>
        <p:spPr>
          <a:xfrm>
            <a:off x="6664283" y="5752364"/>
            <a:ext cx="3068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cuadernos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92A3AB-959E-4E2F-9D82-3E2873A2E50B}"/>
              </a:ext>
            </a:extLst>
          </p:cNvPr>
          <p:cNvSpPr txBox="1"/>
          <p:nvPr/>
        </p:nvSpPr>
        <p:spPr>
          <a:xfrm>
            <a:off x="6664283" y="6309564"/>
            <a:ext cx="3068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bolígrafos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BC4B62F-36F6-4514-80CF-0E2B69730CA1}"/>
              </a:ext>
            </a:extLst>
          </p:cNvPr>
          <p:cNvSpPr txBox="1"/>
          <p:nvPr/>
        </p:nvSpPr>
        <p:spPr>
          <a:xfrm>
            <a:off x="3689851" y="5193637"/>
            <a:ext cx="2406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cámara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F6887DF-AC5B-407C-A53A-EF7BBDB1A7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775" y="2678652"/>
            <a:ext cx="1201947" cy="15686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C08F5F-E9EB-4D8E-A519-2D4C5729FA68}"/>
              </a:ext>
            </a:extLst>
          </p:cNvPr>
          <p:cNvSpPr/>
          <p:nvPr/>
        </p:nvSpPr>
        <p:spPr>
          <a:xfrm>
            <a:off x="5222935" y="188971"/>
            <a:ext cx="6400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Tell him what he has in his school bag.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…’</a:t>
            </a:r>
            <a:endParaRPr lang="en-GB" sz="1400" dirty="0"/>
          </a:p>
        </p:txBody>
      </p:sp>
      <p:sp>
        <p:nvSpPr>
          <p:cNvPr id="4" name="Speech Bubble: Rectangle with Corners Rounded 3">
            <a:hlinkClick r:id="" action="ppaction://noaction">
              <a:snd r:embed="rId13" name="Review_W9_12.1.wav"/>
            </a:hlinkClick>
            <a:extLst>
              <a:ext uri="{FF2B5EF4-FFF2-40B4-BE49-F238E27FC236}">
                <a16:creationId xmlns:a16="http://schemas.microsoft.com/office/drawing/2014/main" id="{E0C16C54-8BA8-2A75-68E2-908CD98CE09C}"/>
              </a:ext>
            </a:extLst>
          </p:cNvPr>
          <p:cNvSpPr/>
          <p:nvPr/>
        </p:nvSpPr>
        <p:spPr>
          <a:xfrm>
            <a:off x="939600" y="139626"/>
            <a:ext cx="3130560" cy="533859"/>
          </a:xfrm>
          <a:prstGeom prst="wedgeRoundRectCallout">
            <a:avLst>
              <a:gd name="adj1" fmla="val -57273"/>
              <a:gd name="adj2" fmla="val 122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Habla con Quique.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64135FE1-66FE-ED94-1AE8-CC7F9AAA79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5730" y="153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/>
      <p:bldP spid="56" grpId="1"/>
      <p:bldP spid="57" grpId="0"/>
      <p:bldP spid="58" grpId="0"/>
      <p:bldP spid="59" grpId="0"/>
      <p:bldP spid="60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0178" y="162221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24735" y="4919048"/>
            <a:ext cx="435098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1st, 2nd and 3rd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Plural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indefinite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articles</a:t>
            </a:r>
            <a:endParaRPr lang="es-ES" sz="24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[ca] [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have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169A3-2F91-D013-2437-FF0F6A465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719" y="3921071"/>
            <a:ext cx="2219962" cy="2897335"/>
          </a:xfrm>
          <a:prstGeom prst="rect">
            <a:avLst/>
          </a:prstGeom>
        </p:spPr>
      </p:pic>
      <p:pic>
        <p:nvPicPr>
          <p:cNvPr id="5" name="Picture 4" descr="Free Bubble Speech vector and picture">
            <a:extLst>
              <a:ext uri="{FF2B5EF4-FFF2-40B4-BE49-F238E27FC236}">
                <a16:creationId xmlns:a16="http://schemas.microsoft.com/office/drawing/2014/main" id="{B7C12C96-3A47-BAD1-BC02-7B868EB4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5" y="2122560"/>
            <a:ext cx="3569171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646001D-3069-4626-A4E2-0C912661761E}"/>
              </a:ext>
            </a:extLst>
          </p:cNvPr>
          <p:cNvSpPr txBox="1"/>
          <p:nvPr/>
        </p:nvSpPr>
        <p:spPr>
          <a:xfrm flipH="1">
            <a:off x="1126814" y="2311508"/>
            <a:ext cx="3325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effectLst/>
                <a:latin typeface="Jumble" panose="02000503000000020004" pitchFamily="2" charset="0"/>
                <a:cs typeface="Dreaming Outloud Pro" panose="03050502040302030504" pitchFamily="66" charset="0"/>
              </a:rPr>
              <a:t>¿Qué </a:t>
            </a:r>
            <a:r>
              <a:rPr lang="en-GB" sz="3200" b="1" dirty="0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latin typeface="Jumble" panose="02000503000000020004" pitchFamily="2" charset="0"/>
                <a:cs typeface="Dreaming Outloud Pro" panose="03050502040302030504" pitchFamily="66" charset="0"/>
              </a:rPr>
              <a:t>tienes en </a:t>
            </a:r>
            <a:r>
              <a:rPr lang="en-GB" sz="3200" b="1" dirty="0" err="1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latin typeface="Jumble" panose="02000503000000020004" pitchFamily="2" charset="0"/>
                <a:cs typeface="Dreaming Outloud Pro" panose="03050502040302030504" pitchFamily="66" charset="0"/>
              </a:rPr>
              <a:t>tu</a:t>
            </a:r>
            <a:r>
              <a:rPr lang="en-GB" sz="3200" b="1" dirty="0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latin typeface="Jumble" panose="02000503000000020004" pitchFamily="2" charset="0"/>
                <a:cs typeface="Dreaming Outloud Pro" panose="03050502040302030504" pitchFamily="66" charset="0"/>
              </a:rPr>
              <a:t> mochila</a:t>
            </a:r>
            <a:r>
              <a:rPr lang="en-GB" sz="3200" b="1" dirty="0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effectLst/>
                <a:latin typeface="Jumble" panose="02000503000000020004" pitchFamily="2" charset="0"/>
                <a:cs typeface="Dreaming Outloud Pro" panose="03050502040302030504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523" y="888344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24205" y="61992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Matrimonial Bed, Bed, Marriage Bed, Marital Bed">
            <a:extLst>
              <a:ext uri="{FF2B5EF4-FFF2-40B4-BE49-F238E27FC236}">
                <a16:creationId xmlns:a16="http://schemas.microsoft.com/office/drawing/2014/main" id="{AF3B4835-5D0E-4D55-9F90-508066DA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13" y="538013"/>
            <a:ext cx="2554806" cy="1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ckroach, Insect, Ugly, Bug">
            <a:extLst>
              <a:ext uri="{FF2B5EF4-FFF2-40B4-BE49-F238E27FC236}">
                <a16:creationId xmlns:a16="http://schemas.microsoft.com/office/drawing/2014/main" id="{32E4C131-50C1-4483-AC10-D2384973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06" y="4019467"/>
            <a:ext cx="1808508" cy="235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38;p6">
            <a:extLst>
              <a:ext uri="{FF2B5EF4-FFF2-40B4-BE49-F238E27FC236}">
                <a16:creationId xmlns:a16="http://schemas.microsoft.com/office/drawing/2014/main" id="{2AD37C22-FD6C-4E40-B6A8-A2CC66B70347}"/>
              </a:ext>
            </a:extLst>
          </p:cNvPr>
          <p:cNvSpPr txBox="1"/>
          <p:nvPr/>
        </p:nvSpPr>
        <p:spPr>
          <a:xfrm>
            <a:off x="498828" y="439432"/>
            <a:ext cx="261593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[ca]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9;p6">
            <a:extLst>
              <a:ext uri="{FF2B5EF4-FFF2-40B4-BE49-F238E27FC236}">
                <a16:creationId xmlns:a16="http://schemas.microsoft.com/office/drawing/2014/main" id="{D5603BFA-1CB9-4739-98F4-99287E68BD57}"/>
              </a:ext>
            </a:extLst>
          </p:cNvPr>
          <p:cNvSpPr txBox="1"/>
          <p:nvPr/>
        </p:nvSpPr>
        <p:spPr>
          <a:xfrm>
            <a:off x="3114764" y="455114"/>
            <a:ext cx="400325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GB" sz="8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8;p6">
            <a:extLst>
              <a:ext uri="{FF2B5EF4-FFF2-40B4-BE49-F238E27FC236}">
                <a16:creationId xmlns:a16="http://schemas.microsoft.com/office/drawing/2014/main" id="{35AD041F-F6FB-44E8-8ADB-3BBBAC85E9BF}"/>
              </a:ext>
            </a:extLst>
          </p:cNvPr>
          <p:cNvSpPr txBox="1"/>
          <p:nvPr/>
        </p:nvSpPr>
        <p:spPr>
          <a:xfrm>
            <a:off x="461332" y="2442812"/>
            <a:ext cx="233423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[co]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39;p6">
            <a:extLst>
              <a:ext uri="{FF2B5EF4-FFF2-40B4-BE49-F238E27FC236}">
                <a16:creationId xmlns:a16="http://schemas.microsoft.com/office/drawing/2014/main" id="{2742C833-647C-4506-95B3-59D5F01FEA53}"/>
              </a:ext>
            </a:extLst>
          </p:cNvPr>
          <p:cNvSpPr txBox="1"/>
          <p:nvPr/>
        </p:nvSpPr>
        <p:spPr>
          <a:xfrm>
            <a:off x="2795563" y="2474176"/>
            <a:ext cx="411622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8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ntar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8;p6">
            <a:extLst>
              <a:ext uri="{FF2B5EF4-FFF2-40B4-BE49-F238E27FC236}">
                <a16:creationId xmlns:a16="http://schemas.microsoft.com/office/drawing/2014/main" id="{0E7EFEF1-79B5-4831-8304-A0B7C03594D5}"/>
              </a:ext>
            </a:extLst>
          </p:cNvPr>
          <p:cNvSpPr txBox="1"/>
          <p:nvPr/>
        </p:nvSpPr>
        <p:spPr>
          <a:xfrm>
            <a:off x="461332" y="4442178"/>
            <a:ext cx="233423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[cu]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39;p6">
            <a:extLst>
              <a:ext uri="{FF2B5EF4-FFF2-40B4-BE49-F238E27FC236}">
                <a16:creationId xmlns:a16="http://schemas.microsoft.com/office/drawing/2014/main" id="{6CC75EEF-0BCB-4DE4-B292-7B2258E8988C}"/>
              </a:ext>
            </a:extLst>
          </p:cNvPr>
          <p:cNvSpPr txBox="1"/>
          <p:nvPr/>
        </p:nvSpPr>
        <p:spPr>
          <a:xfrm>
            <a:off x="2795563" y="4473542"/>
            <a:ext cx="677874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lang="en-GB" sz="8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caracha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" descr="Counting, Fingers, First, Hand, One">
            <a:extLst>
              <a:ext uri="{FF2B5EF4-FFF2-40B4-BE49-F238E27FC236}">
                <a16:creationId xmlns:a16="http://schemas.microsoft.com/office/drawing/2014/main" id="{8AA21FB4-7366-40B2-A904-CD3F02BC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17" y="2282620"/>
            <a:ext cx="3135406" cy="156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_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ucara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ucara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0D962591-159C-60E3-A0DB-AEAA89B62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39" y="5745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4F2342-EC93-F118-A317-E0E7996E3CB5}"/>
              </a:ext>
            </a:extLst>
          </p:cNvPr>
          <p:cNvSpPr/>
          <p:nvPr/>
        </p:nvSpPr>
        <p:spPr>
          <a:xfrm>
            <a:off x="1032264" y="198226"/>
            <a:ext cx="3976488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8521" y="869579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2519" y="60251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Matrimonial Bed, Bed, Marriage Bed, Marital Bed">
            <a:hlinkClick r:id="" action="ppaction://noaction">
              <a:snd r:embed="rId6" name="s4_cama.wav"/>
            </a:hlinkClick>
            <a:extLst>
              <a:ext uri="{FF2B5EF4-FFF2-40B4-BE49-F238E27FC236}">
                <a16:creationId xmlns:a16="http://schemas.microsoft.com/office/drawing/2014/main" id="{AF3B4835-5D0E-4D55-9F90-508066DA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88" y="5961858"/>
            <a:ext cx="84846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ckroach, Insect, Ugly, Bug">
            <a:hlinkClick r:id="" action="ppaction://noaction">
              <a:snd r:embed="rId8" name="s4_cucaracha.wav"/>
            </a:hlinkClick>
            <a:extLst>
              <a:ext uri="{FF2B5EF4-FFF2-40B4-BE49-F238E27FC236}">
                <a16:creationId xmlns:a16="http://schemas.microsoft.com/office/drawing/2014/main" id="{32E4C131-50C1-4483-AC10-D2384973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59" y="4042845"/>
            <a:ext cx="696390" cy="90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0D15A-FDF9-41CC-9192-427B8305B715}"/>
              </a:ext>
            </a:extLst>
          </p:cNvPr>
          <p:cNvSpPr txBox="1"/>
          <p:nvPr/>
        </p:nvSpPr>
        <p:spPr>
          <a:xfrm>
            <a:off x="3573273" y="2155926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nsado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FD159-F905-4FB2-90AF-A4AB062F626E}"/>
              </a:ext>
            </a:extLst>
          </p:cNvPr>
          <p:cNvSpPr txBox="1"/>
          <p:nvPr/>
        </p:nvSpPr>
        <p:spPr>
          <a:xfrm>
            <a:off x="7687210" y="3538420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co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ntento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38CE11-3492-4D5E-A475-31115DDEDB28}"/>
              </a:ext>
            </a:extLst>
          </p:cNvPr>
          <p:cNvSpPr txBox="1"/>
          <p:nvPr/>
        </p:nvSpPr>
        <p:spPr>
          <a:xfrm>
            <a:off x="893878" y="1342282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Có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39E895-FDB4-48F0-AFDC-DF40FC571501}"/>
              </a:ext>
            </a:extLst>
          </p:cNvPr>
          <p:cNvSpPr txBox="1"/>
          <p:nvPr/>
        </p:nvSpPr>
        <p:spPr>
          <a:xfrm>
            <a:off x="5368239" y="4615228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ED6209-9FC7-4596-8879-99F5A07DEF0E}"/>
              </a:ext>
            </a:extLst>
          </p:cNvPr>
          <p:cNvSpPr txBox="1"/>
          <p:nvPr/>
        </p:nvSpPr>
        <p:spPr>
          <a:xfrm>
            <a:off x="4637410" y="1080672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cu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aderno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83BFCB-5FF6-4FC6-B22C-D8572DDD6589}"/>
              </a:ext>
            </a:extLst>
          </p:cNvPr>
          <p:cNvSpPr txBox="1"/>
          <p:nvPr/>
        </p:nvSpPr>
        <p:spPr>
          <a:xfrm>
            <a:off x="398055" y="5866074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FB844-7B55-44D1-A282-C9A50CCC1271}"/>
              </a:ext>
            </a:extLst>
          </p:cNvPr>
          <p:cNvSpPr txBox="1"/>
          <p:nvPr/>
        </p:nvSpPr>
        <p:spPr>
          <a:xfrm>
            <a:off x="474297" y="3287963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8C0419-230F-4FAF-B49E-6D6D31337588}"/>
              </a:ext>
            </a:extLst>
          </p:cNvPr>
          <p:cNvSpPr txBox="1"/>
          <p:nvPr/>
        </p:nvSpPr>
        <p:spPr>
          <a:xfrm>
            <a:off x="6813772" y="5541748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Salaman</a:t>
            </a:r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A6F49-EED6-4FDA-A11D-35DBEAF6DE54}"/>
              </a:ext>
            </a:extLst>
          </p:cNvPr>
          <p:cNvSpPr txBox="1"/>
          <p:nvPr/>
        </p:nvSpPr>
        <p:spPr>
          <a:xfrm>
            <a:off x="5008751" y="3347840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5CFABE-8FED-457F-98F2-DB14F7CB4088}"/>
              </a:ext>
            </a:extLst>
          </p:cNvPr>
          <p:cNvSpPr txBox="1"/>
          <p:nvPr/>
        </p:nvSpPr>
        <p:spPr>
          <a:xfrm>
            <a:off x="7386075" y="1941502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co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04011-3610-4042-AA58-C6ADBB06286A}"/>
              </a:ext>
            </a:extLst>
          </p:cNvPr>
          <p:cNvSpPr txBox="1"/>
          <p:nvPr/>
        </p:nvSpPr>
        <p:spPr>
          <a:xfrm>
            <a:off x="3885822" y="5866074"/>
            <a:ext cx="128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Puente, Catedral, Arquitectura, Monumento, Salamanca">
            <a:hlinkClick r:id="" action="ppaction://noaction">
              <a:snd r:embed="rId10" name="s4_salamanca.wav"/>
            </a:hlinkClick>
            <a:extLst>
              <a:ext uri="{FF2B5EF4-FFF2-40B4-BE49-F238E27FC236}">
                <a16:creationId xmlns:a16="http://schemas.microsoft.com/office/drawing/2014/main" id="{8887B911-A297-4D62-861A-7D0D70C6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94" y="5005493"/>
            <a:ext cx="1527982" cy="101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8" descr="Camara, Fotografia, Fotografía, Foto">
            <a:hlinkClick r:id="" action="ppaction://noaction">
              <a:snd r:embed="rId12" name="s4_camara.wav"/>
            </a:hlinkClick>
            <a:extLst>
              <a:ext uri="{FF2B5EF4-FFF2-40B4-BE49-F238E27FC236}">
                <a16:creationId xmlns:a16="http://schemas.microsoft.com/office/drawing/2014/main" id="{16932B52-A741-4D5C-972B-8C232782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53" y="4650973"/>
            <a:ext cx="658995" cy="4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unting, Fingers, First, Hand, One">
            <a:hlinkClick r:id="" action="ppaction://noaction">
              <a:snd r:embed="rId14" name="s4_contar.wav"/>
            </a:hlinkClick>
            <a:extLst>
              <a:ext uri="{FF2B5EF4-FFF2-40B4-BE49-F238E27FC236}">
                <a16:creationId xmlns:a16="http://schemas.microsoft.com/office/drawing/2014/main" id="{92F0D8ED-68F8-4474-AEE7-F20131F08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73" y="1865709"/>
            <a:ext cx="1084566" cy="5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150F59-A37C-4CA4-8F38-26C47F447946}"/>
              </a:ext>
            </a:extLst>
          </p:cNvPr>
          <p:cNvSpPr txBox="1"/>
          <p:nvPr/>
        </p:nvSpPr>
        <p:spPr>
          <a:xfrm>
            <a:off x="1657869" y="4301075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cuca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racha</a:t>
            </a:r>
          </a:p>
        </p:txBody>
      </p:sp>
      <p:pic>
        <p:nvPicPr>
          <p:cNvPr id="36" name="Picture 35">
            <a:hlinkClick r:id="" action="ppaction://noaction">
              <a:snd r:embed="rId16" name="s4_cansado.wav"/>
            </a:hlinkClick>
            <a:extLst>
              <a:ext uri="{FF2B5EF4-FFF2-40B4-BE49-F238E27FC236}">
                <a16:creationId xmlns:a16="http://schemas.microsoft.com/office/drawing/2014/main" id="{5BB6FBA3-373F-4B59-83BF-13B6D6119D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7038" y="1929769"/>
            <a:ext cx="719687" cy="751459"/>
          </a:xfrm>
          <a:prstGeom prst="rect">
            <a:avLst/>
          </a:prstGeom>
        </p:spPr>
      </p:pic>
      <p:pic>
        <p:nvPicPr>
          <p:cNvPr id="37" name="Picture 36">
            <a:hlinkClick r:id="" action="ppaction://noaction">
              <a:snd r:embed="rId18" name="s4_contento.wav"/>
            </a:hlinkClick>
            <a:extLst>
              <a:ext uri="{FF2B5EF4-FFF2-40B4-BE49-F238E27FC236}">
                <a16:creationId xmlns:a16="http://schemas.microsoft.com/office/drawing/2014/main" id="{78FCDDE2-C477-47EF-AC8D-23521A6194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33201" y="3469248"/>
            <a:ext cx="816808" cy="695098"/>
          </a:xfrm>
          <a:prstGeom prst="rect">
            <a:avLst/>
          </a:prstGeom>
        </p:spPr>
      </p:pic>
      <p:pic>
        <p:nvPicPr>
          <p:cNvPr id="2052" name="Picture 4" descr="Asiático, Negocio, Chino, Casco, Traje, Hombre">
            <a:hlinkClick r:id="" action="ppaction://noaction">
              <a:snd r:embed="rId20" name="s4_paco.wav"/>
            </a:hlinkClick>
            <a:extLst>
              <a:ext uri="{FF2B5EF4-FFF2-40B4-BE49-F238E27FC236}">
                <a16:creationId xmlns:a16="http://schemas.microsoft.com/office/drawing/2014/main" id="{5A8C5552-5086-4411-9671-BF9C73210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6"/>
          <a:stretch/>
        </p:blipFill>
        <p:spPr bwMode="auto">
          <a:xfrm>
            <a:off x="6089496" y="2755254"/>
            <a:ext cx="442724" cy="14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Caballo, Brown, Semental, De Pura Raza">
            <a:hlinkClick r:id="" action="ppaction://noaction">
              <a:snd r:embed="rId22" name="s4_carballo.wav"/>
            </a:hlinkClick>
            <a:extLst>
              <a:ext uri="{FF2B5EF4-FFF2-40B4-BE49-F238E27FC236}">
                <a16:creationId xmlns:a16="http://schemas.microsoft.com/office/drawing/2014/main" id="{8BE7E099-FE7E-4D2D-AD13-DC666059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25" y="5515718"/>
            <a:ext cx="1070048" cy="8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Escuela, Libro De Ejercicios, Estudiar">
            <a:hlinkClick r:id="" action="ppaction://noaction">
              <a:snd r:embed="rId24" name="s4_cuaderno.wav"/>
            </a:hlinkClick>
            <a:extLst>
              <a:ext uri="{FF2B5EF4-FFF2-40B4-BE49-F238E27FC236}">
                <a16:creationId xmlns:a16="http://schemas.microsoft.com/office/drawing/2014/main" id="{16994055-5C9E-4C5B-A388-7418CAA5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78" y="728746"/>
            <a:ext cx="601422" cy="8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hlinkClick r:id="" action="ppaction://noaction">
              <a:snd r:embed="rId26" name="s4_como.wav"/>
            </a:hlinkClick>
            <a:extLst>
              <a:ext uri="{FF2B5EF4-FFF2-40B4-BE49-F238E27FC236}">
                <a16:creationId xmlns:a16="http://schemas.microsoft.com/office/drawing/2014/main" id="{3420453D-FC85-4B3D-981B-A8569F93589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50" y="1124052"/>
            <a:ext cx="770137" cy="734939"/>
          </a:xfrm>
          <a:prstGeom prst="rect">
            <a:avLst/>
          </a:prstGeom>
        </p:spPr>
      </p:pic>
      <p:pic>
        <p:nvPicPr>
          <p:cNvPr id="2054" name="Picture 6" descr="Cuenca, Casas Colgadas, España, Casco Histórico">
            <a:hlinkClick r:id="" action="ppaction://noaction">
              <a:snd r:embed="rId28" name="s4_cuenca.wav"/>
            </a:hlinkClick>
            <a:extLst>
              <a:ext uri="{FF2B5EF4-FFF2-40B4-BE49-F238E27FC236}">
                <a16:creationId xmlns:a16="http://schemas.microsoft.com/office/drawing/2014/main" id="{2A138DA1-393A-4E6D-9FAA-5B5A167F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88" y="2808888"/>
            <a:ext cx="1480171" cy="1110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0868300" y="1533800"/>
            <a:ext cx="131074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GB" sz="18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minuto</a:t>
            </a:r>
            <a:endParaRPr dirty="0"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2C3AEB52-F79E-4E28-B3CD-7CD98F51B42B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4" y="1291814"/>
            <a:ext cx="770137" cy="728621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A3CBAEA1-8F91-4848-B8B7-045C1466D0CC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07" y="1047447"/>
            <a:ext cx="770137" cy="728621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89BEB62B-60A7-43BC-976B-0CC3594C8C5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72" y="2119766"/>
            <a:ext cx="770137" cy="728621"/>
          </a:xfrm>
          <a:prstGeom prst="rect">
            <a:avLst/>
          </a:prstGeom>
        </p:spPr>
      </p:pic>
      <p:pic>
        <p:nvPicPr>
          <p:cNvPr id="52" name="Picture 51" descr="A picture containing icon&#10;&#10;Description automatically generated">
            <a:extLst>
              <a:ext uri="{FF2B5EF4-FFF2-40B4-BE49-F238E27FC236}">
                <a16:creationId xmlns:a16="http://schemas.microsoft.com/office/drawing/2014/main" id="{6393C387-5113-40EC-9BD9-ACBE09E968D1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67" y="1878461"/>
            <a:ext cx="770137" cy="728621"/>
          </a:xfrm>
          <a:prstGeom prst="rect">
            <a:avLst/>
          </a:prstGeom>
        </p:spPr>
      </p:pic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id="{DEC8870D-105A-4F1D-847C-F314E7E44D2B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6" y="3203293"/>
            <a:ext cx="770137" cy="728621"/>
          </a:xfrm>
          <a:prstGeom prst="rect">
            <a:avLst/>
          </a:prstGeom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ABFE1501-C747-48DB-B20C-D09BD6D06772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53" y="4217840"/>
            <a:ext cx="770137" cy="728621"/>
          </a:xfrm>
          <a:prstGeom prst="rect">
            <a:avLst/>
          </a:prstGeom>
        </p:spPr>
      </p:pic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DC511FE6-3D2A-4CD6-A366-48209455B85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58" y="4217840"/>
            <a:ext cx="770137" cy="728621"/>
          </a:xfrm>
          <a:prstGeom prst="rect">
            <a:avLst/>
          </a:prstGeom>
        </p:spPr>
      </p:pic>
      <p:pic>
        <p:nvPicPr>
          <p:cNvPr id="57" name="Picture 56" descr="A picture containing icon&#10;&#10;Description automatically generated">
            <a:extLst>
              <a:ext uri="{FF2B5EF4-FFF2-40B4-BE49-F238E27FC236}">
                <a16:creationId xmlns:a16="http://schemas.microsoft.com/office/drawing/2014/main" id="{4CDD4832-D145-47C1-963D-5FC48270F7EB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87" y="3314224"/>
            <a:ext cx="770137" cy="728621"/>
          </a:xfrm>
          <a:prstGeom prst="rect">
            <a:avLst/>
          </a:prstGeom>
        </p:spPr>
      </p:pic>
      <p:pic>
        <p:nvPicPr>
          <p:cNvPr id="58" name="Picture 57" descr="A picture containing icon&#10;&#10;Description automatically generated">
            <a:extLst>
              <a:ext uri="{FF2B5EF4-FFF2-40B4-BE49-F238E27FC236}">
                <a16:creationId xmlns:a16="http://schemas.microsoft.com/office/drawing/2014/main" id="{3380792B-91CF-4619-94F3-BB85B9CCFC3A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54" y="3495929"/>
            <a:ext cx="770137" cy="728621"/>
          </a:xfrm>
          <a:prstGeom prst="rect">
            <a:avLst/>
          </a:prstGeom>
        </p:spPr>
      </p:pic>
      <p:pic>
        <p:nvPicPr>
          <p:cNvPr id="59" name="Picture 58" descr="A picture containing icon&#10;&#10;Description automatically generated">
            <a:extLst>
              <a:ext uri="{FF2B5EF4-FFF2-40B4-BE49-F238E27FC236}">
                <a16:creationId xmlns:a16="http://schemas.microsoft.com/office/drawing/2014/main" id="{A12C3F8E-B721-49F9-826B-DC85270E6A2C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80" y="4602574"/>
            <a:ext cx="770137" cy="728621"/>
          </a:xfrm>
          <a:prstGeom prst="rect">
            <a:avLst/>
          </a:prstGeom>
        </p:spPr>
      </p:pic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E15B4AD5-5C53-4CD7-8D18-C1EDD6810483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3" y="5859157"/>
            <a:ext cx="770137" cy="728621"/>
          </a:xfrm>
          <a:prstGeom prst="rect">
            <a:avLst/>
          </a:prstGeom>
        </p:spPr>
      </p:pic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69A6CA7E-4E02-4FC2-9BB7-E88C997B0C02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37" y="5790388"/>
            <a:ext cx="770137" cy="728621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B962E16B-1F79-468B-9796-BD8799CB824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50" y="5503923"/>
            <a:ext cx="770137" cy="72862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3067478-9E9F-4F86-AFF9-7ADB3D613E5A}"/>
              </a:ext>
            </a:extLst>
          </p:cNvPr>
          <p:cNvSpPr txBox="1"/>
          <p:nvPr/>
        </p:nvSpPr>
        <p:spPr>
          <a:xfrm>
            <a:off x="508836" y="13454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20FE880-C68C-427F-B15D-A53274111AC1}"/>
              </a:ext>
            </a:extLst>
          </p:cNvPr>
          <p:cNvSpPr txBox="1"/>
          <p:nvPr/>
        </p:nvSpPr>
        <p:spPr>
          <a:xfrm>
            <a:off x="27560" y="32879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0524B3-3AF7-4D38-B9B4-1A362EEAE7D1}"/>
              </a:ext>
            </a:extLst>
          </p:cNvPr>
          <p:cNvSpPr txBox="1"/>
          <p:nvPr/>
        </p:nvSpPr>
        <p:spPr>
          <a:xfrm>
            <a:off x="1120358" y="43283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069BC8-6EAC-41D0-9E84-FF57A4DCB14A}"/>
              </a:ext>
            </a:extLst>
          </p:cNvPr>
          <p:cNvSpPr txBox="1"/>
          <p:nvPr/>
        </p:nvSpPr>
        <p:spPr>
          <a:xfrm>
            <a:off x="27560" y="590319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272B16-1294-4D12-88E0-8C01162EB0F0}"/>
              </a:ext>
            </a:extLst>
          </p:cNvPr>
          <p:cNvSpPr txBox="1"/>
          <p:nvPr/>
        </p:nvSpPr>
        <p:spPr>
          <a:xfrm>
            <a:off x="4157231" y="10873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725B9CC-E363-4DC0-B804-5091AD58E515}"/>
              </a:ext>
            </a:extLst>
          </p:cNvPr>
          <p:cNvSpPr txBox="1"/>
          <p:nvPr/>
        </p:nvSpPr>
        <p:spPr>
          <a:xfrm>
            <a:off x="3170486" y="21811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5A943C-F478-4A96-814C-984CCF2F0101}"/>
              </a:ext>
            </a:extLst>
          </p:cNvPr>
          <p:cNvSpPr txBox="1"/>
          <p:nvPr/>
        </p:nvSpPr>
        <p:spPr>
          <a:xfrm>
            <a:off x="4660203" y="33340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39A416-1FF6-4511-BFCD-C0E8121C3618}"/>
              </a:ext>
            </a:extLst>
          </p:cNvPr>
          <p:cNvSpPr txBox="1"/>
          <p:nvPr/>
        </p:nvSpPr>
        <p:spPr>
          <a:xfrm>
            <a:off x="4927697" y="46713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EED397-5DDD-48CD-8808-AA33791CFD9D}"/>
              </a:ext>
            </a:extLst>
          </p:cNvPr>
          <p:cNvSpPr txBox="1"/>
          <p:nvPr/>
        </p:nvSpPr>
        <p:spPr>
          <a:xfrm>
            <a:off x="3386200" y="590319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AE1A047-2D45-4AED-9587-5F8DD2DB4DAE}"/>
              </a:ext>
            </a:extLst>
          </p:cNvPr>
          <p:cNvSpPr txBox="1"/>
          <p:nvPr/>
        </p:nvSpPr>
        <p:spPr>
          <a:xfrm>
            <a:off x="6800663" y="194306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E212B6E-790D-4FFA-8E6E-BDC3AA768533}"/>
              </a:ext>
            </a:extLst>
          </p:cNvPr>
          <p:cNvSpPr txBox="1"/>
          <p:nvPr/>
        </p:nvSpPr>
        <p:spPr>
          <a:xfrm>
            <a:off x="7058362" y="353842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DB455D-0129-4C91-8FBA-A2C0A95B8E27}"/>
              </a:ext>
            </a:extLst>
          </p:cNvPr>
          <p:cNvSpPr txBox="1"/>
          <p:nvPr/>
        </p:nvSpPr>
        <p:spPr>
          <a:xfrm>
            <a:off x="6214277" y="55437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5" name="TextBox 4">
            <a:hlinkClick r:id="" action="ppaction://noaction">
              <a:snd r:embed="rId32" name="s4_pronuncia en parejas.wav"/>
            </a:hlinkClick>
            <a:extLst>
              <a:ext uri="{FF2B5EF4-FFF2-40B4-BE49-F238E27FC236}">
                <a16:creationId xmlns:a16="http://schemas.microsoft.com/office/drawing/2014/main" id="{FD545407-C9CD-4036-83E5-294B45E9B985}"/>
              </a:ext>
            </a:extLst>
          </p:cNvPr>
          <p:cNvSpPr txBox="1"/>
          <p:nvPr/>
        </p:nvSpPr>
        <p:spPr>
          <a:xfrm>
            <a:off x="1032263" y="188399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en parejas.</a:t>
            </a:r>
          </a:p>
        </p:txBody>
      </p:sp>
      <p:sp>
        <p:nvSpPr>
          <p:cNvPr id="8" name="Google Shape;198;p9">
            <a:extLst>
              <a:ext uri="{FF2B5EF4-FFF2-40B4-BE49-F238E27FC236}">
                <a16:creationId xmlns:a16="http://schemas.microsoft.com/office/drawing/2014/main" id="{513D81DF-9366-7D32-A866-2AAFE5DCB379}"/>
              </a:ext>
            </a:extLst>
          </p:cNvPr>
          <p:cNvSpPr txBox="1"/>
          <p:nvPr/>
        </p:nvSpPr>
        <p:spPr>
          <a:xfrm>
            <a:off x="8704066" y="6360306"/>
            <a:ext cx="2067868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parejas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pairs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8927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409" y="407412"/>
            <a:ext cx="1698356" cy="403881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551911-F850-46A8-A357-887C1E233142}"/>
              </a:ext>
            </a:extLst>
          </p:cNvPr>
          <p:cNvSpPr txBox="1"/>
          <p:nvPr/>
        </p:nvSpPr>
        <p:spPr>
          <a:xfrm>
            <a:off x="2743203" y="2061703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2495126" y="4779240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pelota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8277584" y="2087387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casa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8851054" y="4676811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pegamento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6745B1-81A2-4C2C-AE49-ED6171AEC8B8}"/>
              </a:ext>
            </a:extLst>
          </p:cNvPr>
          <p:cNvGrpSpPr/>
          <p:nvPr/>
        </p:nvGrpSpPr>
        <p:grpSpPr>
          <a:xfrm>
            <a:off x="321733" y="4449314"/>
            <a:ext cx="2777067" cy="1317649"/>
            <a:chOff x="321733" y="2623758"/>
            <a:chExt cx="2777067" cy="131764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8636CCC-B1B7-4166-AFCC-BF770C97B1EC}"/>
                </a:ext>
              </a:extLst>
            </p:cNvPr>
            <p:cNvSpPr txBox="1"/>
            <p:nvPr/>
          </p:nvSpPr>
          <p:spPr>
            <a:xfrm>
              <a:off x="321733" y="341818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[ball]</a:t>
              </a:r>
            </a:p>
          </p:txBody>
        </p:sp>
        <p:pic>
          <p:nvPicPr>
            <p:cNvPr id="122" name="Picture 10" descr="Basketball, Ball, Sport, Orange Ball">
              <a:extLst>
                <a:ext uri="{FF2B5EF4-FFF2-40B4-BE49-F238E27FC236}">
                  <a16:creationId xmlns:a16="http://schemas.microsoft.com/office/drawing/2014/main" id="{58702894-5B38-423D-82FE-4532213DE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933" y="2623758"/>
              <a:ext cx="859235" cy="85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E3D022-75CD-4245-8BE7-6F849587793B}"/>
              </a:ext>
            </a:extLst>
          </p:cNvPr>
          <p:cNvGrpSpPr/>
          <p:nvPr/>
        </p:nvGrpSpPr>
        <p:grpSpPr>
          <a:xfrm>
            <a:off x="6163733" y="1747142"/>
            <a:ext cx="2777067" cy="1320912"/>
            <a:chOff x="6163733" y="1149641"/>
            <a:chExt cx="2777067" cy="132091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6163733" y="1947333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[house]</a:t>
              </a:r>
            </a:p>
          </p:txBody>
        </p:sp>
        <p:pic>
          <p:nvPicPr>
            <p:cNvPr id="123" name="Picture 2" descr="Casa, Iconos, Tarjeta De Jims">
              <a:extLst>
                <a:ext uri="{FF2B5EF4-FFF2-40B4-BE49-F238E27FC236}">
                  <a16:creationId xmlns:a16="http://schemas.microsoft.com/office/drawing/2014/main" id="{71509E7C-9B52-4959-B3D5-D24C5B0CD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484" y="1149641"/>
              <a:ext cx="832854" cy="837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9508D5-3709-4A9E-A8E7-3F6526398BFB}"/>
              </a:ext>
            </a:extLst>
          </p:cNvPr>
          <p:cNvGrpSpPr/>
          <p:nvPr/>
        </p:nvGrpSpPr>
        <p:grpSpPr>
          <a:xfrm>
            <a:off x="6180668" y="4255791"/>
            <a:ext cx="2777067" cy="1471083"/>
            <a:chOff x="6180668" y="2430235"/>
            <a:chExt cx="2777067" cy="147108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89BDFC0-3C4F-4E81-A732-F1E5FE6246D5}"/>
                </a:ext>
              </a:extLst>
            </p:cNvPr>
            <p:cNvSpPr txBox="1"/>
            <p:nvPr/>
          </p:nvSpPr>
          <p:spPr>
            <a:xfrm>
              <a:off x="6180668" y="3378098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[glue]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964A3A-06E2-4D14-8CD7-4B99DDB69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09"/>
            <a:stretch/>
          </p:blipFill>
          <p:spPr>
            <a:xfrm>
              <a:off x="7445586" y="2430235"/>
              <a:ext cx="281095" cy="102804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0C7ED-8D4D-4034-A82A-78059D69E726}"/>
              </a:ext>
            </a:extLst>
          </p:cNvPr>
          <p:cNvGrpSpPr/>
          <p:nvPr/>
        </p:nvGrpSpPr>
        <p:grpSpPr>
          <a:xfrm>
            <a:off x="321733" y="1827991"/>
            <a:ext cx="2777067" cy="1240063"/>
            <a:chOff x="321733" y="1827991"/>
            <a:chExt cx="2777067" cy="12400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223D96-A7D9-47C6-9A8E-19EA2DF55E0C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[sandwich]</a:t>
              </a:r>
            </a:p>
          </p:txBody>
        </p:sp>
        <p:pic>
          <p:nvPicPr>
            <p:cNvPr id="125" name="Picture 2" descr="Sandwich, Comida, Embutido, Bocadillo, Nuevo, Saludable">
              <a:extLst>
                <a:ext uri="{FF2B5EF4-FFF2-40B4-BE49-F238E27FC236}">
                  <a16:creationId xmlns:a16="http://schemas.microsoft.com/office/drawing/2014/main" id="{187F1388-22C7-46B8-83CE-1CA23EE22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436" y="1827991"/>
              <a:ext cx="1433683" cy="716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0957709-3CED-DA35-D45D-6C873598263E}"/>
              </a:ext>
            </a:extLst>
          </p:cNvPr>
          <p:cNvGrpSpPr/>
          <p:nvPr/>
        </p:nvGrpSpPr>
        <p:grpSpPr>
          <a:xfrm>
            <a:off x="11005751" y="79262"/>
            <a:ext cx="1177040" cy="887915"/>
            <a:chOff x="10891942" y="2037211"/>
            <a:chExt cx="1177040" cy="887915"/>
          </a:xfrm>
        </p:grpSpPr>
        <p:pic>
          <p:nvPicPr>
            <p:cNvPr id="3" name="Picture 2" descr="Brain, Idea, Think, Creativity">
              <a:extLst>
                <a:ext uri="{FF2B5EF4-FFF2-40B4-BE49-F238E27FC236}">
                  <a16:creationId xmlns:a16="http://schemas.microsoft.com/office/drawing/2014/main" id="{3D4DA31C-2281-4EF3-5C6D-BFC309459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6" t="10325" r="10357" b="12587"/>
            <a:stretch/>
          </p:blipFill>
          <p:spPr bwMode="auto">
            <a:xfrm>
              <a:off x="10891942" y="2134356"/>
              <a:ext cx="912044" cy="79077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E0DC26-D21C-4709-7368-F7933BB54824}"/>
                </a:ext>
              </a:extLst>
            </p:cNvPr>
            <p:cNvGrpSpPr/>
            <p:nvPr/>
          </p:nvGrpSpPr>
          <p:grpSpPr>
            <a:xfrm>
              <a:off x="11405018" y="2037211"/>
              <a:ext cx="663964" cy="400110"/>
              <a:chOff x="9166469" y="1815321"/>
              <a:chExt cx="892964" cy="522707"/>
            </a:xfrm>
          </p:grpSpPr>
          <p:pic>
            <p:nvPicPr>
              <p:cNvPr id="5" name="Picture 22" descr="Free Bubble Speech vector and picture">
                <a:extLst>
                  <a:ext uri="{FF2B5EF4-FFF2-40B4-BE49-F238E27FC236}">
                    <a16:creationId xmlns:a16="http://schemas.microsoft.com/office/drawing/2014/main" id="{070C9AC4-14BB-8975-F49B-B58C953648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0105" y="1815321"/>
                <a:ext cx="751629" cy="52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4CB3F3-C7F5-CF13-EE37-66FFCB5B9B59}"/>
                  </a:ext>
                </a:extLst>
              </p:cNvPr>
              <p:cNvSpPr txBox="1"/>
              <p:nvPr/>
            </p:nvSpPr>
            <p:spPr>
              <a:xfrm>
                <a:off x="9166469" y="1839627"/>
                <a:ext cx="892964" cy="44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latin typeface="Dreaming Outloud Script Pro" panose="03050502040304050704" pitchFamily="66" charset="0"/>
                    <a:cs typeface="Dreaming Outloud Script Pro" panose="03050502040304050704" pitchFamily="66" charset="0"/>
                  </a:rPr>
                  <a:t>a </a:t>
                </a:r>
                <a:r>
                  <a:rPr lang="en-GB" sz="1600" dirty="0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b</a:t>
                </a:r>
                <a:r>
                  <a:rPr lang="en-GB" sz="1600" dirty="0">
                    <a:latin typeface="Dreaming Outloud Script Pro" panose="03050502040304050704" pitchFamily="66" charset="0"/>
                    <a:cs typeface="Dreaming Outloud Script Pro" panose="03050502040304050704" pitchFamily="66" charset="0"/>
                  </a:rPr>
                  <a:t> ñ</a:t>
                </a:r>
              </a:p>
            </p:txBody>
          </p:sp>
        </p:grpSp>
      </p:grp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377E0498-78D1-F8C5-BE6C-F4ABD5F123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152152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5" name="Review_W9_5.1.wav"/>
            </a:hlinkClick>
            <a:extLst>
              <a:ext uri="{FF2B5EF4-FFF2-40B4-BE49-F238E27FC236}">
                <a16:creationId xmlns:a16="http://schemas.microsoft.com/office/drawing/2014/main" id="{28225709-9E0C-6CE9-4CC6-146F7D943531}"/>
              </a:ext>
            </a:extLst>
          </p:cNvPr>
          <p:cNvSpPr/>
          <p:nvPr/>
        </p:nvSpPr>
        <p:spPr>
          <a:xfrm>
            <a:off x="955328" y="276383"/>
            <a:ext cx="2903751" cy="533859"/>
          </a:xfrm>
          <a:prstGeom prst="wedgeRoundRectCallout">
            <a:avLst>
              <a:gd name="adj1" fmla="val -58751"/>
              <a:gd name="adj2" fmla="val 1511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repite.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la 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la 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la pel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la pel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el pegam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el pegam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el bocad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el bocad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6" grpId="0"/>
      <p:bldP spid="66" grpId="1"/>
      <p:bldP spid="72" grpId="0"/>
      <p:bldP spid="72" grpId="1"/>
      <p:bldP spid="74" grpId="0"/>
      <p:bldP spid="7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982" y="390216"/>
            <a:ext cx="1991246" cy="403881"/>
          </a:xfrm>
          <a:solidFill>
            <a:srgbClr val="D1F3FF"/>
          </a:solidFill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vocabulario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448C09-F881-4818-9855-A5A26D83A059}"/>
              </a:ext>
            </a:extLst>
          </p:cNvPr>
          <p:cNvSpPr txBox="1"/>
          <p:nvPr/>
        </p:nvSpPr>
        <p:spPr>
          <a:xfrm>
            <a:off x="2723695" y="2041507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50A88ED-3C7F-4BB2-9D67-E894A1E21FE2}"/>
              </a:ext>
            </a:extLst>
          </p:cNvPr>
          <p:cNvSpPr txBox="1"/>
          <p:nvPr/>
        </p:nvSpPr>
        <p:spPr>
          <a:xfrm>
            <a:off x="2339102" y="4837584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18F989E-C5CB-4677-B8D2-56CAFA380614}"/>
              </a:ext>
            </a:extLst>
          </p:cNvPr>
          <p:cNvSpPr txBox="1"/>
          <p:nvPr/>
        </p:nvSpPr>
        <p:spPr>
          <a:xfrm>
            <a:off x="8674733" y="2078882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085F8A3-3CDF-4E9B-89ED-A832C5617E64}"/>
              </a:ext>
            </a:extLst>
          </p:cNvPr>
          <p:cNvSpPr txBox="1"/>
          <p:nvPr/>
        </p:nvSpPr>
        <p:spPr>
          <a:xfrm>
            <a:off x="8447159" y="4869578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E4827D-91D7-46EB-A115-906BF66D35F0}"/>
              </a:ext>
            </a:extLst>
          </p:cNvPr>
          <p:cNvGrpSpPr/>
          <p:nvPr/>
        </p:nvGrpSpPr>
        <p:grpSpPr>
          <a:xfrm>
            <a:off x="6059559" y="1755119"/>
            <a:ext cx="2963334" cy="1304430"/>
            <a:chOff x="6079067" y="4027653"/>
            <a:chExt cx="2963334" cy="130443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863CD9F-A3D2-4149-89E9-85E2FCE9D109}"/>
                </a:ext>
              </a:extLst>
            </p:cNvPr>
            <p:cNvSpPr txBox="1"/>
            <p:nvPr/>
          </p:nvSpPr>
          <p:spPr>
            <a:xfrm>
              <a:off x="6079067" y="4808863"/>
              <a:ext cx="2963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[exercise book]</a:t>
              </a:r>
            </a:p>
          </p:txBody>
        </p:sp>
        <p:pic>
          <p:nvPicPr>
            <p:cNvPr id="120" name="Picture 4" descr="Escuela, Libro De Ejercicios, Estudiar">
              <a:extLst>
                <a:ext uri="{FF2B5EF4-FFF2-40B4-BE49-F238E27FC236}">
                  <a16:creationId xmlns:a16="http://schemas.microsoft.com/office/drawing/2014/main" id="{CB25BE41-2CA0-4CB9-9919-2650A4089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484" y="4027653"/>
              <a:ext cx="622505" cy="83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47E16B-A37E-43D9-91E7-F9CFD053B899}"/>
              </a:ext>
            </a:extLst>
          </p:cNvPr>
          <p:cNvGrpSpPr/>
          <p:nvPr/>
        </p:nvGrpSpPr>
        <p:grpSpPr>
          <a:xfrm>
            <a:off x="302225" y="1712954"/>
            <a:ext cx="2777067" cy="1334904"/>
            <a:chOff x="321733" y="3985488"/>
            <a:chExt cx="2777067" cy="133490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958C5B-35DB-4CA7-9BBB-7371E4F6806B}"/>
                </a:ext>
              </a:extLst>
            </p:cNvPr>
            <p:cNvSpPr txBox="1"/>
            <p:nvPr/>
          </p:nvSpPr>
          <p:spPr>
            <a:xfrm>
              <a:off x="321733" y="4797172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[question]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1C696177-0072-4569-A0DF-A4899CD36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6" y="3985488"/>
              <a:ext cx="536380" cy="90576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6040D6-7529-4A26-A4B3-31C82D9BD1A7}"/>
              </a:ext>
            </a:extLst>
          </p:cNvPr>
          <p:cNvGrpSpPr/>
          <p:nvPr/>
        </p:nvGrpSpPr>
        <p:grpSpPr>
          <a:xfrm>
            <a:off x="302225" y="4385981"/>
            <a:ext cx="2777067" cy="1498043"/>
            <a:chOff x="321733" y="5288898"/>
            <a:chExt cx="2777067" cy="149804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FA478F6-411B-4AD8-AFD4-9B5ACBBB41E5}"/>
                </a:ext>
              </a:extLst>
            </p:cNvPr>
            <p:cNvSpPr txBox="1"/>
            <p:nvPr/>
          </p:nvSpPr>
          <p:spPr>
            <a:xfrm>
              <a:off x="321733" y="6263721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[cat]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15995B44-9BC3-4BF4-91C6-A6EED3398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4781" y="5288898"/>
              <a:ext cx="741387" cy="109135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1C9742-A60E-4C54-8D68-F50997D701BB}"/>
              </a:ext>
            </a:extLst>
          </p:cNvPr>
          <p:cNvGrpSpPr/>
          <p:nvPr/>
        </p:nvGrpSpPr>
        <p:grpSpPr>
          <a:xfrm>
            <a:off x="6178093" y="4522655"/>
            <a:ext cx="2777067" cy="1361369"/>
            <a:chOff x="6197601" y="5425572"/>
            <a:chExt cx="2777067" cy="1361369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E92824D-49E3-4F71-ACF1-44A05D9353A6}"/>
                </a:ext>
              </a:extLst>
            </p:cNvPr>
            <p:cNvSpPr txBox="1"/>
            <p:nvPr/>
          </p:nvSpPr>
          <p:spPr>
            <a:xfrm>
              <a:off x="6197601" y="6263721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[bottle]</a:t>
              </a:r>
            </a:p>
          </p:txBody>
        </p:sp>
        <p:pic>
          <p:nvPicPr>
            <p:cNvPr id="15" name="Picture 1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E8EF2DB-4BF2-4AFA-ACBE-801FC4165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952" y="5425572"/>
              <a:ext cx="488497" cy="976993"/>
            </a:xfrm>
            <a:prstGeom prst="rect">
              <a:avLst/>
            </a:prstGeom>
          </p:spPr>
        </p:pic>
      </p:grp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B1F88A08-D04C-3E3D-B2AE-E18D764D6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152152"/>
            <a:ext cx="914400" cy="914400"/>
          </a:xfrm>
          <a:prstGeom prst="rect">
            <a:avLst/>
          </a:prstGeom>
        </p:spPr>
      </p:pic>
      <p:sp>
        <p:nvSpPr>
          <p:cNvPr id="3" name="Speech Bubble: Rectangle with Corners Rounded 2">
            <a:hlinkClick r:id="" action="ppaction://noaction">
              <a:snd r:embed="rId13" name="Review_W9_5.1.wav"/>
            </a:hlinkClick>
            <a:extLst>
              <a:ext uri="{FF2B5EF4-FFF2-40B4-BE49-F238E27FC236}">
                <a16:creationId xmlns:a16="http://schemas.microsoft.com/office/drawing/2014/main" id="{38BC508E-6FFA-5DDC-B108-B9BAC069C942}"/>
              </a:ext>
            </a:extLst>
          </p:cNvPr>
          <p:cNvSpPr/>
          <p:nvPr/>
        </p:nvSpPr>
        <p:spPr>
          <a:xfrm>
            <a:off x="955328" y="276383"/>
            <a:ext cx="2903751" cy="533859"/>
          </a:xfrm>
          <a:prstGeom prst="wedgeRoundRectCallout">
            <a:avLst>
              <a:gd name="adj1" fmla="val -58751"/>
              <a:gd name="adj2" fmla="val 1511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repite.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1911C4-0D23-7427-7D2A-D7BFD4F72924}"/>
              </a:ext>
            </a:extLst>
          </p:cNvPr>
          <p:cNvGrpSpPr/>
          <p:nvPr/>
        </p:nvGrpSpPr>
        <p:grpSpPr>
          <a:xfrm>
            <a:off x="11005751" y="79262"/>
            <a:ext cx="1177040" cy="887915"/>
            <a:chOff x="10891942" y="2037211"/>
            <a:chExt cx="1177040" cy="887915"/>
          </a:xfrm>
        </p:grpSpPr>
        <p:pic>
          <p:nvPicPr>
            <p:cNvPr id="6" name="Picture 5" descr="Brain, Idea, Think, Creativity">
              <a:extLst>
                <a:ext uri="{FF2B5EF4-FFF2-40B4-BE49-F238E27FC236}">
                  <a16:creationId xmlns:a16="http://schemas.microsoft.com/office/drawing/2014/main" id="{2FD9789F-D7C0-B9D0-F97A-22DFF600A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6" t="10325" r="10357" b="12587"/>
            <a:stretch/>
          </p:blipFill>
          <p:spPr bwMode="auto">
            <a:xfrm>
              <a:off x="10891942" y="2134356"/>
              <a:ext cx="912044" cy="79077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DC07AA-552D-0CFE-9FBB-451D6E1AA372}"/>
                </a:ext>
              </a:extLst>
            </p:cNvPr>
            <p:cNvGrpSpPr/>
            <p:nvPr/>
          </p:nvGrpSpPr>
          <p:grpSpPr>
            <a:xfrm>
              <a:off x="11405018" y="2037211"/>
              <a:ext cx="663964" cy="400110"/>
              <a:chOff x="9166469" y="1815321"/>
              <a:chExt cx="892964" cy="522707"/>
            </a:xfrm>
          </p:grpSpPr>
          <p:pic>
            <p:nvPicPr>
              <p:cNvPr id="8" name="Picture 22" descr="Free Bubble Speech vector and picture">
                <a:extLst>
                  <a:ext uri="{FF2B5EF4-FFF2-40B4-BE49-F238E27FC236}">
                    <a16:creationId xmlns:a16="http://schemas.microsoft.com/office/drawing/2014/main" id="{C7EA5D8B-80D1-DFBC-860A-94008B0DDA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0105" y="1815321"/>
                <a:ext cx="751629" cy="52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C46E05-1797-5F72-64D0-F30A97625A47}"/>
                  </a:ext>
                </a:extLst>
              </p:cNvPr>
              <p:cNvSpPr txBox="1"/>
              <p:nvPr/>
            </p:nvSpPr>
            <p:spPr>
              <a:xfrm>
                <a:off x="9166469" y="1839627"/>
                <a:ext cx="892964" cy="44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latin typeface="Dreaming Outloud Script Pro" panose="03050502040304050704" pitchFamily="66" charset="0"/>
                    <a:cs typeface="Dreaming Outloud Script Pro" panose="03050502040304050704" pitchFamily="66" charset="0"/>
                  </a:rPr>
                  <a:t>a </a:t>
                </a:r>
                <a:r>
                  <a:rPr lang="en-GB" sz="1600" dirty="0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b</a:t>
                </a:r>
                <a:r>
                  <a:rPr lang="en-GB" sz="1600" dirty="0">
                    <a:latin typeface="Dreaming Outloud Script Pro" panose="03050502040304050704" pitchFamily="66" charset="0"/>
                    <a:cs typeface="Dreaming Outloud Script Pro" panose="03050502040304050704" pitchFamily="66" charset="0"/>
                  </a:rPr>
                  <a:t> ñ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44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la pregu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la pregu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la bote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la bote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el g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el g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el cuad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el cuad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  <p:bldP spid="70" grpId="0"/>
      <p:bldP spid="70" grpId="1"/>
      <p:bldP spid="88" grpId="0"/>
      <p:bldP spid="88" grpId="1"/>
      <p:bldP spid="119" grpId="0"/>
      <p:bldP spid="1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things in the plural: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676921"/>
            <a:ext cx="88991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Plural nouns and indefinite articles (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sz="28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875269" y="4017825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amig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850236" y="401782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cam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0746" y="452572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875269" y="465210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(male) friends.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73758" y="451356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6908281" y="465210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beds.</a:t>
            </a:r>
            <a:endParaRPr sz="2800" dirty="0"/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204236" y="3438755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‘some’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plural noun, use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049453-34F7-4AA3-9085-7D6BB18C890D}"/>
              </a:ext>
            </a:extLst>
          </p:cNvPr>
          <p:cNvSpPr txBox="1"/>
          <p:nvPr/>
        </p:nvSpPr>
        <p:spPr>
          <a:xfrm>
            <a:off x="261145" y="5891958"/>
            <a:ext cx="1169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For plural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nouns, use _____. For plural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nouns, use ______.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29AA8C-5E08-48F3-9BB4-57B4B4C083BC}"/>
              </a:ext>
            </a:extLst>
          </p:cNvPr>
          <p:cNvSpPr txBox="1"/>
          <p:nvPr/>
        </p:nvSpPr>
        <p:spPr>
          <a:xfrm>
            <a:off x="4903129" y="5807808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0E5BC4-FB5A-47C9-9819-5DD4376A8F66}"/>
              </a:ext>
            </a:extLst>
          </p:cNvPr>
          <p:cNvSpPr txBox="1"/>
          <p:nvPr/>
        </p:nvSpPr>
        <p:spPr>
          <a:xfrm>
            <a:off x="10306350" y="5807808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unas</a:t>
            </a:r>
            <a:endParaRPr lang="en-GB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04236" y="1268693"/>
            <a:ext cx="118706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To talk about more than one thing (plural), Spanish often adds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the end of the noun.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75269" y="2134074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3774542" y="2125227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book.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75269" y="2624137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3774542" y="2668500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book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tengo un 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tengo dos libr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tengo unos amig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tengo unas cam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7_un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7_u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4" grpId="0"/>
      <p:bldP spid="20" grpId="0"/>
      <p:bldP spid="41" grpId="0"/>
      <p:bldP spid="42" grpId="0"/>
      <p:bldP spid="43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4" name="s8_4(ejemplo)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200498" y="2887445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5" name="s8_tengo una botella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200497" y="3502179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6" name="s8_tengo unos cuadernos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200496" y="4065236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7" name="s8_tengo unas casas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200496" y="4610619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8" name="s8_tengo unos gatos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200496" y="5156002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9" name="s8_tengo un bocadillo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200495" y="5701385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522182"/>
              </p:ext>
            </p:extLst>
          </p:nvPr>
        </p:nvGraphicFramePr>
        <p:xfrm>
          <a:off x="819032" y="1999270"/>
          <a:ext cx="102261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2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5516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(singular)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II+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(plural)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404BDE-95D2-494B-97EB-A87B4F152F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7792" y="4610619"/>
            <a:ext cx="1377706" cy="2238775"/>
          </a:xfrm>
          <a:prstGeom prst="rect">
            <a:avLst/>
          </a:prstGeom>
        </p:spPr>
      </p:pic>
      <p:sp>
        <p:nvSpPr>
          <p:cNvPr id="62" name="Action Button: Blank 61">
            <a:hlinkClick r:id="" action="ppaction://noaction" highlightClick="1">
              <a:snd r:embed="rId11" name="s8_tengo una pregunta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200494" y="6245125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14" y="2740104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15" y="3336274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69" y="3885919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68" y="4472834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59" y="5020054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13" y="5549262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12" y="6145432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6859502" y="288744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pegamento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6859502" y="349112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6859501" y="401116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6835089" y="458564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casas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6868145" y="517766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6859500" y="568597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6835089" y="623352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BE008AA-EB8B-558B-C29B-26A4B27074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760" y="15395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C4C7174-A1FC-5A96-41FA-1A5EB3020E75}"/>
              </a:ext>
            </a:extLst>
          </p:cNvPr>
          <p:cNvSpPr/>
          <p:nvPr/>
        </p:nvSpPr>
        <p:spPr>
          <a:xfrm>
            <a:off x="1017088" y="139626"/>
            <a:ext cx="7845228" cy="533859"/>
          </a:xfrm>
          <a:prstGeom prst="wedgeRoundRectCallout">
            <a:avLst>
              <a:gd name="adj1" fmla="val -54896"/>
              <a:gd name="adj2" fmla="val 122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16" name="TextBox 15">
            <a:hlinkClick r:id="" action="ppaction://noaction">
              <a:snd r:embed="rId15" name="s8_1.wav"/>
            </a:hlinkClick>
            <a:extLst>
              <a:ext uri="{FF2B5EF4-FFF2-40B4-BE49-F238E27FC236}">
                <a16:creationId xmlns:a16="http://schemas.microsoft.com/office/drawing/2014/main" id="{95D9224D-A72E-4B08-886D-F322D4E55625}"/>
              </a:ext>
            </a:extLst>
          </p:cNvPr>
          <p:cNvSpPr txBox="1"/>
          <p:nvPr/>
        </p:nvSpPr>
        <p:spPr>
          <a:xfrm>
            <a:off x="1082687" y="168845"/>
            <a:ext cx="899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Cuántos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1B1D0A2-A948-C42B-9712-7F104E8320FF}"/>
              </a:ext>
            </a:extLst>
          </p:cNvPr>
          <p:cNvSpPr/>
          <p:nvPr/>
        </p:nvSpPr>
        <p:spPr>
          <a:xfrm>
            <a:off x="832635" y="785045"/>
            <a:ext cx="5521670" cy="533859"/>
          </a:xfrm>
          <a:prstGeom prst="wedgeRoundRectCallout">
            <a:avLst>
              <a:gd name="adj1" fmla="val -52723"/>
              <a:gd name="adj2" fmla="val -4585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F476FD-8319-4652-AA5B-4BDDC10A321B}"/>
              </a:ext>
            </a:extLst>
          </p:cNvPr>
          <p:cNvSpPr txBox="1"/>
          <p:nvPr/>
        </p:nvSpPr>
        <p:spPr>
          <a:xfrm>
            <a:off x="976160" y="788877"/>
            <a:ext cx="669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(singular) 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(plural).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1CCDC4-3845-A5AF-E853-6E9511D81E1B}"/>
              </a:ext>
            </a:extLst>
          </p:cNvPr>
          <p:cNvGrpSpPr/>
          <p:nvPr/>
        </p:nvGrpSpPr>
        <p:grpSpPr>
          <a:xfrm>
            <a:off x="11106289" y="8077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4EC7E91-5568-AAAF-F643-F094EFABF1B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3ED02AF7-9C7B-D32F-A48E-F1399B370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" name="Google Shape;222;p10">
            <a:extLst>
              <a:ext uri="{FF2B5EF4-FFF2-40B4-BE49-F238E27FC236}">
                <a16:creationId xmlns:a16="http://schemas.microsoft.com/office/drawing/2014/main" id="{0FE7BDFD-A47D-8379-01F1-E28FE54CB3E5}"/>
              </a:ext>
            </a:extLst>
          </p:cNvPr>
          <p:cNvSpPr txBox="1"/>
          <p:nvPr/>
        </p:nvSpPr>
        <p:spPr>
          <a:xfrm>
            <a:off x="10791310" y="839967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887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0" grpId="0"/>
      <p:bldP spid="91" grpId="0"/>
      <p:bldP spid="92" grpId="0"/>
      <p:bldP spid="93" grpId="0"/>
      <p:bldP spid="94" grpId="0"/>
      <p:bldP spid="95" grpId="0"/>
      <p:bldP spid="5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9887795-63A3-3976-2DA9-235EC5309DED}"/>
              </a:ext>
            </a:extLst>
          </p:cNvPr>
          <p:cNvSpPr/>
          <p:nvPr/>
        </p:nvSpPr>
        <p:spPr>
          <a:xfrm>
            <a:off x="1017088" y="139626"/>
            <a:ext cx="6986365" cy="533859"/>
          </a:xfrm>
          <a:prstGeom prst="wedgeRoundRectCallout">
            <a:avLst>
              <a:gd name="adj1" fmla="val -54896"/>
              <a:gd name="adj2" fmla="val 122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s9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017088" y="80472"/>
            <a:ext cx="7595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[V]    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[M]     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Cruzar, Eliminar, Retirar, Cancelar, Interrupción, Rojo">
            <a:extLst>
              <a:ext uri="{FF2B5EF4-FFF2-40B4-BE49-F238E27FC236}">
                <a16:creationId xmlns:a16="http://schemas.microsoft.com/office/drawing/2014/main" id="{1D737E57-BC96-43DF-8377-25DF10C0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77" y="211352"/>
            <a:ext cx="564187" cy="3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C8838E-D94F-4744-9B92-46E30287B1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6" y="169929"/>
            <a:ext cx="399846" cy="451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ECA1D-32F4-4157-B77D-2164398E9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3" y="1350471"/>
            <a:ext cx="4877645" cy="5491465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7164788-49E1-46BC-905D-7C1413B59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58875"/>
              </p:ext>
            </p:extLst>
          </p:nvPr>
        </p:nvGraphicFramePr>
        <p:xfrm>
          <a:off x="889538" y="2536141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pegamento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cuadernos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casas.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bocadillo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C84FD3A4-4178-4388-9EC2-17AD866E7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1519" y="852020"/>
            <a:ext cx="4758006" cy="62096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CD9DEB3-9584-429C-9D13-4AA599FF966B}"/>
              </a:ext>
            </a:extLst>
          </p:cNvPr>
          <p:cNvSpPr/>
          <p:nvPr/>
        </p:nvSpPr>
        <p:spPr>
          <a:xfrm>
            <a:off x="543365" y="264282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2B74DE-DDE8-4373-B51A-523F1F91A87E}"/>
              </a:ext>
            </a:extLst>
          </p:cNvPr>
          <p:cNvSpPr/>
          <p:nvPr/>
        </p:nvSpPr>
        <p:spPr>
          <a:xfrm>
            <a:off x="555774" y="3127324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74BBB4-074A-4B26-8E1E-4E316EB7B846}"/>
              </a:ext>
            </a:extLst>
          </p:cNvPr>
          <p:cNvSpPr/>
          <p:nvPr/>
        </p:nvSpPr>
        <p:spPr>
          <a:xfrm>
            <a:off x="543365" y="367397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059E20-4D8D-44A7-B060-84FFC5771B1A}"/>
              </a:ext>
            </a:extLst>
          </p:cNvPr>
          <p:cNvSpPr/>
          <p:nvPr/>
        </p:nvSpPr>
        <p:spPr>
          <a:xfrm>
            <a:off x="555774" y="423494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7C4AF56-62CE-46C4-8547-54209B4D5BE4}"/>
              </a:ext>
            </a:extLst>
          </p:cNvPr>
          <p:cNvSpPr/>
          <p:nvPr/>
        </p:nvSpPr>
        <p:spPr>
          <a:xfrm>
            <a:off x="556903" y="4761025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EED109-3039-42B2-A1D5-2E49BC590121}"/>
              </a:ext>
            </a:extLst>
          </p:cNvPr>
          <p:cNvSpPr/>
          <p:nvPr/>
        </p:nvSpPr>
        <p:spPr>
          <a:xfrm>
            <a:off x="569312" y="5336968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49132A-30A7-4B80-84BC-5F1E1142C80E}"/>
              </a:ext>
            </a:extLst>
          </p:cNvPr>
          <p:cNvSpPr/>
          <p:nvPr/>
        </p:nvSpPr>
        <p:spPr>
          <a:xfrm>
            <a:off x="556903" y="5853135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F5172-9121-4BE6-9D6C-EB84E44BC88A}"/>
              </a:ext>
            </a:extLst>
          </p:cNvPr>
          <p:cNvSpPr/>
          <p:nvPr/>
        </p:nvSpPr>
        <p:spPr>
          <a:xfrm>
            <a:off x="5268804" y="3045732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56688B-2276-4BA0-B903-2B677973798F}"/>
              </a:ext>
            </a:extLst>
          </p:cNvPr>
          <p:cNvSpPr/>
          <p:nvPr/>
        </p:nvSpPr>
        <p:spPr>
          <a:xfrm>
            <a:off x="5240669" y="253836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7950A47-74CD-4D8E-9DB3-0861B4B49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48" y="5635075"/>
            <a:ext cx="536380" cy="905761"/>
          </a:xfrm>
          <a:prstGeom prst="rect">
            <a:avLst/>
          </a:prstGeom>
        </p:spPr>
      </p:pic>
      <p:pic>
        <p:nvPicPr>
          <p:cNvPr id="52" name="Picture 4" descr="Escuela, Libro De Ejercicios, Estudiar">
            <a:extLst>
              <a:ext uri="{FF2B5EF4-FFF2-40B4-BE49-F238E27FC236}">
                <a16:creationId xmlns:a16="http://schemas.microsoft.com/office/drawing/2014/main" id="{BC96D8CC-9856-4FDC-BF8B-4B662E51F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28" y="2156545"/>
            <a:ext cx="857143" cy="11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icture containing chart&#10;&#10;Description automatically generated">
            <a:extLst>
              <a:ext uri="{FF2B5EF4-FFF2-40B4-BE49-F238E27FC236}">
                <a16:creationId xmlns:a16="http://schemas.microsoft.com/office/drawing/2014/main" id="{8C70A970-4494-4CD6-AC60-26D6F90BC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08" y="4359581"/>
            <a:ext cx="570034" cy="114006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B316EE-6E75-4792-8E62-44302DDF86E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/>
          <a:stretch/>
        </p:blipFill>
        <p:spPr>
          <a:xfrm>
            <a:off x="8976969" y="5586385"/>
            <a:ext cx="281095" cy="1028041"/>
          </a:xfrm>
          <a:prstGeom prst="rect">
            <a:avLst/>
          </a:prstGeom>
        </p:spPr>
      </p:pic>
      <p:pic>
        <p:nvPicPr>
          <p:cNvPr id="59" name="Picture 10" descr="Basketball, Ball, Sport, Orange Ball">
            <a:extLst>
              <a:ext uri="{FF2B5EF4-FFF2-40B4-BE49-F238E27FC236}">
                <a16:creationId xmlns:a16="http://schemas.microsoft.com/office/drawing/2014/main" id="{0AFA8D7C-8A28-4B10-8A7C-5DEA238B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12" y="4772320"/>
            <a:ext cx="859235" cy="85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4CACE89-65AD-41DC-9B6C-5E9EEA2A58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05" y="1683743"/>
            <a:ext cx="1672726" cy="179772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A12D77C-3E5A-4043-9221-0205477432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016">
            <a:off x="7296539" y="2830546"/>
            <a:ext cx="532079" cy="54703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D727106-C049-404B-AC04-D3F190C07A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3685">
            <a:off x="8150082" y="2530944"/>
            <a:ext cx="368838" cy="41928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D2014F3-75BA-4B01-83B6-344DD20819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4868">
            <a:off x="8317103" y="2346360"/>
            <a:ext cx="404701" cy="54085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3B8B6595-29F4-45E3-879A-7CA7784D09BF}"/>
              </a:ext>
            </a:extLst>
          </p:cNvPr>
          <p:cNvSpPr/>
          <p:nvPr/>
        </p:nvSpPr>
        <p:spPr>
          <a:xfrm>
            <a:off x="5268804" y="4706756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D8B66A17-0C9C-4A2F-BCE9-C1151DBB12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60" y="5502720"/>
            <a:ext cx="536380" cy="905761"/>
          </a:xfrm>
          <a:prstGeom prst="rect">
            <a:avLst/>
          </a:prstGeom>
        </p:spPr>
      </p:pic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3FF40400-8155-4B6B-98FB-D5E48E21B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453" y="5735087"/>
            <a:ext cx="536380" cy="90576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422BD23-D907-4756-B86C-1A4F05B1B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/>
          <a:stretch/>
        </p:blipFill>
        <p:spPr>
          <a:xfrm>
            <a:off x="9364523" y="5483811"/>
            <a:ext cx="281095" cy="102804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841A85D-7311-4E2B-B7A2-D3A0280BDE7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/>
          <a:stretch/>
        </p:blipFill>
        <p:spPr>
          <a:xfrm>
            <a:off x="9827173" y="5329005"/>
            <a:ext cx="281095" cy="1028041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E7E7848-20FE-4FCB-B4BC-D1BC39BBEF14}"/>
              </a:ext>
            </a:extLst>
          </p:cNvPr>
          <p:cNvSpPr/>
          <p:nvPr/>
        </p:nvSpPr>
        <p:spPr>
          <a:xfrm>
            <a:off x="5259030" y="5755011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979881-5CA3-4577-B737-F4F017440C4A}"/>
              </a:ext>
            </a:extLst>
          </p:cNvPr>
          <p:cNvSpPr/>
          <p:nvPr/>
        </p:nvSpPr>
        <p:spPr>
          <a:xfrm>
            <a:off x="5271208" y="3586636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199651-5697-4FF7-A0AF-3DF5606E84F4}"/>
              </a:ext>
            </a:extLst>
          </p:cNvPr>
          <p:cNvSpPr/>
          <p:nvPr/>
        </p:nvSpPr>
        <p:spPr>
          <a:xfrm>
            <a:off x="5284041" y="5274313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63BE92F-D104-4F68-9140-8DB5B5568031}"/>
              </a:ext>
            </a:extLst>
          </p:cNvPr>
          <p:cNvSpPr/>
          <p:nvPr/>
        </p:nvSpPr>
        <p:spPr>
          <a:xfrm>
            <a:off x="5259030" y="4139802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3C1FBE-7436-41F1-8A11-AA5DA67A405E}"/>
              </a:ext>
            </a:extLst>
          </p:cNvPr>
          <p:cNvSpPr/>
          <p:nvPr/>
        </p:nvSpPr>
        <p:spPr>
          <a:xfrm>
            <a:off x="8937147" y="3618558"/>
            <a:ext cx="856662" cy="1315484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85CFE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D6606A-6AF6-4069-A0BC-BEE7B04881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73" y="3560396"/>
            <a:ext cx="1028271" cy="1398711"/>
          </a:xfrm>
          <a:prstGeom prst="rect">
            <a:avLst/>
          </a:prstGeom>
        </p:spPr>
      </p:pic>
      <p:pic>
        <p:nvPicPr>
          <p:cNvPr id="57" name="Picture 2" descr="Casa, Iconos, Tarjeta De Jims">
            <a:extLst>
              <a:ext uri="{FF2B5EF4-FFF2-40B4-BE49-F238E27FC236}">
                <a16:creationId xmlns:a16="http://schemas.microsoft.com/office/drawing/2014/main" id="{06B3AB02-8913-4ABB-8548-0CBAC9A0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70" y="3906234"/>
            <a:ext cx="832854" cy="8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5BC2022-4974-42E3-AF0B-4214B38C36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62710" y="3966975"/>
            <a:ext cx="1781569" cy="2895052"/>
          </a:xfrm>
          <a:prstGeom prst="rect">
            <a:avLst/>
          </a:prstGeom>
        </p:spPr>
      </p:pic>
      <p:pic>
        <p:nvPicPr>
          <p:cNvPr id="36" name="Picture 35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3E3996CE-52D9-43C3-89C7-7616933F8B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14" y="2536141"/>
            <a:ext cx="405475" cy="485508"/>
          </a:xfrm>
          <a:prstGeom prst="rect">
            <a:avLst/>
          </a:prstGeom>
        </p:spPr>
      </p:pic>
      <p:pic>
        <p:nvPicPr>
          <p:cNvPr id="90" name="Picture 8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DA960259-CB51-4F92-B9CD-DF7C7E170E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79" y="3108568"/>
            <a:ext cx="405475" cy="485508"/>
          </a:xfrm>
          <a:prstGeom prst="rect">
            <a:avLst/>
          </a:prstGeom>
        </p:spPr>
      </p:pic>
      <p:pic>
        <p:nvPicPr>
          <p:cNvPr id="91" name="Picture 90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BA9840A3-A339-4A78-BBDC-6D97C2B270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89" y="3673971"/>
            <a:ext cx="405475" cy="485508"/>
          </a:xfrm>
          <a:prstGeom prst="rect">
            <a:avLst/>
          </a:prstGeom>
        </p:spPr>
      </p:pic>
      <p:pic>
        <p:nvPicPr>
          <p:cNvPr id="92" name="Picture 91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41B339AE-E64D-4519-A24F-0E9322E4D4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41" y="4184594"/>
            <a:ext cx="405475" cy="485508"/>
          </a:xfrm>
          <a:prstGeom prst="rect">
            <a:avLst/>
          </a:prstGeom>
        </p:spPr>
      </p:pic>
      <p:pic>
        <p:nvPicPr>
          <p:cNvPr id="93" name="Picture 92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C2004651-8923-40B6-9E6F-8021767D76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6" y="4726831"/>
            <a:ext cx="405475" cy="485508"/>
          </a:xfrm>
          <a:prstGeom prst="rect">
            <a:avLst/>
          </a:prstGeom>
        </p:spPr>
      </p:pic>
      <p:pic>
        <p:nvPicPr>
          <p:cNvPr id="94" name="Picture 93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12B9A691-04BE-4329-AD91-DD8493010C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11" y="5301025"/>
            <a:ext cx="405475" cy="485508"/>
          </a:xfrm>
          <a:prstGeom prst="rect">
            <a:avLst/>
          </a:prstGeom>
        </p:spPr>
      </p:pic>
      <p:pic>
        <p:nvPicPr>
          <p:cNvPr id="95" name="Picture 94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6B956C9E-45F0-4B41-BF96-EBE5F9FA68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03" y="5824059"/>
            <a:ext cx="405475" cy="485508"/>
          </a:xfrm>
          <a:prstGeom prst="rect">
            <a:avLst/>
          </a:prstGeom>
        </p:spPr>
      </p:pic>
      <p:pic>
        <p:nvPicPr>
          <p:cNvPr id="96" name="Picture 2" descr="Sandwich, Comida, Embutido, Bocadillo, Nuevo, Saludable">
            <a:extLst>
              <a:ext uri="{FF2B5EF4-FFF2-40B4-BE49-F238E27FC236}">
                <a16:creationId xmlns:a16="http://schemas.microsoft.com/office/drawing/2014/main" id="{C550FFFA-2E6E-4EF5-B6F4-F8516BB08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55" y="3677016"/>
            <a:ext cx="1433683" cy="71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AFF586BB-5E37-BC8F-CBC5-03D4881B9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1760" y="15395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C4B9A34-9FAC-1294-FF8A-3C330E73279B}"/>
              </a:ext>
            </a:extLst>
          </p:cNvPr>
          <p:cNvSpPr/>
          <p:nvPr/>
        </p:nvSpPr>
        <p:spPr>
          <a:xfrm>
            <a:off x="833005" y="735996"/>
            <a:ext cx="4426025" cy="533859"/>
          </a:xfrm>
          <a:prstGeom prst="wedgeRoundRectCallout">
            <a:avLst>
              <a:gd name="adj1" fmla="val -52723"/>
              <a:gd name="adj2" fmla="val -4585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7" name="TextBox 6">
            <a:hlinkClick r:id="" action="ppaction://noaction">
              <a:snd r:embed="rId26" name="s9_2.wav"/>
            </a:hlinkClick>
            <a:extLst>
              <a:ext uri="{FF2B5EF4-FFF2-40B4-BE49-F238E27FC236}">
                <a16:creationId xmlns:a16="http://schemas.microsoft.com/office/drawing/2014/main" id="{7297BBFE-A572-48B2-9690-BAF202AE34BF}"/>
              </a:ext>
            </a:extLst>
          </p:cNvPr>
          <p:cNvSpPr txBox="1"/>
          <p:nvPr/>
        </p:nvSpPr>
        <p:spPr>
          <a:xfrm>
            <a:off x="889538" y="742772"/>
            <a:ext cx="4663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1 – 7 y 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o 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0" grpId="0"/>
      <p:bldP spid="66" grpId="0"/>
      <p:bldP spid="85" grpId="0"/>
      <p:bldP spid="86" grpId="0"/>
      <p:bldP spid="87" grpId="0"/>
      <p:bldP spid="88" grpId="0"/>
      <p:bldP spid="9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2224</Words>
  <Application>Microsoft Office PowerPoint</Application>
  <PresentationFormat>Widescreen</PresentationFormat>
  <Paragraphs>314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Jumble</vt:lpstr>
      <vt:lpstr>Modern Love</vt:lpstr>
      <vt:lpstr>Montserrat Medium</vt:lpstr>
      <vt:lpstr>Segoe Print</vt:lpstr>
      <vt:lpstr>Office Theme</vt:lpstr>
      <vt:lpstr>español, con Quique</vt:lpstr>
      <vt:lpstr>Saying what I and others have</vt:lpstr>
      <vt:lpstr>pronunciar</vt:lpstr>
      <vt:lpstr>pronunciar</vt:lpstr>
      <vt:lpstr>vocabulario</vt:lpstr>
      <vt:lpstr> vocabulario</vt:lpstr>
      <vt:lpstr>Talking about things in the plural:</vt:lpstr>
      <vt:lpstr>escuchar</vt:lpstr>
      <vt:lpstr>leer</vt:lpstr>
      <vt:lpstr>Asking yes/no questions</vt:lpstr>
      <vt:lpstr>escuchar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33</cp:revision>
  <dcterms:created xsi:type="dcterms:W3CDTF">2021-09-24T10:38:38Z</dcterms:created>
  <dcterms:modified xsi:type="dcterms:W3CDTF">2023-09-05T10:50:38Z</dcterms:modified>
</cp:coreProperties>
</file>