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6" r:id="rId2"/>
    <p:sldId id="477" r:id="rId3"/>
    <p:sldId id="527" r:id="rId4"/>
    <p:sldId id="516" r:id="rId5"/>
    <p:sldId id="538" r:id="rId6"/>
    <p:sldId id="469" r:id="rId7"/>
    <p:sldId id="540" r:id="rId8"/>
    <p:sldId id="539" r:id="rId9"/>
    <p:sldId id="533" r:id="rId10"/>
    <p:sldId id="507" r:id="rId11"/>
    <p:sldId id="323" r:id="rId12"/>
    <p:sldId id="537" r:id="rId13"/>
    <p:sldId id="535" r:id="rId14"/>
    <p:sldId id="536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2C25A-DA73-4263-BC98-A4AB14EA3BED}" v="7" dt="2023-07-15T19:22:18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67" autoAdjust="0"/>
    <p:restoredTop sz="52879" autoAdjust="0"/>
  </p:normalViewPr>
  <p:slideViewPr>
    <p:cSldViewPr snapToGrid="0">
      <p:cViewPr varScale="1">
        <p:scale>
          <a:sx n="56" d="100"/>
          <a:sy n="56" d="100"/>
        </p:scale>
        <p:origin x="183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[ce]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ntro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[317]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de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[32] cluster: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[320] conejo [] cuaderno [3301] hermano [333] hermana [3409] lápiz [3740] libro [230] mochila [&gt;5000] regla [1380] ventana [725] activo [1278] bonito [891] grande [66] nuevo [94] viejo [225] bastante [308] muy [43] de12 [2]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diccionario [3844] flor [739] foto [882] regalo [1986] blanco [372] especial [436] feliz [908] grande [66] importante [171] normal [1000] pequeño [202] rojo [534] útil [3951]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 </a:t>
            </a: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rodear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[912]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4/4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viejos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may query this one! They may say that it’s not a positive thing to have old dictionaries.</a:t>
            </a:r>
            <a:br>
              <a:rPr lang="en-GB" dirty="0"/>
            </a:br>
            <a:r>
              <a:rPr lang="en-GB" dirty="0"/>
              <a:t>This is a useful opportunity to clarify sentences that are negative (i.e. containing negation) and affirmative/positive, where there is no negation of the verb, vs. sentences that carry a negative/positive message for us.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Here we are listening out for negation, so using negative in the </a:t>
            </a:r>
            <a:r>
              <a:rPr lang="en-GB"/>
              <a:t>grammatical sense.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49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(4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negative ‘no’ in combination; to practise written comprehension of ‘</a:t>
            </a:r>
            <a:r>
              <a:rPr lang="en-GB" b="0" dirty="0" err="1"/>
              <a:t>tiene</a:t>
            </a:r>
            <a:r>
              <a:rPr lang="en-GB" b="0" dirty="0"/>
              <a:t>’ &amp; ‘</a:t>
            </a:r>
            <a:r>
              <a:rPr lang="en-GB" b="0" dirty="0" err="1"/>
              <a:t>tienen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Explain to pupils that they need to identify whether the statement is positive or negative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play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response from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show the sentence, with the callout pointing towards the speakers.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possible persons of the verb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correct meaning from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confirm with a tick.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8"/>
            </a:pPr>
            <a:r>
              <a:rPr lang="en-GB" dirty="0"/>
              <a:t>Repeat steps 2-7 with the next three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Tienen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41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8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la mochila.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84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develop phonological awareness of [</a:t>
            </a:r>
            <a:r>
              <a:rPr lang="en-GB" b="0" dirty="0" err="1"/>
              <a:t>ce</a:t>
            </a:r>
            <a:r>
              <a:rPr lang="en-GB" b="0" dirty="0"/>
              <a:t>] 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In pairs, pupils pronounce the words themselves and apply their SSC knowledge of [ci].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Teacher gives feedback and pupils listen 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cine [952] </a:t>
            </a:r>
            <a:r>
              <a:rPr lang="en-GB" baseline="0" dirty="0" err="1"/>
              <a:t>cocina</a:t>
            </a:r>
            <a:r>
              <a:rPr lang="en-GB" baseline="0" dirty="0"/>
              <a:t> [1214] </a:t>
            </a:r>
            <a:r>
              <a:rPr lang="en-GB" baseline="0" dirty="0" err="1"/>
              <a:t>edificio</a:t>
            </a:r>
            <a:r>
              <a:rPr lang="en-GB" baseline="0" dirty="0"/>
              <a:t> [857] </a:t>
            </a:r>
            <a:r>
              <a:rPr lang="en-GB" baseline="0" dirty="0" err="1"/>
              <a:t>oficina</a:t>
            </a:r>
            <a:r>
              <a:rPr lang="en-GB" baseline="0" dirty="0"/>
              <a:t> [1072]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all these words, though unknown, are very high frequency and most will be explicitly taught later in the SOW.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204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and spoken pronunciation of vocabulary for this week and the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for English prompt. Pupils need to locate the correct Spanish word and pronounce it, chorally.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target word to be highlighted.</a:t>
            </a:r>
            <a:br>
              <a:rPr lang="en-GB" dirty="0"/>
            </a:br>
            <a:r>
              <a:rPr lang="en-GB" dirty="0"/>
              <a:t>3. Repeat for all 12 items.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tener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tienen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Sofía, </a:t>
            </a:r>
            <a:r>
              <a:rPr lang="en-GB" b="0" dirty="0" err="1"/>
              <a:t>Krina</a:t>
            </a:r>
            <a:r>
              <a:rPr lang="en-GB" b="0" dirty="0"/>
              <a:t> &amp; Max as headings.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</a:t>
            </a:r>
            <a:r>
              <a:rPr lang="en-GB" b="0" dirty="0" err="1"/>
              <a:t>Quique</a:t>
            </a:r>
            <a:r>
              <a:rPr lang="en-GB" b="0" dirty="0"/>
              <a:t> is talking about Sofia (she), or </a:t>
            </a:r>
            <a:r>
              <a:rPr lang="en-GB" b="0" dirty="0" err="1"/>
              <a:t>Krina</a:t>
            </a:r>
            <a:r>
              <a:rPr lang="en-GB" b="0" dirty="0"/>
              <a:t> and Max (they).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noun and article in Spanish.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person of the verb (she or they).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Next slide - Listen again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transcribe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select the correct form of the adjective (reading task) based on their knowledge of number and gender agreement.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a new set of audio buttons. Listen to the full sentences (Transcript 2) to check, and reveal written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.</a:t>
            </a:r>
          </a:p>
          <a:p>
            <a:r>
              <a:rPr lang="en-GB" dirty="0"/>
              <a:t>3. Tienen una planta.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 </a:t>
            </a:r>
            <a:r>
              <a:rPr lang="en-GB" dirty="0" err="1"/>
              <a:t>rojos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 </a:t>
            </a:r>
            <a:r>
              <a:rPr lang="en-GB" dirty="0" err="1"/>
              <a:t>nuevos</a:t>
            </a:r>
            <a:r>
              <a:rPr lang="en-GB" dirty="0"/>
              <a:t>.</a:t>
            </a:r>
          </a:p>
          <a:p>
            <a:r>
              <a:rPr lang="en-GB" dirty="0"/>
              <a:t>3. Tienen una planta </a:t>
            </a:r>
            <a:r>
              <a:rPr lang="en-GB" dirty="0" err="1"/>
              <a:t>bonita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 </a:t>
            </a:r>
            <a:r>
              <a:rPr lang="en-GB" dirty="0" err="1"/>
              <a:t>enorme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viejos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Listen again.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transcribe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select the correct form of the adjective (reading task) based on their knowledge of number and gender agreement.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a new set of audio buttons. Listen to the full sentences (Transcript 2) to check, and reveal written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.</a:t>
            </a:r>
          </a:p>
          <a:p>
            <a:r>
              <a:rPr lang="en-GB" dirty="0"/>
              <a:t>3. Tienen una planta.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 </a:t>
            </a:r>
            <a:r>
              <a:rPr lang="en-GB" dirty="0" err="1"/>
              <a:t>rojos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 </a:t>
            </a:r>
            <a:r>
              <a:rPr lang="en-GB" dirty="0" err="1"/>
              <a:t>nuevos</a:t>
            </a:r>
            <a:r>
              <a:rPr lang="en-GB" dirty="0"/>
              <a:t>.</a:t>
            </a:r>
          </a:p>
          <a:p>
            <a:r>
              <a:rPr lang="en-GB" dirty="0"/>
              <a:t>3. Tienen una planta </a:t>
            </a:r>
            <a:r>
              <a:rPr lang="en-GB" dirty="0" err="1"/>
              <a:t>bonita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 </a:t>
            </a:r>
            <a:r>
              <a:rPr lang="en-GB" dirty="0" err="1"/>
              <a:t>enorme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viejos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rodear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24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singular and plural nouns based on the connection to the singular or plural indefinite articles as well as revisited vocabulary.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 &amp;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the list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read aloud in the previous task. They need to work out the mistakes in the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[EJ]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correct the mistake in each of these translations.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81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negation with ‘no’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audio" Target="../media/audio40.wav"/><Relationship Id="rId4" Type="http://schemas.openxmlformats.org/officeDocument/2006/relationships/audio" Target="../media/audio39.wav"/><Relationship Id="rId9" Type="http://schemas.openxmlformats.org/officeDocument/2006/relationships/image" Target="../media/image18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41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42.wav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audio" Target="../media/audio5.wav"/><Relationship Id="rId19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4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image" Target="../media/image18.sv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5" Type="http://schemas.openxmlformats.org/officeDocument/2006/relationships/image" Target="../media/image19.png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11" Type="http://schemas.openxmlformats.org/officeDocument/2006/relationships/audio" Target="../media/audio26.wav"/><Relationship Id="rId5" Type="http://schemas.openxmlformats.org/officeDocument/2006/relationships/image" Target="../media/image3.gif"/><Relationship Id="rId15" Type="http://schemas.openxmlformats.org/officeDocument/2006/relationships/audio" Target="../media/audio28.wav"/><Relationship Id="rId10" Type="http://schemas.openxmlformats.org/officeDocument/2006/relationships/audio" Target="../media/audio25.wav"/><Relationship Id="rId19" Type="http://schemas.microsoft.com/office/2007/relationships/hdphoto" Target="../media/hdphoto1.wdp"/><Relationship Id="rId4" Type="http://schemas.openxmlformats.org/officeDocument/2006/relationships/image" Target="../media/image2.gif"/><Relationship Id="rId9" Type="http://schemas.openxmlformats.org/officeDocument/2006/relationships/audio" Target="../media/audio24.wav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1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2.gif"/><Relationship Id="rId12" Type="http://schemas.openxmlformats.org/officeDocument/2006/relationships/audio" Target="../media/audio35.wav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audio" Target="../media/audio34.wav"/><Relationship Id="rId5" Type="http://schemas.openxmlformats.org/officeDocument/2006/relationships/image" Target="../media/image2.gif"/><Relationship Id="rId15" Type="http://schemas.openxmlformats.org/officeDocument/2006/relationships/image" Target="../media/image18.svg"/><Relationship Id="rId10" Type="http://schemas.openxmlformats.org/officeDocument/2006/relationships/audio" Target="../media/audio33.wav"/><Relationship Id="rId19" Type="http://schemas.microsoft.com/office/2007/relationships/hdphoto" Target="../media/hdphoto1.wdp"/><Relationship Id="rId4" Type="http://schemas.openxmlformats.org/officeDocument/2006/relationships/audio" Target="../media/audio30.wav"/><Relationship Id="rId9" Type="http://schemas.openxmlformats.org/officeDocument/2006/relationships/audio" Target="../media/audio32.wav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image" Target="../media/image2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85582" y="4097581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This works for any verb and any person (e.g., I, s/he, they).</a:t>
            </a: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what you or others don’t have,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39237" y="2374226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brother.</a:t>
            </a: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6922000" y="2368989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hermana.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6922000" y="2809065"/>
            <a:ext cx="45302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sister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ES" sz="2400" dirty="0">
              <a:solidFill>
                <a:srgbClr val="002060"/>
              </a:solidFill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C1DE22E9-A645-4FEB-B3E7-2C5B7F804E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530" y="283061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799724" y="4805856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y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hermanos.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825169" y="5323072"/>
            <a:ext cx="100364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Max and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siblings (brothers and sisters).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99" y="535514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2244B4EA-EF7F-4DCA-BA00-0883C311D070}"/>
              </a:ext>
            </a:extLst>
          </p:cNvPr>
          <p:cNvSpPr txBox="1"/>
          <p:nvPr/>
        </p:nvSpPr>
        <p:spPr>
          <a:xfrm>
            <a:off x="805924" y="5840288"/>
            <a:ext cx="919231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siblings (brothers and sisters).</a:t>
            </a: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AED8D20E-4D6B-44C8-8D79-12DCABF6CECF}"/>
              </a:ext>
            </a:extLst>
          </p:cNvPr>
          <p:cNvSpPr txBox="1"/>
          <p:nvPr/>
        </p:nvSpPr>
        <p:spPr>
          <a:xfrm>
            <a:off x="834060" y="3238793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brother.</a:t>
            </a: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F6E5B749-C63C-474C-B202-62B6690E323E}"/>
              </a:ext>
            </a:extLst>
          </p:cNvPr>
          <p:cNvSpPr txBox="1"/>
          <p:nvPr/>
        </p:nvSpPr>
        <p:spPr>
          <a:xfrm>
            <a:off x="6922000" y="3208537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sister.</a:t>
            </a:r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E5A288-5C9A-4772-90C7-C1E675C3A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29" y="1858222"/>
            <a:ext cx="587118" cy="954067"/>
          </a:xfrm>
          <a:prstGeom prst="rect">
            <a:avLst/>
          </a:prstGeom>
        </p:spPr>
      </p:pic>
      <p:pic>
        <p:nvPicPr>
          <p:cNvPr id="40" name="Picture 3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81137C-E948-425F-83BC-FBBF64CEA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9651" y="1859071"/>
            <a:ext cx="501359" cy="9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5" y="438915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2284" y="460169"/>
            <a:ext cx="456538" cy="78496"/>
          </a:xfrm>
        </p:spPr>
        <p:txBody>
          <a:bodyPr>
            <a:normAutofit fontScale="90000"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2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180021" y="8954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" name="Speech Bubble: Oval 21">
            <a:hlinkClick r:id="" action="ppaction://noaction">
              <a:snd r:embed="rId4" name="s10_2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0B3CBB-D2AF-438A-9462-E7AF9CC07A79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DA67A-40D3-4FC4-AC67-9A2099618938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D98E64F-4D1E-78C1-74CB-980FBA6310CC}"/>
              </a:ext>
            </a:extLst>
          </p:cNvPr>
          <p:cNvSpPr/>
          <p:nvPr/>
        </p:nvSpPr>
        <p:spPr>
          <a:xfrm>
            <a:off x="1075736" y="162469"/>
            <a:ext cx="7544194" cy="533859"/>
          </a:xfrm>
          <a:prstGeom prst="wedgeRoundRectCallout">
            <a:avLst>
              <a:gd name="adj1" fmla="val -55146"/>
              <a:gd name="adj2" fmla="val 21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1C6ADFF5-07B8-A7BA-830E-FCB1C0019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8" y="2969"/>
            <a:ext cx="914400" cy="914400"/>
          </a:xfrm>
          <a:prstGeom prst="rect">
            <a:avLst/>
          </a:prstGeom>
        </p:spPr>
      </p:pic>
      <p:sp>
        <p:nvSpPr>
          <p:cNvPr id="13" name="TextBox 12">
            <a:hlinkClick r:id="" action="ppaction://noaction">
              <a:snd r:embed="rId10" name="s10_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2606" y="152087"/>
            <a:ext cx="754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0A1D-599E-84E9-15BD-81CF3AF78824}"/>
              </a:ext>
            </a:extLst>
          </p:cNvPr>
          <p:cNvSpPr txBox="1"/>
          <p:nvPr/>
        </p:nvSpPr>
        <p:spPr>
          <a:xfrm>
            <a:off x="8581830" y="81215"/>
            <a:ext cx="1246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[1/4]</a:t>
            </a:r>
          </a:p>
        </p:txBody>
      </p:sp>
      <p:pic>
        <p:nvPicPr>
          <p:cNvPr id="9" name="Google Shape;282;p13" descr="Reading, Book, Symbol, Icon, Reader, Man">
            <a:extLst>
              <a:ext uri="{FF2B5EF4-FFF2-40B4-BE49-F238E27FC236}">
                <a16:creationId xmlns:a16="http://schemas.microsoft.com/office/drawing/2014/main" id="{C014713F-173D-558B-3D4D-C321B9CAF923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CB122F-98A7-7B3D-3781-08CCC102518C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1B7B96-F8C4-DD3E-0646-37E54DA6901D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1C62F8-1CA2-709F-1074-456BDED1A23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60634104-0BC1-82B3-E1E7-C04759678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3" name="Google Shape;222;p10">
            <a:extLst>
              <a:ext uri="{FF2B5EF4-FFF2-40B4-BE49-F238E27FC236}">
                <a16:creationId xmlns:a16="http://schemas.microsoft.com/office/drawing/2014/main" id="{9008947D-F215-224A-64BA-5D773FD2B3F9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482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70" y="4429724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460" y="444139"/>
            <a:ext cx="424240" cy="179370"/>
          </a:xfrm>
        </p:spPr>
        <p:txBody>
          <a:bodyPr>
            <a:normAutofit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5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Speech Bubble: Oval 21">
            <a:hlinkClick r:id="" action="ppaction://noaction">
              <a:snd r:embed="rId4" name="s10_5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Tienen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025AE6-24DE-407F-A7FF-216B4DED948F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90CE4-6502-4284-AC7E-DB5B87613EC4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7F0A7305-90EA-4621-AAE6-231CF62AB7FA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2BFA39-483D-C798-FF28-199925395924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B81C7-D009-CBEA-FE4D-5D4EE86281B5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57CB34-44DF-EF58-760A-ADECE37EA38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5C2FA033-EAA6-16F6-4A93-6EBA4829F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41889053-FBEB-DD40-6DD7-9344A8A82AFD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47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43" y="4429724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42" y="272698"/>
            <a:ext cx="421458" cy="350810"/>
          </a:xfrm>
        </p:spPr>
        <p:txBody>
          <a:bodyPr>
            <a:normAutofit/>
          </a:bodyPr>
          <a:lstStyle/>
          <a:p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Speech Bubble: Oval 21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67342"/>
              <a:gd name="adj2" fmla="val 52622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8911EA-9B89-45A8-B565-422766C3B6D1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AAC55F-4391-44EA-A83E-487B2F835751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205F068B-3DF3-2794-F838-6CC74C5536E6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E89CB-811D-AB7E-6A49-924C6A1104A7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8771F2-B224-0C19-435E-22F84B4A1A8A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CB6D36-A702-FA63-271F-4EB1C2513B5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B569FCA3-B510-75BD-2C32-9FCA3D0DE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ADA54463-C117-312F-C4BD-F598A4344432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592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5" y="4328657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42" y="365127"/>
            <a:ext cx="319858" cy="258382"/>
          </a:xfrm>
        </p:spPr>
        <p:txBody>
          <a:bodyPr>
            <a:normAutofit/>
          </a:bodyPr>
          <a:lstStyle/>
          <a:p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Speech Bubble: Oval 21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79532"/>
              <a:gd name="adj2" fmla="val 4716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mochila.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AB09A5-200F-46BD-A4E1-2482D1314E3A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6D8F3-0D97-4C44-B1DE-138CEDC3C038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4DEF85-58FA-748A-8B6F-92EF2ACA9F95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BE526D-61D9-CDF9-54AF-66C29C171A6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8D98E21E-BB6A-89E0-3B22-A2611990A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5E98266B-C961-787D-4816-433D488D3206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74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06F38-0779-68D3-1B14-3EC0AE5E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65" y="5288380"/>
            <a:ext cx="796678" cy="1569620"/>
          </a:xfrm>
          <a:prstGeom prst="rect">
            <a:avLst/>
          </a:prstGeom>
        </p:spPr>
      </p:pic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3rd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&amp; plural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negation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[ce]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845987-6178-99B8-51A8-17B417814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12" y="5319157"/>
            <a:ext cx="1164389" cy="1569620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733BB15D-1CFE-9DF1-ED1F-6D857E4B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5290B-513E-4AE1-9ED1-30F67C7C6CB8}"/>
              </a:ext>
            </a:extLst>
          </p:cNvPr>
          <p:cNvSpPr txBox="1"/>
          <p:nvPr/>
        </p:nvSpPr>
        <p:spPr>
          <a:xfrm flipH="1">
            <a:off x="1127060" y="2529057"/>
            <a:ext cx="332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 err="1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tienen</a:t>
            </a:r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398" y="931335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6934" y="8429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204490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1744459" y="1518949"/>
            <a:ext cx="370935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264019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165167" y="4298379"/>
            <a:ext cx="424308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376" y="3970306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5367192" y="111401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0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, Pencil, Office, Developer, Table">
            <a:extLst>
              <a:ext uri="{FF2B5EF4-FFF2-40B4-BE49-F238E27FC236}">
                <a16:creationId xmlns:a16="http://schemas.microsoft.com/office/drawing/2014/main" id="{D85A8B63-C5D2-4424-89AB-7B86B80B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8" y="4500386"/>
            <a:ext cx="2394313" cy="12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690CC-EBE1-4913-AB7C-DD2320C920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94" y="2047998"/>
            <a:ext cx="1496468" cy="1049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46" y="902783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57181" y="3880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B15B0C-3183-43C4-B670-1CB68766EFB7}"/>
              </a:ext>
            </a:extLst>
          </p:cNvPr>
          <p:cNvSpPr txBox="1"/>
          <p:nvPr/>
        </p:nvSpPr>
        <p:spPr>
          <a:xfrm>
            <a:off x="3047301" y="-104705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hlinkClick r:id="" action="ppaction://noaction">
              <a:snd r:embed="rId6" name="s4_cerca.wav"/>
            </a:hlinkClick>
            <a:extLst>
              <a:ext uri="{FF2B5EF4-FFF2-40B4-BE49-F238E27FC236}">
                <a16:creationId xmlns:a16="http://schemas.microsoft.com/office/drawing/2014/main" id="{1FB9B15E-5C58-4A5E-B45D-C9D20CC4B00E}"/>
              </a:ext>
            </a:extLst>
          </p:cNvPr>
          <p:cNvSpPr txBox="1"/>
          <p:nvPr/>
        </p:nvSpPr>
        <p:spPr>
          <a:xfrm>
            <a:off x="577973" y="1456267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cerca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7" name="s4_cine.wav"/>
            </a:hlinkClick>
            <a:extLst>
              <a:ext uri="{FF2B5EF4-FFF2-40B4-BE49-F238E27FC236}">
                <a16:creationId xmlns:a16="http://schemas.microsoft.com/office/drawing/2014/main" id="{3DDC77A9-3DA1-47C3-BECC-D6B6D12A4DA8}"/>
              </a:ext>
            </a:extLst>
          </p:cNvPr>
          <p:cNvSpPr txBox="1"/>
          <p:nvPr/>
        </p:nvSpPr>
        <p:spPr>
          <a:xfrm>
            <a:off x="8874176" y="1449713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cine</a:t>
            </a:r>
          </a:p>
        </p:txBody>
      </p:sp>
      <p:sp>
        <p:nvSpPr>
          <p:cNvPr id="32" name="TextBox 31">
            <a:hlinkClick r:id="" action="ppaction://noaction">
              <a:snd r:embed="rId8" name="s4_cocina.wav"/>
            </a:hlinkClick>
            <a:extLst>
              <a:ext uri="{FF2B5EF4-FFF2-40B4-BE49-F238E27FC236}">
                <a16:creationId xmlns:a16="http://schemas.microsoft.com/office/drawing/2014/main" id="{3F7BD36B-34B9-4F35-BA1B-1D0529DC199F}"/>
              </a:ext>
            </a:extLst>
          </p:cNvPr>
          <p:cNvSpPr txBox="1"/>
          <p:nvPr/>
        </p:nvSpPr>
        <p:spPr>
          <a:xfrm>
            <a:off x="5170619" y="1370302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9" name="s4_oficina.wav"/>
            </a:hlinkClick>
            <a:extLst>
              <a:ext uri="{FF2B5EF4-FFF2-40B4-BE49-F238E27FC236}">
                <a16:creationId xmlns:a16="http://schemas.microsoft.com/office/drawing/2014/main" id="{0168CE8C-6B20-454A-8C86-918B140299DE}"/>
              </a:ext>
            </a:extLst>
          </p:cNvPr>
          <p:cNvSpPr txBox="1"/>
          <p:nvPr/>
        </p:nvSpPr>
        <p:spPr>
          <a:xfrm>
            <a:off x="774327" y="5639451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oficina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0" name="s4_cero.wav"/>
            </a:hlinkClick>
            <a:extLst>
              <a:ext uri="{FF2B5EF4-FFF2-40B4-BE49-F238E27FC236}">
                <a16:creationId xmlns:a16="http://schemas.microsoft.com/office/drawing/2014/main" id="{2E977987-1B1C-4BC3-89A6-45C1348C694C}"/>
              </a:ext>
            </a:extLst>
          </p:cNvPr>
          <p:cNvSpPr txBox="1"/>
          <p:nvPr/>
        </p:nvSpPr>
        <p:spPr>
          <a:xfrm>
            <a:off x="7691814" y="2773816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cero</a:t>
            </a:r>
          </a:p>
        </p:txBody>
      </p:sp>
      <p:sp>
        <p:nvSpPr>
          <p:cNvPr id="13" name="TextBox 12">
            <a:hlinkClick r:id="" action="ppaction://noaction">
              <a:snd r:embed="rId11" name="s4_especial.wav"/>
            </a:hlinkClick>
            <a:extLst>
              <a:ext uri="{FF2B5EF4-FFF2-40B4-BE49-F238E27FC236}">
                <a16:creationId xmlns:a16="http://schemas.microsoft.com/office/drawing/2014/main" id="{02D7ECA7-0FA7-4EC8-A470-589C7559D021}"/>
              </a:ext>
            </a:extLst>
          </p:cNvPr>
          <p:cNvSpPr txBox="1"/>
          <p:nvPr/>
        </p:nvSpPr>
        <p:spPr>
          <a:xfrm>
            <a:off x="9718431" y="3975947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especial</a:t>
            </a:r>
          </a:p>
        </p:txBody>
      </p:sp>
      <p:sp>
        <p:nvSpPr>
          <p:cNvPr id="14" name="TextBox 13">
            <a:hlinkClick r:id="" action="ppaction://noaction">
              <a:snd r:embed="rId12" name="s4_dulces.wav"/>
            </a:hlinkClick>
            <a:extLst>
              <a:ext uri="{FF2B5EF4-FFF2-40B4-BE49-F238E27FC236}">
                <a16:creationId xmlns:a16="http://schemas.microsoft.com/office/drawing/2014/main" id="{244F75FA-A54A-4C19-89C8-D0439D1A9DB0}"/>
              </a:ext>
            </a:extLst>
          </p:cNvPr>
          <p:cNvSpPr txBox="1"/>
          <p:nvPr/>
        </p:nvSpPr>
        <p:spPr>
          <a:xfrm>
            <a:off x="4451847" y="5521732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hlinkClick r:id="" action="ppaction://noaction">
              <a:snd r:embed="rId13" name="s4_celebrar.wav"/>
            </a:hlinkClick>
            <a:extLst>
              <a:ext uri="{FF2B5EF4-FFF2-40B4-BE49-F238E27FC236}">
                <a16:creationId xmlns:a16="http://schemas.microsoft.com/office/drawing/2014/main" id="{1D47D717-FD1B-4199-8C3D-E3ED82429436}"/>
              </a:ext>
            </a:extLst>
          </p:cNvPr>
          <p:cNvSpPr txBox="1"/>
          <p:nvPr/>
        </p:nvSpPr>
        <p:spPr>
          <a:xfrm>
            <a:off x="7301633" y="5691516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5629B7E8-85FA-4422-A434-EB3479679C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282" y="1603878"/>
            <a:ext cx="1543424" cy="1493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8BEA8E-6684-4C4D-84DD-445CEEB8E355}"/>
              </a:ext>
            </a:extLst>
          </p:cNvPr>
          <p:cNvSpPr txBox="1"/>
          <p:nvPr/>
        </p:nvSpPr>
        <p:spPr>
          <a:xfrm>
            <a:off x="220076" y="1975617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[near]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6D41A-9811-4B37-9FA1-D49F4CA98964}"/>
              </a:ext>
            </a:extLst>
          </p:cNvPr>
          <p:cNvSpPr txBox="1"/>
          <p:nvPr/>
        </p:nvSpPr>
        <p:spPr>
          <a:xfrm>
            <a:off x="9672317" y="4509348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[special]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3F289D-E884-48AA-B2CF-D4733D1E1CCA}"/>
              </a:ext>
            </a:extLst>
          </p:cNvPr>
          <p:cNvSpPr txBox="1"/>
          <p:nvPr/>
        </p:nvSpPr>
        <p:spPr>
          <a:xfrm>
            <a:off x="5358028" y="2998353"/>
            <a:ext cx="151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[kitchen]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E4C305-C638-4982-A5C9-CC7D30098EDB}"/>
              </a:ext>
            </a:extLst>
          </p:cNvPr>
          <p:cNvSpPr txBox="1"/>
          <p:nvPr/>
        </p:nvSpPr>
        <p:spPr>
          <a:xfrm>
            <a:off x="7256322" y="6232838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celebrate]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343746-5812-41F9-8C86-A9912EDB4CC3}"/>
              </a:ext>
            </a:extLst>
          </p:cNvPr>
          <p:cNvSpPr txBox="1"/>
          <p:nvPr/>
        </p:nvSpPr>
        <p:spPr>
          <a:xfrm>
            <a:off x="530898" y="6159153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[office]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DCCA9-B6C5-44F3-80C3-206BC8ECC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8741" y="4509348"/>
            <a:ext cx="1718067" cy="1233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0C8D4-8B29-4F72-A005-62A722C46137}"/>
              </a:ext>
            </a:extLst>
          </p:cNvPr>
          <p:cNvSpPr txBox="1"/>
          <p:nvPr/>
        </p:nvSpPr>
        <p:spPr>
          <a:xfrm>
            <a:off x="7978647" y="3375036"/>
            <a:ext cx="683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FF0066"/>
                </a:solidFill>
                <a:latin typeface="Modern Love" panose="04090805081005020601" pitchFamily="82" charset="0"/>
              </a:rPr>
              <a:t>0</a:t>
            </a:r>
          </a:p>
        </p:txBody>
      </p:sp>
      <p:pic>
        <p:nvPicPr>
          <p:cNvPr id="1026" name="Picture 2" descr="Doodle, Cartoon, Drawn, Food, Sweet">
            <a:extLst>
              <a:ext uri="{FF2B5EF4-FFF2-40B4-BE49-F238E27FC236}">
                <a16:creationId xmlns:a16="http://schemas.microsoft.com/office/drawing/2014/main" id="{C36012D9-9F21-42E1-A420-F5A63867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020201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5D91319-BC32-47ED-9908-2A65D63345B7}"/>
              </a:ext>
            </a:extLst>
          </p:cNvPr>
          <p:cNvSpPr txBox="1"/>
          <p:nvPr/>
        </p:nvSpPr>
        <p:spPr>
          <a:xfrm>
            <a:off x="4155844" y="6079659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[sweets]</a:t>
            </a:r>
          </a:p>
        </p:txBody>
      </p:sp>
      <p:sp>
        <p:nvSpPr>
          <p:cNvPr id="46" name="TextBox 45">
            <a:hlinkClick r:id="" action="ppaction://noaction">
              <a:snd r:embed="rId17" name="s4_edificio.wav"/>
            </a:hlinkClick>
            <a:extLst>
              <a:ext uri="{FF2B5EF4-FFF2-40B4-BE49-F238E27FC236}">
                <a16:creationId xmlns:a16="http://schemas.microsoft.com/office/drawing/2014/main" id="{54CC7C75-62C5-47D7-8682-1BE30ACFE9DF}"/>
              </a:ext>
            </a:extLst>
          </p:cNvPr>
          <p:cNvSpPr txBox="1"/>
          <p:nvPr/>
        </p:nvSpPr>
        <p:spPr>
          <a:xfrm>
            <a:off x="925619" y="2927967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edificio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07DE74-7F0F-448A-83BF-B79D5B26B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9" y="3067282"/>
            <a:ext cx="667086" cy="9466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DE7CE31-19F5-4F9E-8ACB-45031583F497}"/>
              </a:ext>
            </a:extLst>
          </p:cNvPr>
          <p:cNvSpPr txBox="1"/>
          <p:nvPr/>
        </p:nvSpPr>
        <p:spPr>
          <a:xfrm>
            <a:off x="688985" y="3499996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[building]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13CCB0D9-14D0-902C-F7DA-3E5C4BD621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544" y="9790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94EAEBA-FC40-17FC-BB28-8F0BFB5AC041}"/>
              </a:ext>
            </a:extLst>
          </p:cNvPr>
          <p:cNvSpPr/>
          <p:nvPr/>
        </p:nvSpPr>
        <p:spPr>
          <a:xfrm>
            <a:off x="1041868" y="238669"/>
            <a:ext cx="5247341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un compañero/a, pronuncia.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8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455" y="206971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B27CBC-6BC6-4717-9CAF-DFEBD667FF3F}"/>
              </a:ext>
            </a:extLst>
          </p:cNvPr>
          <p:cNvGrpSpPr/>
          <p:nvPr/>
        </p:nvGrpSpPr>
        <p:grpSpPr>
          <a:xfrm>
            <a:off x="3780743" y="2955757"/>
            <a:ext cx="4203291" cy="2713703"/>
            <a:chOff x="3672348" y="2964426"/>
            <a:chExt cx="4203291" cy="2713703"/>
          </a:xfrm>
        </p:grpSpPr>
        <p:sp>
          <p:nvSpPr>
            <p:cNvPr id="24" name="Explosion: 8 Points 23">
              <a:extLst>
                <a:ext uri="{FF2B5EF4-FFF2-40B4-BE49-F238E27FC236}">
                  <a16:creationId xmlns:a16="http://schemas.microsoft.com/office/drawing/2014/main" id="{1852EA32-FBAD-43CD-96F8-3C1844227101}"/>
                </a:ext>
              </a:extLst>
            </p:cNvPr>
            <p:cNvSpPr/>
            <p:nvPr/>
          </p:nvSpPr>
          <p:spPr>
            <a:xfrm>
              <a:off x="3672348" y="2964426"/>
              <a:ext cx="4203291" cy="2713703"/>
            </a:xfrm>
            <a:prstGeom prst="irregularSeal1">
              <a:avLst/>
            </a:prstGeom>
            <a:solidFill>
              <a:srgbClr val="FFFF00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A6A87A62-1FF7-4CF7-9D81-844B93A30995}"/>
                </a:ext>
              </a:extLst>
            </p:cNvPr>
            <p:cNvSpPr/>
            <p:nvPr/>
          </p:nvSpPr>
          <p:spPr>
            <a:xfrm>
              <a:off x="3763723" y="3023419"/>
              <a:ext cx="4020539" cy="2595716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3BD83BE-24CC-4312-8945-661AC142D081}"/>
              </a:ext>
            </a:extLst>
          </p:cNvPr>
          <p:cNvSpPr txBox="1"/>
          <p:nvPr/>
        </p:nvSpPr>
        <p:spPr>
          <a:xfrm>
            <a:off x="4712764" y="3619166"/>
            <a:ext cx="244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xercise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</a:t>
            </a:r>
          </a:p>
        </p:txBody>
      </p:sp>
      <p:sp>
        <p:nvSpPr>
          <p:cNvPr id="29" name="Rectangle: Rounded Corners 28">
            <a:hlinkClick r:id="" action="ppaction://noaction">
              <a:snd r:embed="rId3" name="72_contentas.wav"/>
            </a:hlinkClick>
            <a:extLst>
              <a:ext uri="{FF2B5EF4-FFF2-40B4-BE49-F238E27FC236}">
                <a16:creationId xmlns:a16="http://schemas.microsoft.com/office/drawing/2014/main" id="{FA2CE1F2-8A6D-478B-A451-15C8C24B60B2}"/>
              </a:ext>
            </a:extLst>
          </p:cNvPr>
          <p:cNvSpPr/>
          <p:nvPr/>
        </p:nvSpPr>
        <p:spPr>
          <a:xfrm>
            <a:off x="588269" y="192908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hlinkClick r:id="" action="ppaction://noaction">
              <a:snd r:embed="rId4" name="59_inteligentes.wav"/>
            </a:hlinkClick>
            <a:extLst>
              <a:ext uri="{FF2B5EF4-FFF2-40B4-BE49-F238E27FC236}">
                <a16:creationId xmlns:a16="http://schemas.microsoft.com/office/drawing/2014/main" id="{636BC34F-7E9E-4E81-8D1D-C5C1454E4945}"/>
              </a:ext>
            </a:extLst>
          </p:cNvPr>
          <p:cNvSpPr/>
          <p:nvPr/>
        </p:nvSpPr>
        <p:spPr>
          <a:xfrm>
            <a:off x="3366846" y="192908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hlinkClick r:id="" action="ppaction://noaction">
              <a:snd r:embed="rId5" name="55_inteligente.wav"/>
            </a:hlinkClick>
            <a:extLst>
              <a:ext uri="{FF2B5EF4-FFF2-40B4-BE49-F238E27FC236}">
                <a16:creationId xmlns:a16="http://schemas.microsoft.com/office/drawing/2014/main" id="{782B0A52-FD29-4F87-B3E4-6CD92201005F}"/>
              </a:ext>
            </a:extLst>
          </p:cNvPr>
          <p:cNvSpPr/>
          <p:nvPr/>
        </p:nvSpPr>
        <p:spPr>
          <a:xfrm>
            <a:off x="6145423" y="1901598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viejas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hlinkClick r:id="" action="ppaction://noaction">
              <a:snd r:embed="rId6" name="63_las.wav"/>
            </a:hlinkClick>
            <a:extLst>
              <a:ext uri="{FF2B5EF4-FFF2-40B4-BE49-F238E27FC236}">
                <a16:creationId xmlns:a16="http://schemas.microsoft.com/office/drawing/2014/main" id="{2D68C740-1CBA-48CF-B5BD-D143BAF301AD}"/>
              </a:ext>
            </a:extLst>
          </p:cNvPr>
          <p:cNvSpPr/>
          <p:nvPr/>
        </p:nvSpPr>
        <p:spPr>
          <a:xfrm>
            <a:off x="8924000" y="1866420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33" name="Rectangle: Rounded Corners 32">
            <a:hlinkClick r:id="" action="ppaction://noaction">
              <a:snd r:embed="rId7" name="62_contentos.wav"/>
            </a:hlinkClick>
            <a:extLst>
              <a:ext uri="{FF2B5EF4-FFF2-40B4-BE49-F238E27FC236}">
                <a16:creationId xmlns:a16="http://schemas.microsoft.com/office/drawing/2014/main" id="{E2E7EBD0-246A-4CDC-BBDA-B862F82E61B7}"/>
              </a:ext>
            </a:extLst>
          </p:cNvPr>
          <p:cNvSpPr/>
          <p:nvPr/>
        </p:nvSpPr>
        <p:spPr>
          <a:xfrm>
            <a:off x="633213" y="5633505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hlinkClick r:id="" action="ppaction://noaction">
              <a:snd r:embed="rId8" name="56-los.wav"/>
            </a:hlinkClick>
            <a:extLst>
              <a:ext uri="{FF2B5EF4-FFF2-40B4-BE49-F238E27FC236}">
                <a16:creationId xmlns:a16="http://schemas.microsoft.com/office/drawing/2014/main" id="{44628AF9-E922-4DB2-9306-A088E7FBCAB7}"/>
              </a:ext>
            </a:extLst>
          </p:cNvPr>
          <p:cNvSpPr/>
          <p:nvPr/>
        </p:nvSpPr>
        <p:spPr>
          <a:xfrm>
            <a:off x="3411790" y="560601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(los)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" action="ppaction://noaction">
              <a:snd r:embed="rId9" name="61_independientes.wav"/>
            </a:hlinkClick>
            <a:extLst>
              <a:ext uri="{FF2B5EF4-FFF2-40B4-BE49-F238E27FC236}">
                <a16:creationId xmlns:a16="http://schemas.microsoft.com/office/drawing/2014/main" id="{16C17C3C-90B2-407B-8020-EAF78B7788D0}"/>
              </a:ext>
            </a:extLst>
          </p:cNvPr>
          <p:cNvSpPr/>
          <p:nvPr/>
        </p:nvSpPr>
        <p:spPr>
          <a:xfrm>
            <a:off x="6190367" y="560601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rojos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hlinkClick r:id="" action="ppaction://noaction">
              <a:snd r:embed="rId10" name="58-amar.wav"/>
            </a:hlinkClick>
            <a:extLst>
              <a:ext uri="{FF2B5EF4-FFF2-40B4-BE49-F238E27FC236}">
                <a16:creationId xmlns:a16="http://schemas.microsoft.com/office/drawing/2014/main" id="{C2E109A0-D460-4859-8988-EF607A96526E}"/>
              </a:ext>
            </a:extLst>
          </p:cNvPr>
          <p:cNvSpPr/>
          <p:nvPr/>
        </p:nvSpPr>
        <p:spPr>
          <a:xfrm>
            <a:off x="8968944" y="5570836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(el) amigo</a:t>
            </a:r>
          </a:p>
        </p:txBody>
      </p:sp>
      <p:sp>
        <p:nvSpPr>
          <p:cNvPr id="37" name="Rectangle: Rounded Corners 36">
            <a:hlinkClick r:id="" action="ppaction://noaction">
              <a:snd r:embed="rId11" name="57_estamos.wav"/>
            </a:hlinkClick>
            <a:extLst>
              <a:ext uri="{FF2B5EF4-FFF2-40B4-BE49-F238E27FC236}">
                <a16:creationId xmlns:a16="http://schemas.microsoft.com/office/drawing/2014/main" id="{13186EF6-7A50-438F-BD60-848498E57764}"/>
              </a:ext>
            </a:extLst>
          </p:cNvPr>
          <p:cNvSpPr/>
          <p:nvPr/>
        </p:nvSpPr>
        <p:spPr>
          <a:xfrm>
            <a:off x="588270" y="3231377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bonitas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hlinkClick r:id="" action="ppaction://noaction">
              <a:snd r:embed="rId12" name="52_somos.wav"/>
            </a:hlinkClick>
            <a:extLst>
              <a:ext uri="{FF2B5EF4-FFF2-40B4-BE49-F238E27FC236}">
                <a16:creationId xmlns:a16="http://schemas.microsoft.com/office/drawing/2014/main" id="{107AECC9-EB8A-4BD2-9ADF-5134BA6C396F}"/>
              </a:ext>
            </a:extLst>
          </p:cNvPr>
          <p:cNvSpPr/>
          <p:nvPr/>
        </p:nvSpPr>
        <p:spPr>
          <a:xfrm>
            <a:off x="633213" y="4517405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(el)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hlinkClick r:id="" action="ppaction://noaction">
              <a:snd r:embed="rId13" name="60_odiar.wav"/>
            </a:hlinkClick>
            <a:extLst>
              <a:ext uri="{FF2B5EF4-FFF2-40B4-BE49-F238E27FC236}">
                <a16:creationId xmlns:a16="http://schemas.microsoft.com/office/drawing/2014/main" id="{AD346257-F855-4B80-A1B9-87E656D80306}"/>
              </a:ext>
            </a:extLst>
          </p:cNvPr>
          <p:cNvSpPr/>
          <p:nvPr/>
        </p:nvSpPr>
        <p:spPr>
          <a:xfrm>
            <a:off x="8924000" y="451740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hlinkClick r:id="" action="ppaction://noaction">
              <a:snd r:embed="rId14" name="54_pero.wav"/>
            </a:hlinkClick>
            <a:extLst>
              <a:ext uri="{FF2B5EF4-FFF2-40B4-BE49-F238E27FC236}">
                <a16:creationId xmlns:a16="http://schemas.microsoft.com/office/drawing/2014/main" id="{314201DA-96C1-4584-98F4-D8B8F964F828}"/>
              </a:ext>
            </a:extLst>
          </p:cNvPr>
          <p:cNvSpPr/>
          <p:nvPr/>
        </p:nvSpPr>
        <p:spPr>
          <a:xfrm>
            <a:off x="8968943" y="321529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66E75E-778E-4373-84C2-4A5F382930A8}"/>
              </a:ext>
            </a:extLst>
          </p:cNvPr>
          <p:cNvSpPr txBox="1"/>
          <p:nvPr/>
        </p:nvSpPr>
        <p:spPr>
          <a:xfrm>
            <a:off x="4690292" y="3834511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64985E-03E9-48EB-91E4-CEAD309C1F3A}"/>
              </a:ext>
            </a:extLst>
          </p:cNvPr>
          <p:cNvSpPr txBox="1"/>
          <p:nvPr/>
        </p:nvSpPr>
        <p:spPr>
          <a:xfrm>
            <a:off x="4510094" y="358765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b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(f, pl.)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6289D8-48EA-4117-8513-B29B3A5FD862}"/>
              </a:ext>
            </a:extLst>
          </p:cNvPr>
          <p:cNvSpPr txBox="1"/>
          <p:nvPr/>
        </p:nvSpPr>
        <p:spPr>
          <a:xfrm>
            <a:off x="4307376" y="3870297"/>
            <a:ext cx="301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 (f/pl)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687ACF-F384-4708-907A-0E4B39BBC792}"/>
              </a:ext>
            </a:extLst>
          </p:cNvPr>
          <p:cNvSpPr txBox="1"/>
          <p:nvPr/>
        </p:nvSpPr>
        <p:spPr>
          <a:xfrm>
            <a:off x="4621387" y="3878322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63400F-04A8-40DD-A39F-81E8DE3532F0}"/>
              </a:ext>
            </a:extLst>
          </p:cNvPr>
          <p:cNvSpPr txBox="1"/>
          <p:nvPr/>
        </p:nvSpPr>
        <p:spPr>
          <a:xfrm>
            <a:off x="4555489" y="357630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pretty (f/pl.)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4DD8-DF19-415D-A3F3-34C47A59709B}"/>
              </a:ext>
            </a:extLst>
          </p:cNvPr>
          <p:cNvSpPr txBox="1"/>
          <p:nvPr/>
        </p:nvSpPr>
        <p:spPr>
          <a:xfrm>
            <a:off x="3775032" y="3722116"/>
            <a:ext cx="4203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male </a:t>
            </a:r>
            <a:b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friend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BCCC2E-E748-4702-8394-AF0FEAAB72EC}"/>
              </a:ext>
            </a:extLst>
          </p:cNvPr>
          <p:cNvSpPr txBox="1"/>
          <p:nvPr/>
        </p:nvSpPr>
        <p:spPr>
          <a:xfrm>
            <a:off x="4610197" y="361916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08E7E9-F5A7-4BC3-940B-AC8FC3AD3749}"/>
              </a:ext>
            </a:extLst>
          </p:cNvPr>
          <p:cNvSpPr txBox="1"/>
          <p:nvPr/>
        </p:nvSpPr>
        <p:spPr>
          <a:xfrm>
            <a:off x="4083100" y="3885742"/>
            <a:ext cx="344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class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3C848D-0DE1-4820-BCF3-E87C0B990E23}"/>
              </a:ext>
            </a:extLst>
          </p:cNvPr>
          <p:cNvSpPr txBox="1"/>
          <p:nvPr/>
        </p:nvSpPr>
        <p:spPr>
          <a:xfrm>
            <a:off x="4616239" y="3543688"/>
            <a:ext cx="2310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(m./pl.)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EB7A6F-1402-4E88-A7F1-243D6096A421}"/>
              </a:ext>
            </a:extLst>
          </p:cNvPr>
          <p:cNvSpPr txBox="1"/>
          <p:nvPr/>
        </p:nvSpPr>
        <p:spPr>
          <a:xfrm>
            <a:off x="4552927" y="3979559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7C597B-E6BA-429F-89D9-4913F88895FD}"/>
              </a:ext>
            </a:extLst>
          </p:cNvPr>
          <p:cNvSpPr txBox="1"/>
          <p:nvPr/>
        </p:nvSpPr>
        <p:spPr>
          <a:xfrm>
            <a:off x="4521330" y="3489479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a/an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(f,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sg.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875630-70C5-474C-B844-9A8957ADCA01}"/>
              </a:ext>
            </a:extLst>
          </p:cNvPr>
          <p:cNvSpPr txBox="1"/>
          <p:nvPr/>
        </p:nvSpPr>
        <p:spPr>
          <a:xfrm>
            <a:off x="3332087" y="1000107"/>
            <a:ext cx="487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Excelente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🤗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2F53AAA2-DA3C-C08F-6240-10CF962082C5}"/>
              </a:ext>
            </a:extLst>
          </p:cNvPr>
          <p:cNvSpPr txBox="1">
            <a:spLocks/>
          </p:cNvSpPr>
          <p:nvPr/>
        </p:nvSpPr>
        <p:spPr>
          <a:xfrm>
            <a:off x="9175604" y="386615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3" name="Picture 2" descr="Brain, Idea, Think, Creativity">
            <a:extLst>
              <a:ext uri="{FF2B5EF4-FFF2-40B4-BE49-F238E27FC236}">
                <a16:creationId xmlns:a16="http://schemas.microsoft.com/office/drawing/2014/main" id="{665B6420-4518-C25A-C454-3E478BFFB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1019835" y="2401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872875-0938-D6AF-BEE0-60E74924C599}"/>
              </a:ext>
            </a:extLst>
          </p:cNvPr>
          <p:cNvGrpSpPr/>
          <p:nvPr/>
        </p:nvGrpSpPr>
        <p:grpSpPr>
          <a:xfrm>
            <a:off x="11532911" y="142997"/>
            <a:ext cx="663964" cy="400110"/>
            <a:chOff x="9166469" y="1815321"/>
            <a:chExt cx="892964" cy="522707"/>
          </a:xfrm>
        </p:grpSpPr>
        <p:pic>
          <p:nvPicPr>
            <p:cNvPr id="5" name="Picture 22" descr="Free Bubble Speech vector and picture">
              <a:extLst>
                <a:ext uri="{FF2B5EF4-FFF2-40B4-BE49-F238E27FC236}">
                  <a16:creationId xmlns:a16="http://schemas.microsoft.com/office/drawing/2014/main" id="{AFB10BA8-6A6D-D694-9DC6-3C4024A35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DB6CE-1245-2FCD-2065-C3A25A30DDF0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7DCD6B77-825D-BFFF-4357-A9418070D7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544" y="9790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AC0D7F9-5810-613E-1B53-F5100E36E1A3}"/>
              </a:ext>
            </a:extLst>
          </p:cNvPr>
          <p:cNvSpPr/>
          <p:nvPr/>
        </p:nvSpPr>
        <p:spPr>
          <a:xfrm>
            <a:off x="1041868" y="238669"/>
            <a:ext cx="4619847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se dice en español?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299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3" y="924457"/>
            <a:ext cx="3178090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31014" y="1890935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irregular.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53" y="50476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204236" y="4310420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64416" y="5166499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active rabbit.</a:t>
            </a:r>
            <a:endParaRPr i="1" dirty="0"/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162301" y="3048865"/>
            <a:ext cx="55865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‘s/he, it has’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______.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2408762" y="341242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endParaRPr lang="en-GB" dirty="0"/>
          </a:p>
        </p:txBody>
      </p:sp>
      <p:sp>
        <p:nvSpPr>
          <p:cNvPr id="17" name="Google Shape;169;p8">
            <a:extLst>
              <a:ext uri="{FF2B5EF4-FFF2-40B4-BE49-F238E27FC236}">
                <a16:creationId xmlns:a16="http://schemas.microsoft.com/office/drawing/2014/main" id="{AE4A29D6-06C2-442A-BCA0-BAE21F8222EC}"/>
              </a:ext>
            </a:extLst>
          </p:cNvPr>
          <p:cNvSpPr txBox="1"/>
          <p:nvPr/>
        </p:nvSpPr>
        <p:spPr>
          <a:xfrm>
            <a:off x="4214150" y="960411"/>
            <a:ext cx="575984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</a:t>
            </a:r>
            <a:r>
              <a:rPr lang="en-GB" sz="2800" b="0" i="0" u="none" strike="noStrike" cap="none" baseline="30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&amp; plural]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6086E1BF-4E71-4DB7-90EE-B2C248B8255D}"/>
              </a:ext>
            </a:extLst>
          </p:cNvPr>
          <p:cNvSpPr txBox="1"/>
          <p:nvPr/>
        </p:nvSpPr>
        <p:spPr>
          <a:xfrm>
            <a:off x="6947870" y="3011496"/>
            <a:ext cx="46871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‘they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10B32-2B2F-4671-9F6D-974003EC2410}"/>
              </a:ext>
            </a:extLst>
          </p:cNvPr>
          <p:cNvSpPr/>
          <p:nvPr/>
        </p:nvSpPr>
        <p:spPr>
          <a:xfrm>
            <a:off x="8445697" y="336375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sym typeface="Century Gothic"/>
              </a:rPr>
              <a:t>tienen</a:t>
            </a:r>
            <a:endParaRPr lang="en-GB" dirty="0"/>
          </a:p>
        </p:txBody>
      </p:sp>
      <p:sp>
        <p:nvSpPr>
          <p:cNvPr id="20" name="Google Shape;174;p8">
            <a:extLst>
              <a:ext uri="{FF2B5EF4-FFF2-40B4-BE49-F238E27FC236}">
                <a16:creationId xmlns:a16="http://schemas.microsoft.com/office/drawing/2014/main" id="{4725BE5E-C83B-4B3B-AD65-FBE1E5175816}"/>
              </a:ext>
            </a:extLst>
          </p:cNvPr>
          <p:cNvSpPr txBox="1"/>
          <p:nvPr/>
        </p:nvSpPr>
        <p:spPr>
          <a:xfrm>
            <a:off x="6253172" y="431292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2C4518-0675-4B07-9085-0664A7EFC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098" y="3834236"/>
            <a:ext cx="586072" cy="952368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32B36C-ADCD-4996-A1FD-8AEB8B25A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1886" y="3808095"/>
            <a:ext cx="501359" cy="95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5C9E9-8A85-420A-9C80-2CEAF5C2B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1491" y="4359671"/>
            <a:ext cx="501359" cy="467056"/>
          </a:xfrm>
          <a:prstGeom prst="rect">
            <a:avLst/>
          </a:prstGeom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2EDB1614-FF0A-445B-8B4F-5DB996D836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6433" y="504574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10B75E6A-F9EF-428E-ABEE-8E36ABC99999}"/>
              </a:ext>
            </a:extLst>
          </p:cNvPr>
          <p:cNvSpPr txBox="1"/>
          <p:nvPr/>
        </p:nvSpPr>
        <p:spPr>
          <a:xfrm>
            <a:off x="6947870" y="5341195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two active rabbits.</a:t>
            </a:r>
            <a:endParaRPr i="1" dirty="0"/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873CD947-3DA1-46DE-9304-9FB3BE18F93E}"/>
              </a:ext>
            </a:extLst>
          </p:cNvPr>
          <p:cNvSpPr txBox="1"/>
          <p:nvPr/>
        </p:nvSpPr>
        <p:spPr>
          <a:xfrm>
            <a:off x="628667" y="5729786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 active rabbit .</a:t>
            </a:r>
            <a:endParaRPr i="1" dirty="0"/>
          </a:p>
        </p:txBody>
      </p:sp>
      <p:pic>
        <p:nvPicPr>
          <p:cNvPr id="41" name="Picture 4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0E7BFE2-1AD7-4E33-B585-81574416D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4916" y="3759791"/>
            <a:ext cx="501359" cy="9523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72E308-1E4F-4B74-8074-B7E01E84C8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81" t="26695" r="54"/>
          <a:stretch/>
        </p:blipFill>
        <p:spPr>
          <a:xfrm>
            <a:off x="5658861" y="4394579"/>
            <a:ext cx="279969" cy="4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764921" y="1957288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 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1" y="2990731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4" y="360466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60" y="4241592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0" y="4866633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9" y="5556558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55" y="6147240"/>
            <a:ext cx="527765" cy="549755"/>
          </a:xfrm>
          <a:prstGeom prst="rect">
            <a:avLst/>
          </a:prstGeom>
        </p:spPr>
      </p:pic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133" y="3930350"/>
            <a:ext cx="1810833" cy="2942605"/>
          </a:xfrm>
          <a:prstGeom prst="rect">
            <a:avLst/>
          </a:prstGeom>
        </p:spPr>
      </p:pic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C6B5137A-4BFF-4EE8-BFC7-A11960D81377}"/>
              </a:ext>
            </a:extLst>
          </p:cNvPr>
          <p:cNvSpPr/>
          <p:nvPr/>
        </p:nvSpPr>
        <p:spPr>
          <a:xfrm>
            <a:off x="4808248" y="2269795"/>
            <a:ext cx="4488152" cy="1270691"/>
          </a:xfrm>
          <a:prstGeom prst="wedgeRoundRectCallout">
            <a:avLst>
              <a:gd name="adj1" fmla="val -61707"/>
              <a:gd name="adj2" fmla="val 398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💡 Remember: We use </a:t>
            </a:r>
            <a:r>
              <a:rPr lang="en-GB" sz="27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7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7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plural nouns.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0555B6-A278-4496-9AEA-1FC6AE257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78" y="2269795"/>
            <a:ext cx="332284" cy="654668"/>
          </a:xfrm>
          <a:prstGeom prst="rect">
            <a:avLst/>
          </a:prstGeom>
        </p:spPr>
      </p:pic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71E01D-E738-49D0-A2E4-0C4DBFE4D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263" y="1974869"/>
            <a:ext cx="527764" cy="959085"/>
          </a:xfrm>
          <a:prstGeom prst="rect">
            <a:avLst/>
          </a:prstGeom>
        </p:spPr>
      </p:pic>
      <p:sp>
        <p:nvSpPr>
          <p:cNvPr id="6" name="Action Button: Blank 5">
            <a:hlinkClick r:id="" action="ppaction://noaction" highlightClick="1">
              <a:snd r:embed="rId7" name="s7_ejemplo 1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524566" y="3035294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s7_1a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524566" y="369222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s7_2a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513138" y="431061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s7_3a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514225" y="4910924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s7_4a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537499" y="5556558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s7_5a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519326" y="620219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27D4D73-0A40-6A94-5BFA-583E9C4688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15" name="Review_W10_7.1.wav"/>
            </a:hlinkClick>
            <a:extLst>
              <a:ext uri="{FF2B5EF4-FFF2-40B4-BE49-F238E27FC236}">
                <a16:creationId xmlns:a16="http://schemas.microsoft.com/office/drawing/2014/main" id="{17FFFEF7-A419-7D1B-4414-78E6EA875426}"/>
              </a:ext>
            </a:extLst>
          </p:cNvPr>
          <p:cNvSpPr/>
          <p:nvPr/>
        </p:nvSpPr>
        <p:spPr>
          <a:xfrm>
            <a:off x="974137" y="238669"/>
            <a:ext cx="3174532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Quique.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F284BCF-4720-3E50-BADC-31BB9BC55AB1}"/>
              </a:ext>
            </a:extLst>
          </p:cNvPr>
          <p:cNvSpPr/>
          <p:nvPr/>
        </p:nvSpPr>
        <p:spPr>
          <a:xfrm>
            <a:off x="753157" y="847010"/>
            <a:ext cx="7224224" cy="533859"/>
          </a:xfrm>
          <a:prstGeom prst="wedgeRoundRectCallout">
            <a:avLst>
              <a:gd name="adj1" fmla="val -52502"/>
              <a:gd name="adj2" fmla="val -47788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hlinkClick r:id="" action="ppaction://noaction">
              <a:snd r:embed="rId16" name="s7_es la clase de sofia..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764018" y="896056"/>
            <a:ext cx="71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o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Max?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8CAD5-6ED2-0B97-78AE-B948BD0838A4}"/>
              </a:ext>
            </a:extLst>
          </p:cNvPr>
          <p:cNvSpPr txBox="1"/>
          <p:nvPr/>
        </p:nvSpPr>
        <p:spPr>
          <a:xfrm>
            <a:off x="2241950" y="2051210"/>
            <a:ext cx="844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Max</a:t>
            </a:r>
            <a:endParaRPr lang="en-GB" sz="1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1F3D3D-7F43-4BEF-8A7D-B633596977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76" y="2381817"/>
            <a:ext cx="404151" cy="54480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98572D-AB9D-2B8C-2E0D-E1624A6BB0FB}"/>
              </a:ext>
            </a:extLst>
          </p:cNvPr>
          <p:cNvGrpSpPr/>
          <p:nvPr/>
        </p:nvGrpSpPr>
        <p:grpSpPr>
          <a:xfrm>
            <a:off x="11099367" y="8843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CBAF95-E187-4C6B-B5FA-065B7D2F6F5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5" name="Picture 24" descr="Free speaker sound loud vector">
              <a:extLst>
                <a:ext uri="{FF2B5EF4-FFF2-40B4-BE49-F238E27FC236}">
                  <a16:creationId xmlns:a16="http://schemas.microsoft.com/office/drawing/2014/main" id="{A9A831F4-03B0-9883-6D57-13ED5E47E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7" name="Google Shape;222;p10">
            <a:extLst>
              <a:ext uri="{FF2B5EF4-FFF2-40B4-BE49-F238E27FC236}">
                <a16:creationId xmlns:a16="http://schemas.microsoft.com/office/drawing/2014/main" id="{1F4586E5-3DDC-72F5-B98C-54884425A433}"/>
              </a:ext>
            </a:extLst>
          </p:cNvPr>
          <p:cNvSpPr txBox="1"/>
          <p:nvPr/>
        </p:nvSpPr>
        <p:spPr>
          <a:xfrm>
            <a:off x="10777714" y="86226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18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F284BCF-4720-3E50-BADC-31BB9BC55AB1}"/>
              </a:ext>
            </a:extLst>
          </p:cNvPr>
          <p:cNvSpPr/>
          <p:nvPr/>
        </p:nvSpPr>
        <p:spPr>
          <a:xfrm>
            <a:off x="803956" y="863943"/>
            <a:ext cx="4615519" cy="533859"/>
          </a:xfrm>
          <a:prstGeom prst="wedgeRoundRectCallout">
            <a:avLst>
              <a:gd name="adj1" fmla="val -52502"/>
              <a:gd name="adj2" fmla="val -47788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528562" y="1915939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 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22" y="2949382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5" y="3563315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01" y="4200243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21" y="482528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10" y="5515209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6" y="6105891"/>
            <a:ext cx="527765" cy="5497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3803747" y="1940724"/>
          <a:ext cx="802718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66908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5160273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cosas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/ son? 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bonitos / </a:t>
                      </a:r>
                      <a:r>
                        <a:rPr lang="en-GB" sz="23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bonitas</a:t>
                      </a: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89" name="TextBox 88">
            <a:hlinkClick r:id="" action="ppaction://noaction">
              <a:snd r:embed="rId4" name="s7_rodeo el adjetivo correcto.wav"/>
            </a:hlinkClick>
            <a:extLst>
              <a:ext uri="{FF2B5EF4-FFF2-40B4-BE49-F238E27FC236}">
                <a16:creationId xmlns:a16="http://schemas.microsoft.com/office/drawing/2014/main" id="{5EBC9AE6-9B73-4D01-B71C-90FA455F80C2}"/>
              </a:ext>
            </a:extLst>
          </p:cNvPr>
          <p:cNvSpPr txBox="1"/>
          <p:nvPr/>
        </p:nvSpPr>
        <p:spPr>
          <a:xfrm>
            <a:off x="907508" y="919204"/>
            <a:ext cx="4615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Rodea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4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3278328" y="309288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cuadernos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3545613" y="4327513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profesores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3011041" y="373134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mochila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2987173" y="493070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3851698" y="5592980"/>
            <a:ext cx="206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clase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087390" y="6179058"/>
            <a:ext cx="21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libros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7573385" y="3149161"/>
            <a:ext cx="743686" cy="39056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6722044" y="3762989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10472718" y="4366658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7977380" y="4979935"/>
            <a:ext cx="10626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6741443" y="5608590"/>
            <a:ext cx="12265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6743560" y="6180084"/>
            <a:ext cx="851341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7202" y="5323088"/>
            <a:ext cx="953764" cy="1549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0555B6-A278-4496-9AEA-1FC6AE257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19" y="2228446"/>
            <a:ext cx="332284" cy="654668"/>
          </a:xfrm>
          <a:prstGeom prst="rect">
            <a:avLst/>
          </a:prstGeom>
        </p:spPr>
      </p:pic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71E01D-E738-49D0-A2E4-0C4DBFE4D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04" y="1933520"/>
            <a:ext cx="527764" cy="959085"/>
          </a:xfrm>
          <a:prstGeom prst="rect">
            <a:avLst/>
          </a:prstGeom>
        </p:spPr>
      </p:pic>
      <p:sp>
        <p:nvSpPr>
          <p:cNvPr id="44" name="Action Button: Blank 43">
            <a:hlinkClick r:id="" action="ppaction://noaction" highlightClick="1">
              <a:snd r:embed="rId8" name="s7_ejemplo 2.wav"/>
            </a:hlinkClick>
            <a:extLst>
              <a:ext uri="{FF2B5EF4-FFF2-40B4-BE49-F238E27FC236}">
                <a16:creationId xmlns:a16="http://schemas.microsoft.com/office/drawing/2014/main" id="{B1F862BB-9655-4126-9DE9-4719D32CF7CF}"/>
              </a:ext>
            </a:extLst>
          </p:cNvPr>
          <p:cNvSpPr/>
          <p:nvPr/>
        </p:nvSpPr>
        <p:spPr>
          <a:xfrm>
            <a:off x="209248" y="3010878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9" name="s7_1b.wav"/>
            </a:hlinkClick>
            <a:extLst>
              <a:ext uri="{FF2B5EF4-FFF2-40B4-BE49-F238E27FC236}">
                <a16:creationId xmlns:a16="http://schemas.microsoft.com/office/drawing/2014/main" id="{EB728C60-C5F0-43D0-9B57-1BA8AE90F0D3}"/>
              </a:ext>
            </a:extLst>
          </p:cNvPr>
          <p:cNvSpPr/>
          <p:nvPr/>
        </p:nvSpPr>
        <p:spPr>
          <a:xfrm>
            <a:off x="209248" y="3667809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Blank 45">
            <a:hlinkClick r:id="" action="ppaction://noaction" highlightClick="1">
              <a:snd r:embed="rId10" name="s7_2b.wav"/>
            </a:hlinkClick>
            <a:extLst>
              <a:ext uri="{FF2B5EF4-FFF2-40B4-BE49-F238E27FC236}">
                <a16:creationId xmlns:a16="http://schemas.microsoft.com/office/drawing/2014/main" id="{92D66261-E23A-411C-9787-40B8F1B6C982}"/>
              </a:ext>
            </a:extLst>
          </p:cNvPr>
          <p:cNvSpPr/>
          <p:nvPr/>
        </p:nvSpPr>
        <p:spPr>
          <a:xfrm>
            <a:off x="197820" y="4286196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1" name="s7_3b.wav"/>
            </a:hlinkClick>
            <a:extLst>
              <a:ext uri="{FF2B5EF4-FFF2-40B4-BE49-F238E27FC236}">
                <a16:creationId xmlns:a16="http://schemas.microsoft.com/office/drawing/2014/main" id="{351A8D82-7E08-41D3-90B5-A359D9CF7CEE}"/>
              </a:ext>
            </a:extLst>
          </p:cNvPr>
          <p:cNvSpPr/>
          <p:nvPr/>
        </p:nvSpPr>
        <p:spPr>
          <a:xfrm>
            <a:off x="198907" y="4886508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12" name="s7_4b.wav"/>
            </a:hlinkClick>
            <a:extLst>
              <a:ext uri="{FF2B5EF4-FFF2-40B4-BE49-F238E27FC236}">
                <a16:creationId xmlns:a16="http://schemas.microsoft.com/office/drawing/2014/main" id="{C9BB08C3-D64A-4929-8C2D-BD40F9D18436}"/>
              </a:ext>
            </a:extLst>
          </p:cNvPr>
          <p:cNvSpPr/>
          <p:nvPr/>
        </p:nvSpPr>
        <p:spPr>
          <a:xfrm>
            <a:off x="222181" y="5532142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13" name="s7_5b.wav"/>
            </a:hlinkClick>
            <a:extLst>
              <a:ext uri="{FF2B5EF4-FFF2-40B4-BE49-F238E27FC236}">
                <a16:creationId xmlns:a16="http://schemas.microsoft.com/office/drawing/2014/main" id="{4F0D7D9C-DEBC-42B0-8CDA-FAA5F54E8C49}"/>
              </a:ext>
            </a:extLst>
          </p:cNvPr>
          <p:cNvSpPr/>
          <p:nvPr/>
        </p:nvSpPr>
        <p:spPr>
          <a:xfrm>
            <a:off x="204008" y="6177776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27D4D73-0A40-6A94-5BFA-583E9C468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FFFEF7-A419-7D1B-4414-78E6EA875426}"/>
              </a:ext>
            </a:extLst>
          </p:cNvPr>
          <p:cNvSpPr/>
          <p:nvPr/>
        </p:nvSpPr>
        <p:spPr>
          <a:xfrm>
            <a:off x="974137" y="238669"/>
            <a:ext cx="6585404" cy="533859"/>
          </a:xfrm>
          <a:prstGeom prst="wedgeRoundRectCallout">
            <a:avLst>
              <a:gd name="adj1" fmla="val -548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8CAD5-6ED2-0B97-78AE-B948BD0838A4}"/>
              </a:ext>
            </a:extLst>
          </p:cNvPr>
          <p:cNvSpPr txBox="1"/>
          <p:nvPr/>
        </p:nvSpPr>
        <p:spPr>
          <a:xfrm>
            <a:off x="2005591" y="2009861"/>
            <a:ext cx="844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Max</a:t>
            </a:r>
            <a:endParaRPr lang="en-GB" sz="1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1F3D3D-7F43-4BEF-8A7D-B633596977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17" y="2340468"/>
            <a:ext cx="404151" cy="544804"/>
          </a:xfrm>
          <a:prstGeom prst="rect">
            <a:avLst/>
          </a:prstGeom>
        </p:spPr>
      </p:pic>
      <p:sp>
        <p:nvSpPr>
          <p:cNvPr id="115" name="TextBox 114">
            <a:hlinkClick r:id="" action="ppaction://noaction">
              <a:snd r:embed="rId17" name="s7_escucha otra vez.wav"/>
            </a:hlinkClick>
            <a:extLst>
              <a:ext uri="{FF2B5EF4-FFF2-40B4-BE49-F238E27FC236}">
                <a16:creationId xmlns:a16="http://schemas.microsoft.com/office/drawing/2014/main" id="{AC808B1A-63C7-478E-8188-C994C3F2A73E}"/>
              </a:ext>
            </a:extLst>
          </p:cNvPr>
          <p:cNvSpPr txBox="1"/>
          <p:nvPr/>
        </p:nvSpPr>
        <p:spPr>
          <a:xfrm>
            <a:off x="1035665" y="242675"/>
            <a:ext cx="658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las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cosas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164380-5B10-CCBB-1ECC-073FF235FCDD}"/>
              </a:ext>
            </a:extLst>
          </p:cNvPr>
          <p:cNvGrpSpPr/>
          <p:nvPr/>
        </p:nvGrpSpPr>
        <p:grpSpPr>
          <a:xfrm>
            <a:off x="11099367" y="8843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F88C8F-395B-5310-5EE7-EB46CA692CA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80EA5D43-3602-AF5D-4A24-C1BA19A72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3" name="Google Shape;222;p10">
            <a:extLst>
              <a:ext uri="{FF2B5EF4-FFF2-40B4-BE49-F238E27FC236}">
                <a16:creationId xmlns:a16="http://schemas.microsoft.com/office/drawing/2014/main" id="{213CA873-1417-52E7-F6EC-7DCB22CE099F}"/>
              </a:ext>
            </a:extLst>
          </p:cNvPr>
          <p:cNvSpPr txBox="1"/>
          <p:nvPr/>
        </p:nvSpPr>
        <p:spPr>
          <a:xfrm>
            <a:off x="10777714" y="86226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4A063-BD59-D5DA-1B4B-89413742D7C1}"/>
              </a:ext>
            </a:extLst>
          </p:cNvPr>
          <p:cNvSpPr txBox="1"/>
          <p:nvPr/>
        </p:nvSpPr>
        <p:spPr>
          <a:xfrm>
            <a:off x="6026462" y="961571"/>
            <a:ext cx="21239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rodea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circle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9" grpId="0"/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B83F1-75FF-49E3-B0D2-7678FD8539B5}"/>
              </a:ext>
            </a:extLst>
          </p:cNvPr>
          <p:cNvSpPr txBox="1"/>
          <p:nvPr/>
        </p:nvSpPr>
        <p:spPr>
          <a:xfrm>
            <a:off x="196260" y="4175082"/>
            <a:ext cx="91334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They  have   a    red   exercise   book.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She has a big pencil case.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They  have  old  teachers.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They  have some pretty flowers.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She has   a   new   classroom.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She  has   an  old  book.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1D798-8A9F-46B5-832A-F403ECF4D0E8}"/>
              </a:ext>
            </a:extLst>
          </p:cNvPr>
          <p:cNvSpPr txBox="1"/>
          <p:nvPr/>
        </p:nvSpPr>
        <p:spPr>
          <a:xfrm>
            <a:off x="2629046" y="4244769"/>
            <a:ext cx="92335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9D0C6-0FFB-4A63-9C9E-A36D166B43EE}"/>
              </a:ext>
            </a:extLst>
          </p:cNvPr>
          <p:cNvSpPr txBox="1"/>
          <p:nvPr/>
        </p:nvSpPr>
        <p:spPr>
          <a:xfrm>
            <a:off x="7014765" y="4190908"/>
            <a:ext cx="863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96227B-7D8B-4A21-8CF1-F452F708D779}"/>
              </a:ext>
            </a:extLst>
          </p:cNvPr>
          <p:cNvSpPr txBox="1"/>
          <p:nvPr/>
        </p:nvSpPr>
        <p:spPr>
          <a:xfrm>
            <a:off x="3029040" y="4577341"/>
            <a:ext cx="25340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school bag.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59ED68-901B-460E-A893-E1E0E42D8F4C}"/>
              </a:ext>
            </a:extLst>
          </p:cNvPr>
          <p:cNvSpPr txBox="1"/>
          <p:nvPr/>
        </p:nvSpPr>
        <p:spPr>
          <a:xfrm>
            <a:off x="2583360" y="5081455"/>
            <a:ext cx="863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7761EB-E804-40F6-9912-4E334009211B}"/>
              </a:ext>
            </a:extLst>
          </p:cNvPr>
          <p:cNvSpPr txBox="1"/>
          <p:nvPr/>
        </p:nvSpPr>
        <p:spPr>
          <a:xfrm>
            <a:off x="2541154" y="5505579"/>
            <a:ext cx="10320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0E2BE7-A64B-4273-831F-EB1778B54F2C}"/>
              </a:ext>
            </a:extLst>
          </p:cNvPr>
          <p:cNvSpPr txBox="1"/>
          <p:nvPr/>
        </p:nvSpPr>
        <p:spPr>
          <a:xfrm>
            <a:off x="5853300" y="5474801"/>
            <a:ext cx="3883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2FA60-430E-472C-BB27-7B07BE953FC2}"/>
              </a:ext>
            </a:extLst>
          </p:cNvPr>
          <p:cNvSpPr txBox="1"/>
          <p:nvPr/>
        </p:nvSpPr>
        <p:spPr>
          <a:xfrm>
            <a:off x="2007162" y="5946118"/>
            <a:ext cx="18895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enormous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947163-1EF5-431C-8A36-E474013F8594}"/>
              </a:ext>
            </a:extLst>
          </p:cNvPr>
          <p:cNvSpPr txBox="1"/>
          <p:nvPr/>
        </p:nvSpPr>
        <p:spPr>
          <a:xfrm>
            <a:off x="2123908" y="6361864"/>
            <a:ext cx="93326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41336D-501D-462C-B3CB-32DCD3EC5F06}"/>
              </a:ext>
            </a:extLst>
          </p:cNvPr>
          <p:cNvSpPr txBox="1"/>
          <p:nvPr/>
        </p:nvSpPr>
        <p:spPr>
          <a:xfrm>
            <a:off x="4679446" y="6310221"/>
            <a:ext cx="863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38B9F-BA80-4044-9997-A7DCF5B6035C}"/>
              </a:ext>
            </a:extLst>
          </p:cNvPr>
          <p:cNvSpPr txBox="1"/>
          <p:nvPr/>
        </p:nvSpPr>
        <p:spPr>
          <a:xfrm>
            <a:off x="10068092" y="6413958"/>
            <a:ext cx="21239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correct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17EC1-84D2-400C-AA87-27C2E1F80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514" y="872598"/>
            <a:ext cx="7614578" cy="3242934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A2CF29B0-2A7D-4E5A-2F30-8C660791C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09F600F-A783-B0A9-75F2-642A21A6AE33}"/>
              </a:ext>
            </a:extLst>
          </p:cNvPr>
          <p:cNvSpPr/>
          <p:nvPr/>
        </p:nvSpPr>
        <p:spPr>
          <a:xfrm>
            <a:off x="974136" y="238669"/>
            <a:ext cx="6556963" cy="533859"/>
          </a:xfrm>
          <a:prstGeom prst="wedgeRoundRectCallout">
            <a:avLst>
              <a:gd name="adj1" fmla="val -54098"/>
              <a:gd name="adj2" fmla="val 69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hlinkClick r:id="" action="ppaction://noaction">
              <a:snd r:embed="rId8" name="s8_1.wav"/>
            </a:hlinkClick>
            <a:extLst>
              <a:ext uri="{FF2B5EF4-FFF2-40B4-BE49-F238E27FC236}">
                <a16:creationId xmlns:a16="http://schemas.microsoft.com/office/drawing/2014/main" id="{A0515178-869A-48E1-AFC1-6C6CA736EE98}"/>
              </a:ext>
            </a:extLst>
          </p:cNvPr>
          <p:cNvSpPr txBox="1"/>
          <p:nvPr/>
        </p:nvSpPr>
        <p:spPr>
          <a:xfrm>
            <a:off x="1003276" y="249308"/>
            <a:ext cx="8265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¿Qué 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?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Corrige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 error.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2390</Words>
  <Application>Microsoft Office PowerPoint</Application>
  <PresentationFormat>Widescreen</PresentationFormat>
  <Paragraphs>339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Mystical Woods Rough Script</vt:lpstr>
      <vt:lpstr>Segoe Print</vt:lpstr>
      <vt:lpstr>Office Theme</vt:lpstr>
      <vt:lpstr>español, con Quique</vt:lpstr>
      <vt:lpstr>Saying what I and others have</vt:lpstr>
      <vt:lpstr>pronunciar</vt:lpstr>
      <vt:lpstr>pronunciar</vt:lpstr>
      <vt:lpstr>vocabulario</vt:lpstr>
      <vt:lpstr>Tener: s/he, it has | they have</vt:lpstr>
      <vt:lpstr>escuchar</vt:lpstr>
      <vt:lpstr>escuchar</vt:lpstr>
      <vt:lpstr>leer</vt:lpstr>
      <vt:lpstr>Using the negative ‘no’</vt:lpstr>
      <vt:lpstr>escuchar</vt:lpstr>
      <vt:lpstr>escuchar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39</cp:revision>
  <dcterms:created xsi:type="dcterms:W3CDTF">2021-09-24T10:38:38Z</dcterms:created>
  <dcterms:modified xsi:type="dcterms:W3CDTF">2023-09-05T11:00:29Z</dcterms:modified>
</cp:coreProperties>
</file>