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823" r:id="rId2"/>
    <p:sldId id="391" r:id="rId3"/>
    <p:sldId id="258" r:id="rId4"/>
    <p:sldId id="796" r:id="rId5"/>
    <p:sldId id="925" r:id="rId6"/>
    <p:sldId id="486" r:id="rId7"/>
    <p:sldId id="350" r:id="rId8"/>
    <p:sldId id="839" r:id="rId9"/>
    <p:sldId id="928" r:id="rId10"/>
    <p:sldId id="930" r:id="rId11"/>
    <p:sldId id="3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6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5E3CF"/>
    <a:srgbClr val="FFCCFF"/>
    <a:srgbClr val="4A8522"/>
    <a:srgbClr val="FF0066"/>
    <a:srgbClr val="86CFE2"/>
    <a:srgbClr val="91EAD2"/>
    <a:srgbClr val="22A7CC"/>
    <a:srgbClr val="68D5C8"/>
    <a:srgbClr val="E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6" autoAdjust="0"/>
    <p:restoredTop sz="56287" autoAdjust="0"/>
  </p:normalViewPr>
  <p:slideViewPr>
    <p:cSldViewPr snapToGrid="0">
      <p:cViewPr varScale="1">
        <p:scale>
          <a:sx n="64" d="100"/>
          <a:sy n="64" d="100"/>
        </p:scale>
        <p:origin x="2538" y="54"/>
      </p:cViewPr>
      <p:guideLst>
        <p:guide pos="166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8BDD-C3F3-4CEA-9EFE-5B0E045ADAD4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AA6D-8055-400A-BBF5-68275BAEE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8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Phonics: </a:t>
            </a:r>
            <a:r>
              <a:rPr lang="pt-BR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[r]|[rr]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parar [706] correr [343]  Cluster: caro [2179] carro [1857] pera [&gt;5000] perra [888]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u="none" strike="noStrike" dirty="0">
              <a:solidFill>
                <a:srgbClr val="1F3864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Vocabulary: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amar [700] odiar [2211] abuela [783] abuelo [4796] comida [906] las [1] los [1]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Revisit 1: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él [9] ella [72] tú [184] yo [28] pero [30]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Revisit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2: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un [6] dos [64] tres [134] cuatro [241] cinco [284] seis [438] siete [603] ocho [641] nueve [991] diez [449]  once [1701] doce [1138] </a:t>
            </a:r>
            <a:endParaRPr lang="es-ES" sz="1200" b="0" i="0" u="none" strike="noStrike" dirty="0">
              <a:solidFill>
                <a:srgbClr val="1F3864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[r]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To recap and elicit the pronunciation of the </a:t>
            </a:r>
            <a:r>
              <a:rPr lang="en-GB" b="1" dirty="0"/>
              <a:t>individual SSC [r]</a:t>
            </a:r>
            <a:r>
              <a:rPr lang="en-GB" b="0" dirty="0"/>
              <a:t>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picture and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 dirty="0"/>
              <a:t>Gesture suggestion</a:t>
            </a:r>
            <a:r>
              <a:rPr lang="en-GB" dirty="0"/>
              <a:t>: hold one hand up, palm open and facing away, to signal ‘stop’.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00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SSC </a:t>
            </a:r>
            <a:r>
              <a:rPr lang="en-GB" b="1" dirty="0"/>
              <a:t>[</a:t>
            </a:r>
            <a:r>
              <a:rPr lang="en-GB" b="1" dirty="0" err="1"/>
              <a:t>rr</a:t>
            </a:r>
            <a:r>
              <a:rPr lang="en-GB" b="1" dirty="0"/>
              <a:t>].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To recap and elicit the pronunciation of the </a:t>
            </a:r>
            <a:r>
              <a:rPr lang="en-GB" b="1" dirty="0"/>
              <a:t>individual SSC [</a:t>
            </a:r>
            <a:r>
              <a:rPr lang="en-GB" b="1" dirty="0" err="1"/>
              <a:t>rr</a:t>
            </a:r>
            <a:r>
              <a:rPr lang="en-GB" b="1" dirty="0"/>
              <a:t>].</a:t>
            </a: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picture &amp;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 dirty="0"/>
              <a:t>Gesture suggestion</a:t>
            </a:r>
            <a:r>
              <a:rPr lang="en-GB" dirty="0"/>
              <a:t>: Using index and middle fingers to be ‘legs’ mime a fast running movement, moving the hand from right to left across the body.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0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written comprehension and read aloud of three items of previously taught vocabulary that we revisit this week and the seven new words.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Click for an English item. Elicit pronunciation of the Spanish from pupils.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Click to cover the Spanish word with a picture.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Continue with the remaining items.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Optional at this stage: elicit the Spanish from pupils, (English prompts reappear on each mouse click) this time without written Spanish support.</a:t>
            </a:r>
            <a:br>
              <a:rPr lang="en-GB" b="0" dirty="0"/>
            </a:br>
            <a:endParaRPr lang="en-GB" sz="1200" b="0" strike="noStrike" spc="-1" dirty="0">
              <a:latin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46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plural form of definite articles, building in prior knowledge of singular definite articles.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 on singular definite articles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examples of masculine nouns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examples of feminine nouns.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masculine </a:t>
            </a:r>
            <a:r>
              <a:rPr lang="en-GB" b="0" dirty="0"/>
              <a:t>definite</a:t>
            </a:r>
            <a:r>
              <a:rPr lang="en-GB" dirty="0"/>
              <a:t> article.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meaning from students and click to bring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feminine </a:t>
            </a:r>
            <a:r>
              <a:rPr lang="en-GB" b="0" dirty="0"/>
              <a:t>definite</a:t>
            </a:r>
            <a:r>
              <a:rPr lang="en-GB" dirty="0"/>
              <a:t> articles.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meaning from students and click to bring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grammar explanation on plural definite articles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examples of masculine nouns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examples of feminine nouns.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masculine indefinite article.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meaning from students and click to bring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feminine indefinite articles.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meaning from students and click to bring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72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use the correct plural definite article with a range of previously introduced nouns and new vocabulary from this week.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Introduce the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bring noun with definite article and encourage the correct plural form from pupils.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There are 7 nouns in total.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4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2 opinion verbs in 1</a:t>
            </a:r>
            <a:r>
              <a:rPr lang="en-GB" b="0" baseline="30000" dirty="0"/>
              <a:t>st</a:t>
            </a:r>
            <a:r>
              <a:rPr lang="en-GB" b="0" dirty="0"/>
              <a:t> and 3</a:t>
            </a:r>
            <a:r>
              <a:rPr lang="en-GB" b="0" baseline="30000" dirty="0"/>
              <a:t>rd</a:t>
            </a:r>
            <a:r>
              <a:rPr lang="en-GB" b="0" dirty="0"/>
              <a:t> person singular; to introduce the use of articles with opinion verbs.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7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8 minutes [Part 1 ]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aural recognition of </a:t>
            </a:r>
            <a:r>
              <a:rPr lang="en-GB" b="0" dirty="0" err="1"/>
              <a:t>amar</a:t>
            </a:r>
            <a:r>
              <a:rPr lang="en-GB" b="0" dirty="0"/>
              <a:t> and </a:t>
            </a:r>
            <a:r>
              <a:rPr lang="en-GB" b="0" dirty="0" err="1"/>
              <a:t>odiar</a:t>
            </a:r>
            <a:r>
              <a:rPr lang="en-GB" b="0" dirty="0"/>
              <a:t>, linking with the right person.; aural comprehension of vocabulary. </a:t>
            </a:r>
            <a:endParaRPr lang="en-GB" sz="12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the task  and do the example with them. At this stage pupils focus on recognising the person of the verb and whether it is </a:t>
            </a:r>
            <a:r>
              <a:rPr lang="en-GB" dirty="0" err="1"/>
              <a:t>amar</a:t>
            </a:r>
            <a:r>
              <a:rPr lang="en-GB" dirty="0"/>
              <a:t> or </a:t>
            </a:r>
            <a:r>
              <a:rPr lang="en-GB" dirty="0" err="1"/>
              <a:t>odiar</a:t>
            </a:r>
            <a:r>
              <a:rPr lang="en-GB" dirty="0"/>
              <a:t>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Move to next slide to complete part two (vocab comprehension). 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Transcript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E Amo la comida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 Odia la Tortuga Irene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 Amo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idiomas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 Ama las </a:t>
            </a:r>
            <a:r>
              <a:rPr lang="en-GB" dirty="0" err="1"/>
              <a:t>sillas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4 Ama la clase de español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5 </a:t>
            </a:r>
            <a:r>
              <a:rPr lang="en-GB" dirty="0" err="1"/>
              <a:t>Odio</a:t>
            </a:r>
            <a:r>
              <a:rPr lang="en-GB" dirty="0"/>
              <a:t> las </a:t>
            </a:r>
            <a:r>
              <a:rPr lang="en-GB" dirty="0" err="1"/>
              <a:t>mañanas</a:t>
            </a:r>
            <a:r>
              <a:rPr lang="en-GB" dirty="0"/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8 minutes [Part 2]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aural recognition of </a:t>
            </a:r>
            <a:r>
              <a:rPr lang="en-GB" b="0" i="1" dirty="0" err="1"/>
              <a:t>amar</a:t>
            </a:r>
            <a:r>
              <a:rPr lang="en-GB" b="0" dirty="0"/>
              <a:t> and </a:t>
            </a:r>
            <a:r>
              <a:rPr lang="en-GB" b="0" i="1" dirty="0" err="1"/>
              <a:t>odiar</a:t>
            </a:r>
            <a:r>
              <a:rPr lang="en-GB" b="0" dirty="0"/>
              <a:t>, linking with the right person; aural comprehension of vocabulary. </a:t>
            </a:r>
            <a:endParaRPr lang="en-GB" sz="12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the task.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Encourage pupils to write the words. Alternatively, they can write the letters (a-f).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Teachers can also elicit English translations to reinforce the noticing of the missing article in some of the English sentences.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E Amo la comida.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 Odia la Tortuga Irene.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 Amo los </a:t>
            </a:r>
            <a:r>
              <a:rPr lang="en-GB" dirty="0" err="1"/>
              <a:t>idiomas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 Ama las </a:t>
            </a:r>
            <a:r>
              <a:rPr lang="en-GB" dirty="0" err="1"/>
              <a:t>sillas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4 Ama la clase de </a:t>
            </a:r>
            <a:r>
              <a:rPr lang="en-GB" dirty="0" err="1"/>
              <a:t>español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5 </a:t>
            </a:r>
            <a:r>
              <a:rPr lang="en-GB" dirty="0" err="1"/>
              <a:t>Odio</a:t>
            </a:r>
            <a:r>
              <a:rPr lang="en-GB" dirty="0"/>
              <a:t> las </a:t>
            </a:r>
            <a:r>
              <a:rPr lang="en-GB" dirty="0" err="1"/>
              <a:t>mañanas</a:t>
            </a:r>
            <a:r>
              <a:rPr lang="en-GB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7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7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4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9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1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0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4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6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28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8.gif"/><Relationship Id="rId5" Type="http://schemas.openxmlformats.org/officeDocument/2006/relationships/image" Target="../media/image32.svg"/><Relationship Id="rId15" Type="http://schemas.openxmlformats.org/officeDocument/2006/relationships/image" Target="../media/image41.png"/><Relationship Id="rId10" Type="http://schemas.openxmlformats.org/officeDocument/2006/relationships/image" Target="../media/image7.gif"/><Relationship Id="rId4" Type="http://schemas.openxmlformats.org/officeDocument/2006/relationships/image" Target="../media/image31.png"/><Relationship Id="rId9" Type="http://schemas.openxmlformats.org/officeDocument/2006/relationships/image" Target="../media/image24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8.gif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11" Type="http://schemas.openxmlformats.org/officeDocument/2006/relationships/image" Target="../media/image22.png"/><Relationship Id="rId5" Type="http://schemas.openxmlformats.org/officeDocument/2006/relationships/image" Target="../media/image18.sv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36.sv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Sofía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881" y="1005525"/>
            <a:ext cx="6621960" cy="5678129"/>
          </a:xfrm>
          <a:prstGeom prst="rect">
            <a:avLst/>
          </a:prstGeom>
        </p:spPr>
      </p:pic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594B333A-025F-4074-BB8E-3F4870FCC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2" y="2729068"/>
            <a:ext cx="2177196" cy="4135742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131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13">
            <a:extLst>
              <a:ext uri="{FF2B5EF4-FFF2-40B4-BE49-F238E27FC236}">
                <a16:creationId xmlns:a16="http://schemas.microsoft.com/office/drawing/2014/main" id="{DBA33C64-F8E1-B350-1616-D8AEBE775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27682"/>
              </p:ext>
            </p:extLst>
          </p:nvPr>
        </p:nvGraphicFramePr>
        <p:xfrm>
          <a:off x="142669" y="1780775"/>
          <a:ext cx="4505098" cy="414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361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3602737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Amo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Odia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714222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Amo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35111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Ama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918768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Ama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763382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Odio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95923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203E0BE-9A27-0C9A-B87C-36ED3E6F9307}"/>
              </a:ext>
            </a:extLst>
          </p:cNvPr>
          <p:cNvSpPr/>
          <p:nvPr/>
        </p:nvSpPr>
        <p:spPr>
          <a:xfrm>
            <a:off x="121019" y="121872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/>
              </a:rPr>
              <a:t>Sofía </a:t>
            </a:r>
            <a:r>
              <a:rPr lang="en-GB" sz="3200" b="1" dirty="0" err="1">
                <a:solidFill>
                  <a:srgbClr val="002060"/>
                </a:solidFill>
                <a:latin typeface="Century Gothic"/>
              </a:rPr>
              <a:t>habla</a:t>
            </a:r>
            <a:r>
              <a:rPr lang="en-GB" sz="3200" b="1" dirty="0">
                <a:solidFill>
                  <a:srgbClr val="002060"/>
                </a:solidFill>
                <a:latin typeface="Century Gothic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917205CF-9424-3237-5D68-4C1A21790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9220" y="-42940"/>
            <a:ext cx="914400" cy="914400"/>
          </a:xfrm>
          <a:prstGeom prst="rect">
            <a:avLst/>
          </a:prstGeom>
        </p:spPr>
      </p:pic>
      <p:sp>
        <p:nvSpPr>
          <p:cNvPr id="41" name="CustomShape 23">
            <a:extLst>
              <a:ext uri="{FF2B5EF4-FFF2-40B4-BE49-F238E27FC236}">
                <a16:creationId xmlns:a16="http://schemas.microsoft.com/office/drawing/2014/main" id="{33CA5D3D-B162-3822-E462-367A6C47E6E7}"/>
              </a:ext>
            </a:extLst>
          </p:cNvPr>
          <p:cNvSpPr/>
          <p:nvPr/>
        </p:nvSpPr>
        <p:spPr>
          <a:xfrm>
            <a:off x="308127" y="1900323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  <a:ea typeface="DejaVu Sans"/>
              </a:rPr>
              <a:t>E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CustomShape 23">
            <a:extLst>
              <a:ext uri="{FF2B5EF4-FFF2-40B4-BE49-F238E27FC236}">
                <a16:creationId xmlns:a16="http://schemas.microsoft.com/office/drawing/2014/main" id="{3B72F50E-B323-211A-E5B6-DC89DEFD2C39}"/>
              </a:ext>
            </a:extLst>
          </p:cNvPr>
          <p:cNvSpPr/>
          <p:nvPr/>
        </p:nvSpPr>
        <p:spPr>
          <a:xfrm>
            <a:off x="296873" y="4653208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ustomShape 23">
            <a:extLst>
              <a:ext uri="{FF2B5EF4-FFF2-40B4-BE49-F238E27FC236}">
                <a16:creationId xmlns:a16="http://schemas.microsoft.com/office/drawing/2014/main" id="{8DCA8276-26F7-6C2A-A355-DC2AD9C079DD}"/>
              </a:ext>
            </a:extLst>
          </p:cNvPr>
          <p:cNvSpPr/>
          <p:nvPr/>
        </p:nvSpPr>
        <p:spPr>
          <a:xfrm>
            <a:off x="296873" y="5348120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" name="Google Shape;319;p15" descr="Speech Icon, Voice, Talking, Audio, Speech">
            <a:extLst>
              <a:ext uri="{FF2B5EF4-FFF2-40B4-BE49-F238E27FC236}">
                <a16:creationId xmlns:a16="http://schemas.microsoft.com/office/drawing/2014/main" id="{685169FC-CE8F-A0C5-33CB-FECC066A032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43841" y="3363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Title 1">
            <a:extLst>
              <a:ext uri="{FF2B5EF4-FFF2-40B4-BE49-F238E27FC236}">
                <a16:creationId xmlns:a16="http://schemas.microsoft.com/office/drawing/2014/main" id="{562176C7-D08D-1210-FBAE-5E513BF72C29}"/>
              </a:ext>
            </a:extLst>
          </p:cNvPr>
          <p:cNvSpPr txBox="1">
            <a:spLocks/>
          </p:cNvSpPr>
          <p:nvPr/>
        </p:nvSpPr>
        <p:spPr>
          <a:xfrm>
            <a:off x="9602192" y="859647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5EC7002A-0A91-9FE0-78BF-610F0BDAA84C}"/>
              </a:ext>
            </a:extLst>
          </p:cNvPr>
          <p:cNvSpPr/>
          <p:nvPr/>
        </p:nvSpPr>
        <p:spPr>
          <a:xfrm>
            <a:off x="3575154" y="136668"/>
            <a:ext cx="5309152" cy="518040"/>
          </a:xfrm>
          <a:prstGeom prst="wedgeRoundRectCallout">
            <a:avLst>
              <a:gd name="adj1" fmla="val 23987"/>
              <a:gd name="adj2" fmla="val 87675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253DA78-4750-77FE-F588-5A6F8DA6DADD}"/>
              </a:ext>
            </a:extLst>
          </p:cNvPr>
          <p:cNvSpPr txBox="1"/>
          <p:nvPr/>
        </p:nvSpPr>
        <p:spPr>
          <a:xfrm>
            <a:off x="3728887" y="123268"/>
            <a:ext cx="540724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Escucha. Escribe la palabra.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23" name="CustomShape 23">
            <a:extLst>
              <a:ext uri="{FF2B5EF4-FFF2-40B4-BE49-F238E27FC236}">
                <a16:creationId xmlns:a16="http://schemas.microsoft.com/office/drawing/2014/main" id="{FDC33AE1-BA1C-5B9E-69B7-1E994471EAEF}"/>
              </a:ext>
            </a:extLst>
          </p:cNvPr>
          <p:cNvSpPr/>
          <p:nvPr/>
        </p:nvSpPr>
        <p:spPr>
          <a:xfrm>
            <a:off x="308127" y="2570912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CustomShape 23">
            <a:extLst>
              <a:ext uri="{FF2B5EF4-FFF2-40B4-BE49-F238E27FC236}">
                <a16:creationId xmlns:a16="http://schemas.microsoft.com/office/drawing/2014/main" id="{2C4AE31C-F5C3-8A1A-53DB-D91072D5AD62}"/>
              </a:ext>
            </a:extLst>
          </p:cNvPr>
          <p:cNvSpPr/>
          <p:nvPr/>
        </p:nvSpPr>
        <p:spPr>
          <a:xfrm>
            <a:off x="308127" y="3299903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CustomShape 23">
            <a:extLst>
              <a:ext uri="{FF2B5EF4-FFF2-40B4-BE49-F238E27FC236}">
                <a16:creationId xmlns:a16="http://schemas.microsoft.com/office/drawing/2014/main" id="{338055D9-742E-CA0D-ACA2-BC86F3AA89F7}"/>
              </a:ext>
            </a:extLst>
          </p:cNvPr>
          <p:cNvSpPr/>
          <p:nvPr/>
        </p:nvSpPr>
        <p:spPr>
          <a:xfrm>
            <a:off x="308127" y="3982044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6" name="Picture 2" descr="Gráficos vectoriales gratis de Birmania">
            <a:extLst>
              <a:ext uri="{FF2B5EF4-FFF2-40B4-BE49-F238E27FC236}">
                <a16:creationId xmlns:a16="http://schemas.microsoft.com/office/drawing/2014/main" id="{DF84A1C2-02EF-E941-BAA7-4798D8EA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150" y="2984375"/>
            <a:ext cx="1749636" cy="124451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FF357F7-693F-F3C6-28F2-5155506C6B77}"/>
              </a:ext>
            </a:extLst>
          </p:cNvPr>
          <p:cNvGrpSpPr/>
          <p:nvPr/>
        </p:nvGrpSpPr>
        <p:grpSpPr>
          <a:xfrm>
            <a:off x="10004113" y="3180194"/>
            <a:ext cx="2023751" cy="1138519"/>
            <a:chOff x="8248650" y="1681491"/>
            <a:chExt cx="5110885" cy="2038350"/>
          </a:xfrm>
        </p:grpSpPr>
        <p:pic>
          <p:nvPicPr>
            <p:cNvPr id="128" name="Picture 18" descr="Gráficos vectoriales gratis de Verduras">
              <a:extLst>
                <a:ext uri="{FF2B5EF4-FFF2-40B4-BE49-F238E27FC236}">
                  <a16:creationId xmlns:a16="http://schemas.microsoft.com/office/drawing/2014/main" id="{2E3A1E9A-21EF-806D-0A74-005E3EFA8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4465" y="1839577"/>
              <a:ext cx="2335070" cy="172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6" descr="Gráficos vectoriales gratis de Comida">
              <a:extLst>
                <a:ext uri="{FF2B5EF4-FFF2-40B4-BE49-F238E27FC236}">
                  <a16:creationId xmlns:a16="http://schemas.microsoft.com/office/drawing/2014/main" id="{EA45DB58-1292-8BCD-5F91-465357DB7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1681491"/>
              <a:ext cx="4076700" cy="203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102D15C-DE6F-053A-2436-3BB8DB90C652}"/>
              </a:ext>
            </a:extLst>
          </p:cNvPr>
          <p:cNvGrpSpPr/>
          <p:nvPr/>
        </p:nvGrpSpPr>
        <p:grpSpPr>
          <a:xfrm>
            <a:off x="4867887" y="5216075"/>
            <a:ext cx="2170687" cy="1092740"/>
            <a:chOff x="9208168" y="5234898"/>
            <a:chExt cx="2170687" cy="1092740"/>
          </a:xfrm>
        </p:grpSpPr>
        <p:pic>
          <p:nvPicPr>
            <p:cNvPr id="131" name="Picture 130" descr="Logo, company name&#10;&#10;Description automatically generated">
              <a:extLst>
                <a:ext uri="{FF2B5EF4-FFF2-40B4-BE49-F238E27FC236}">
                  <a16:creationId xmlns:a16="http://schemas.microsoft.com/office/drawing/2014/main" id="{5A1DC5F1-E7EF-7002-2232-BB4D21DBB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08168" y="5528000"/>
              <a:ext cx="1344475" cy="799638"/>
            </a:xfrm>
            <a:prstGeom prst="rect">
              <a:avLst/>
            </a:prstGeom>
          </p:spPr>
        </p:pic>
        <p:pic>
          <p:nvPicPr>
            <p:cNvPr id="132" name="Picture 131" descr="Logo&#10;&#10;Description automatically generated">
              <a:extLst>
                <a:ext uri="{FF2B5EF4-FFF2-40B4-BE49-F238E27FC236}">
                  <a16:creationId xmlns:a16="http://schemas.microsoft.com/office/drawing/2014/main" id="{7256C962-0B03-52F8-32A7-2EDDB41B4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177" y="5234898"/>
              <a:ext cx="1157678" cy="829813"/>
            </a:xfrm>
            <a:prstGeom prst="rect">
              <a:avLst/>
            </a:prstGeom>
          </p:spPr>
        </p:pic>
      </p:grpSp>
      <p:pic>
        <p:nvPicPr>
          <p:cNvPr id="134" name="Picture 133">
            <a:extLst>
              <a:ext uri="{FF2B5EF4-FFF2-40B4-BE49-F238E27FC236}">
                <a16:creationId xmlns:a16="http://schemas.microsoft.com/office/drawing/2014/main" id="{10D44C49-241F-86F1-2792-463851994C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7823" y="5152409"/>
            <a:ext cx="1674260" cy="1262054"/>
          </a:xfrm>
          <a:prstGeom prst="rect">
            <a:avLst/>
          </a:prstGeom>
        </p:spPr>
      </p:pic>
      <p:pic>
        <p:nvPicPr>
          <p:cNvPr id="7170" name="Picture 2" descr="Ilustraciones gratis de España">
            <a:extLst>
              <a:ext uri="{FF2B5EF4-FFF2-40B4-BE49-F238E27FC236}">
                <a16:creationId xmlns:a16="http://schemas.microsoft.com/office/drawing/2014/main" id="{4D4993EC-E0A3-2E3B-8CE9-A4A09CF6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48" y="2809316"/>
            <a:ext cx="554476" cy="3696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ráficos vectoriales gratis de Silla">
            <a:extLst>
              <a:ext uri="{FF2B5EF4-FFF2-40B4-BE49-F238E27FC236}">
                <a16:creationId xmlns:a16="http://schemas.microsoft.com/office/drawing/2014/main" id="{C357AE53-A5D1-7EAC-5BFE-3225190B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09" y="2937048"/>
            <a:ext cx="911582" cy="126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Gráficos vectoriales gratis de Silla">
            <a:extLst>
              <a:ext uri="{FF2B5EF4-FFF2-40B4-BE49-F238E27FC236}">
                <a16:creationId xmlns:a16="http://schemas.microsoft.com/office/drawing/2014/main" id="{50C2E50E-9D34-1FDA-1177-4E2E5EC8F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98" y="2943748"/>
            <a:ext cx="911582" cy="126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ráficos vectoriales gratis de Animales">
            <a:extLst>
              <a:ext uri="{FF2B5EF4-FFF2-40B4-BE49-F238E27FC236}">
                <a16:creationId xmlns:a16="http://schemas.microsoft.com/office/drawing/2014/main" id="{E9323081-5CD5-2FE7-C4F2-A26C92CD1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332" y="5519786"/>
            <a:ext cx="1369460" cy="9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0B0B3C0A-B398-ADE1-5358-04C8F4A8332B}"/>
              </a:ext>
            </a:extLst>
          </p:cNvPr>
          <p:cNvSpPr/>
          <p:nvPr/>
        </p:nvSpPr>
        <p:spPr>
          <a:xfrm>
            <a:off x="4867887" y="265294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a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6F841A4-F089-F23F-F174-DAA791C7F7AE}"/>
              </a:ext>
            </a:extLst>
          </p:cNvPr>
          <p:cNvSpPr/>
          <p:nvPr/>
        </p:nvSpPr>
        <p:spPr>
          <a:xfrm>
            <a:off x="7309371" y="2724646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b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2467FAF-6F3B-4809-9751-C789670182C3}"/>
              </a:ext>
            </a:extLst>
          </p:cNvPr>
          <p:cNvSpPr/>
          <p:nvPr/>
        </p:nvSpPr>
        <p:spPr>
          <a:xfrm>
            <a:off x="9918570" y="2746814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c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F43A44D-95A7-CACC-A666-A9BCE6238A11}"/>
              </a:ext>
            </a:extLst>
          </p:cNvPr>
          <p:cNvSpPr/>
          <p:nvPr/>
        </p:nvSpPr>
        <p:spPr>
          <a:xfrm>
            <a:off x="4807799" y="4767091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d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23484B2-E159-ACE0-9DF6-4BE1BDDBC911}"/>
              </a:ext>
            </a:extLst>
          </p:cNvPr>
          <p:cNvSpPr/>
          <p:nvPr/>
        </p:nvSpPr>
        <p:spPr>
          <a:xfrm>
            <a:off x="7269637" y="4922923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e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95FB9C5-FFFF-BE02-DC8E-A5CC54505897}"/>
              </a:ext>
            </a:extLst>
          </p:cNvPr>
          <p:cNvSpPr/>
          <p:nvPr/>
        </p:nvSpPr>
        <p:spPr>
          <a:xfrm>
            <a:off x="10036353" y="4921438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f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D513E79-31AC-5118-F471-EAF7A9C5C0A0}"/>
              </a:ext>
            </a:extLst>
          </p:cNvPr>
          <p:cNvSpPr txBox="1"/>
          <p:nvPr/>
        </p:nvSpPr>
        <p:spPr>
          <a:xfrm>
            <a:off x="2146780" y="1855380"/>
            <a:ext cx="2183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la comida</a:t>
            </a:r>
          </a:p>
        </p:txBody>
      </p:sp>
      <p:sp>
        <p:nvSpPr>
          <p:cNvPr id="144" name="CustomShape 23">
            <a:extLst>
              <a:ext uri="{FF2B5EF4-FFF2-40B4-BE49-F238E27FC236}">
                <a16:creationId xmlns:a16="http://schemas.microsoft.com/office/drawing/2014/main" id="{475FD05B-D7D8-C3A0-5EC9-790A56D98530}"/>
              </a:ext>
            </a:extLst>
          </p:cNvPr>
          <p:cNvSpPr/>
          <p:nvPr/>
        </p:nvSpPr>
        <p:spPr>
          <a:xfrm>
            <a:off x="9983556" y="247447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  <a:ea typeface="DejaVu Sans"/>
              </a:rPr>
              <a:t>E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4496470-BB61-4847-8D0B-DC23E17A487F}"/>
              </a:ext>
            </a:extLst>
          </p:cNvPr>
          <p:cNvSpPr txBox="1"/>
          <p:nvPr/>
        </p:nvSpPr>
        <p:spPr>
          <a:xfrm>
            <a:off x="2224349" y="2544938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la </a:t>
            </a:r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tortuga</a:t>
            </a:r>
            <a:endParaRPr lang="en-GB" sz="28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46" name="CustomShape 23">
            <a:extLst>
              <a:ext uri="{FF2B5EF4-FFF2-40B4-BE49-F238E27FC236}">
                <a16:creationId xmlns:a16="http://schemas.microsoft.com/office/drawing/2014/main" id="{96F73A81-D7A1-7560-FF85-4CBB85C107F5}"/>
              </a:ext>
            </a:extLst>
          </p:cNvPr>
          <p:cNvSpPr/>
          <p:nvPr/>
        </p:nvSpPr>
        <p:spPr>
          <a:xfrm>
            <a:off x="10004550" y="443477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0DFC995-FC87-09C6-1159-087E6BD749AB}"/>
              </a:ext>
            </a:extLst>
          </p:cNvPr>
          <p:cNvSpPr txBox="1"/>
          <p:nvPr/>
        </p:nvSpPr>
        <p:spPr>
          <a:xfrm>
            <a:off x="2129331" y="3269125"/>
            <a:ext cx="215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idiomas</a:t>
            </a:r>
            <a:endParaRPr lang="en-GB" sz="28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48" name="CustomShape 23">
            <a:extLst>
              <a:ext uri="{FF2B5EF4-FFF2-40B4-BE49-F238E27FC236}">
                <a16:creationId xmlns:a16="http://schemas.microsoft.com/office/drawing/2014/main" id="{EEF9FB31-00CA-C7DE-7CC8-7A900D629326}"/>
              </a:ext>
            </a:extLst>
          </p:cNvPr>
          <p:cNvSpPr/>
          <p:nvPr/>
        </p:nvSpPr>
        <p:spPr>
          <a:xfrm>
            <a:off x="4879197" y="4318360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42CE921-EA7E-1799-06F5-87C3FDDC4465}"/>
              </a:ext>
            </a:extLst>
          </p:cNvPr>
          <p:cNvSpPr txBox="1"/>
          <p:nvPr/>
        </p:nvSpPr>
        <p:spPr>
          <a:xfrm>
            <a:off x="2133458" y="3955053"/>
            <a:ext cx="161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las </a:t>
            </a:r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sillas</a:t>
            </a:r>
            <a:endParaRPr lang="en-GB" sz="28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50" name="CustomShape 23">
            <a:extLst>
              <a:ext uri="{FF2B5EF4-FFF2-40B4-BE49-F238E27FC236}">
                <a16:creationId xmlns:a16="http://schemas.microsoft.com/office/drawing/2014/main" id="{ABE5254B-27C8-E8F9-DFF4-A92F5E11BFAE}"/>
              </a:ext>
            </a:extLst>
          </p:cNvPr>
          <p:cNvSpPr/>
          <p:nvPr/>
        </p:nvSpPr>
        <p:spPr>
          <a:xfrm>
            <a:off x="4927066" y="226298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D77F8D1-B49F-1F1E-DD21-1B619D53654F}"/>
              </a:ext>
            </a:extLst>
          </p:cNvPr>
          <p:cNvSpPr txBox="1"/>
          <p:nvPr/>
        </p:nvSpPr>
        <p:spPr>
          <a:xfrm>
            <a:off x="2111110" y="4613824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la clase </a:t>
            </a:r>
          </a:p>
        </p:txBody>
      </p:sp>
      <p:sp>
        <p:nvSpPr>
          <p:cNvPr id="152" name="CustomShape 23">
            <a:extLst>
              <a:ext uri="{FF2B5EF4-FFF2-40B4-BE49-F238E27FC236}">
                <a16:creationId xmlns:a16="http://schemas.microsoft.com/office/drawing/2014/main" id="{BA523B9C-E460-9A3E-B790-3C67D5B79E81}"/>
              </a:ext>
            </a:extLst>
          </p:cNvPr>
          <p:cNvSpPr/>
          <p:nvPr/>
        </p:nvSpPr>
        <p:spPr>
          <a:xfrm>
            <a:off x="7399609" y="228114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36EB676-62BA-D37F-28F9-F5B3428B4C2B}"/>
              </a:ext>
            </a:extLst>
          </p:cNvPr>
          <p:cNvSpPr txBox="1"/>
          <p:nvPr/>
        </p:nvSpPr>
        <p:spPr>
          <a:xfrm>
            <a:off x="2064584" y="5377987"/>
            <a:ext cx="24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las </a:t>
            </a:r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mañanas</a:t>
            </a:r>
            <a:endParaRPr lang="en-GB" sz="28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54" name="CustomShape 23">
            <a:extLst>
              <a:ext uri="{FF2B5EF4-FFF2-40B4-BE49-F238E27FC236}">
                <a16:creationId xmlns:a16="http://schemas.microsoft.com/office/drawing/2014/main" id="{731D8EC6-25A5-6BB2-38A8-1FA5997E0C09}"/>
              </a:ext>
            </a:extLst>
          </p:cNvPr>
          <p:cNvSpPr/>
          <p:nvPr/>
        </p:nvSpPr>
        <p:spPr>
          <a:xfrm>
            <a:off x="7477572" y="4584199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142" grpId="0"/>
      <p:bldP spid="144" grpId="0" animBg="1"/>
      <p:bldP spid="145" grpId="0"/>
      <p:bldP spid="146" grpId="0" animBg="1"/>
      <p:bldP spid="147" grpId="0"/>
      <p:bldP spid="148" grpId="0" animBg="1"/>
      <p:bldP spid="149" grpId="0"/>
      <p:bldP spid="150" grpId="0" animBg="1"/>
      <p:bldP spid="151" grpId="0"/>
      <p:bldP spid="152" grpId="0" animBg="1"/>
      <p:bldP spid="153" grpId="0"/>
      <p:bldP spid="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4844488" y="4681407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03"/>
            <a:ext cx="43509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Describing things and people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1" name="Google Shape;101;p2">
            <a:extLst>
              <a:ext uri="{FF2B5EF4-FFF2-40B4-BE49-F238E27FC236}">
                <a16:creationId xmlns:a16="http://schemas.microsoft.com/office/drawing/2014/main" id="{AFF00D05-ECAA-4F39-A8E3-0C5CC7B128DD}"/>
              </a:ext>
            </a:extLst>
          </p:cNvPr>
          <p:cNvSpPr txBox="1"/>
          <p:nvPr/>
        </p:nvSpPr>
        <p:spPr>
          <a:xfrm>
            <a:off x="-21944" y="4850242"/>
            <a:ext cx="4350984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Definite articles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         (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el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, la, 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los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, las)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opinion (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odiar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, 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amar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)</a:t>
            </a:r>
            <a:endParaRPr lang="en-GB"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 [r] [</a:t>
            </a:r>
            <a:r>
              <a:rPr lang="en-GB" sz="28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endParaRPr lang="en-GB" sz="2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57D7CA-CDF4-425A-A2CD-07EDC441AF5E}"/>
              </a:ext>
            </a:extLst>
          </p:cNvPr>
          <p:cNvGrpSpPr/>
          <p:nvPr/>
        </p:nvGrpSpPr>
        <p:grpSpPr>
          <a:xfrm>
            <a:off x="276912" y="1467776"/>
            <a:ext cx="1010476" cy="733121"/>
            <a:chOff x="12983862" y="5605323"/>
            <a:chExt cx="2184332" cy="1457874"/>
          </a:xfrm>
        </p:grpSpPr>
        <p:pic>
          <p:nvPicPr>
            <p:cNvPr id="18" name="Picture 1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D794025-2EE3-44C1-B316-CF8EDE0DC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01275">
              <a:off x="12983862" y="5605323"/>
              <a:ext cx="1594442" cy="797221"/>
            </a:xfrm>
            <a:prstGeom prst="rect">
              <a:avLst/>
            </a:prstGeom>
          </p:spPr>
        </p:pic>
        <p:pic>
          <p:nvPicPr>
            <p:cNvPr id="19" name="Picture 18" descr="A tennis racket and a ball&#10;&#10;Description automatically generated with medium confidence">
              <a:extLst>
                <a:ext uri="{FF2B5EF4-FFF2-40B4-BE49-F238E27FC236}">
                  <a16:creationId xmlns:a16="http://schemas.microsoft.com/office/drawing/2014/main" id="{18FD01C0-179E-4DB2-83B4-49144B860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1998">
              <a:off x="13212002" y="5883989"/>
              <a:ext cx="1956192" cy="978096"/>
            </a:xfrm>
            <a:prstGeom prst="rect">
              <a:avLst/>
            </a:prstGeom>
          </p:spPr>
        </p:pic>
        <p:pic>
          <p:nvPicPr>
            <p:cNvPr id="20" name="Picture 19" descr="A close-up of a football ball&#10;&#10;Description automatically generated with medium confidence">
              <a:extLst>
                <a:ext uri="{FF2B5EF4-FFF2-40B4-BE49-F238E27FC236}">
                  <a16:creationId xmlns:a16="http://schemas.microsoft.com/office/drawing/2014/main" id="{EB3B42F1-D384-4AA3-A972-4B44AB244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792" y="6265976"/>
              <a:ext cx="812455" cy="79722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BB5AEA-F7A2-4F56-A0EF-0365E60EA1B6}"/>
              </a:ext>
            </a:extLst>
          </p:cNvPr>
          <p:cNvGrpSpPr/>
          <p:nvPr/>
        </p:nvGrpSpPr>
        <p:grpSpPr>
          <a:xfrm>
            <a:off x="2983781" y="1390411"/>
            <a:ext cx="1225803" cy="683817"/>
            <a:chOff x="9208168" y="5234898"/>
            <a:chExt cx="2170687" cy="1092740"/>
          </a:xfrm>
        </p:grpSpPr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A3024AE1-7C26-4AF8-82C4-F1EEAB488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08168" y="5528000"/>
              <a:ext cx="1344475" cy="799638"/>
            </a:xfrm>
            <a:prstGeom prst="rect">
              <a:avLst/>
            </a:prstGeom>
          </p:spPr>
        </p:pic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2AA1B124-77B5-4DC9-8F3E-CFD541831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177" y="5234898"/>
              <a:ext cx="1157678" cy="829813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EE9BBA-E44E-4FC1-9EAF-CAE10EE07BF6}"/>
              </a:ext>
            </a:extLst>
          </p:cNvPr>
          <p:cNvGrpSpPr/>
          <p:nvPr/>
        </p:nvGrpSpPr>
        <p:grpSpPr>
          <a:xfrm>
            <a:off x="959690" y="1980374"/>
            <a:ext cx="2489539" cy="2124560"/>
            <a:chOff x="13106896" y="1574673"/>
            <a:chExt cx="2350322" cy="2188770"/>
          </a:xfrm>
        </p:grpSpPr>
        <p:pic>
          <p:nvPicPr>
            <p:cNvPr id="25" name="Picture 24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AEF18DA6-2A17-4B93-9322-CC1D108A1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331" y="1796282"/>
              <a:ext cx="532581" cy="530362"/>
            </a:xfrm>
            <a:prstGeom prst="rect">
              <a:avLst/>
            </a:prstGeom>
          </p:spPr>
        </p:pic>
        <p:pic>
          <p:nvPicPr>
            <p:cNvPr id="26" name="Picture 25" descr="Shape&#10;&#10;Description automatically generated">
              <a:extLst>
                <a:ext uri="{FF2B5EF4-FFF2-40B4-BE49-F238E27FC236}">
                  <a16:creationId xmlns:a16="http://schemas.microsoft.com/office/drawing/2014/main" id="{61DBD6CA-63B8-4507-BADA-A0DBA5BE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3753" y="2104811"/>
              <a:ext cx="1198353" cy="1144989"/>
            </a:xfrm>
            <a:prstGeom prst="rect">
              <a:avLst/>
            </a:prstGeom>
          </p:spPr>
        </p:pic>
        <p:pic>
          <p:nvPicPr>
            <p:cNvPr id="27" name="Picture 26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4CDF5626-4576-4B72-8A5C-AF1BD933A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9341" y="1574673"/>
              <a:ext cx="532581" cy="530362"/>
            </a:xfrm>
            <a:prstGeom prst="rect">
              <a:avLst/>
            </a:prstGeom>
          </p:spPr>
        </p:pic>
        <p:pic>
          <p:nvPicPr>
            <p:cNvPr id="28" name="Picture 27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6BE59D8B-A075-4AC4-98A7-95637E22C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6713" y="1606915"/>
              <a:ext cx="532581" cy="530362"/>
            </a:xfrm>
            <a:prstGeom prst="rect">
              <a:avLst/>
            </a:prstGeom>
          </p:spPr>
        </p:pic>
        <p:pic>
          <p:nvPicPr>
            <p:cNvPr id="29" name="Picture 28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0575AC64-D55B-4F42-8E14-0A8912E77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6896" y="2456855"/>
              <a:ext cx="532581" cy="530362"/>
            </a:xfrm>
            <a:prstGeom prst="rect">
              <a:avLst/>
            </a:prstGeom>
          </p:spPr>
        </p:pic>
        <p:pic>
          <p:nvPicPr>
            <p:cNvPr id="30" name="Picture 29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6467B6CD-1E30-4E50-9884-3CBE8351E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8900" y="3048280"/>
              <a:ext cx="532581" cy="530362"/>
            </a:xfrm>
            <a:prstGeom prst="rect">
              <a:avLst/>
            </a:prstGeom>
          </p:spPr>
        </p:pic>
        <p:pic>
          <p:nvPicPr>
            <p:cNvPr id="31" name="Picture 30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056E41D9-C70E-44BA-8026-9732119A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6638" y="3233081"/>
              <a:ext cx="532581" cy="530362"/>
            </a:xfrm>
            <a:prstGeom prst="rect">
              <a:avLst/>
            </a:prstGeom>
          </p:spPr>
        </p:pic>
        <p:pic>
          <p:nvPicPr>
            <p:cNvPr id="32" name="Picture 31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6A1D7067-C992-40CB-9166-E775CDEF5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4637" y="2304281"/>
              <a:ext cx="532581" cy="530362"/>
            </a:xfrm>
            <a:prstGeom prst="rect">
              <a:avLst/>
            </a:prstGeom>
          </p:spPr>
        </p:pic>
        <p:pic>
          <p:nvPicPr>
            <p:cNvPr id="33" name="Picture 32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53915086-4E63-4D05-B12D-FB4657210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3467" y="3027967"/>
              <a:ext cx="532581" cy="530362"/>
            </a:xfrm>
            <a:prstGeom prst="rect">
              <a:avLst/>
            </a:prstGeom>
          </p:spPr>
        </p:pic>
      </p:grp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4CDDBAF6-094E-4B6E-A12B-A3F813F216B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" y="3612529"/>
            <a:ext cx="786857" cy="78685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E016C8A-8C0E-4AEB-9B38-5342E91051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64" y="3311860"/>
            <a:ext cx="838816" cy="10006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AADB10C-DF97-4DC2-B443-B534E41D40FC}"/>
              </a:ext>
            </a:extLst>
          </p:cNvPr>
          <p:cNvSpPr txBox="1"/>
          <p:nvPr/>
        </p:nvSpPr>
        <p:spPr>
          <a:xfrm>
            <a:off x="4156692" y="6259191"/>
            <a:ext cx="784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NB: AUDIO TO BE ADDED TO THIS LESSON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A2B8486C-2C8F-4BA2-ABC9-39C585CF9966}"/>
              </a:ext>
            </a:extLst>
          </p:cNvPr>
          <p:cNvSpPr txBox="1"/>
          <p:nvPr/>
        </p:nvSpPr>
        <p:spPr>
          <a:xfrm>
            <a:off x="268175" y="255274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9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9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8C59329B-4107-4AA3-9710-46891F3A343B}"/>
              </a:ext>
            </a:extLst>
          </p:cNvPr>
          <p:cNvSpPr txBox="1"/>
          <p:nvPr/>
        </p:nvSpPr>
        <p:spPr>
          <a:xfrm>
            <a:off x="2277717" y="255274"/>
            <a:ext cx="593939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Detener, La Seguridad, Decoración, Globo">
            <a:extLst>
              <a:ext uri="{FF2B5EF4-FFF2-40B4-BE49-F238E27FC236}">
                <a16:creationId xmlns:a16="http://schemas.microsoft.com/office/drawing/2014/main" id="{0A798C32-52CB-4DDE-B562-35C23C2AA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24" y="2699098"/>
            <a:ext cx="51339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A2B8486C-2C8F-4BA2-ABC9-39C585CF9966}"/>
              </a:ext>
            </a:extLst>
          </p:cNvPr>
          <p:cNvSpPr txBox="1"/>
          <p:nvPr/>
        </p:nvSpPr>
        <p:spPr>
          <a:xfrm>
            <a:off x="268175" y="255274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96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9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8C59329B-4107-4AA3-9710-46891F3A343B}"/>
              </a:ext>
            </a:extLst>
          </p:cNvPr>
          <p:cNvSpPr txBox="1"/>
          <p:nvPr/>
        </p:nvSpPr>
        <p:spPr>
          <a:xfrm>
            <a:off x="2496398" y="255274"/>
            <a:ext cx="593939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 sz="96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Hombre, Corriendo, Ejercicio, Correr">
            <a:extLst>
              <a:ext uri="{FF2B5EF4-FFF2-40B4-BE49-F238E27FC236}">
                <a16:creationId xmlns:a16="http://schemas.microsoft.com/office/drawing/2014/main" id="{218E8425-D190-49B8-AAFD-AE30E91E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2544" y="2436051"/>
            <a:ext cx="34480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8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49" y="1011610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187" y="75907"/>
            <a:ext cx="880618" cy="8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569561F-DB38-4090-99BA-C1E9376734AF}"/>
              </a:ext>
            </a:extLst>
          </p:cNvPr>
          <p:cNvGrpSpPr/>
          <p:nvPr/>
        </p:nvGrpSpPr>
        <p:grpSpPr>
          <a:xfrm>
            <a:off x="1203193" y="717067"/>
            <a:ext cx="4905500" cy="525942"/>
            <a:chOff x="1140978" y="6269194"/>
            <a:chExt cx="4479150" cy="525942"/>
          </a:xfrm>
        </p:grpSpPr>
        <p:sp>
          <p:nvSpPr>
            <p:cNvPr id="38" name="Speech Bubble: Rectangle with Corners Rounded 37">
              <a:extLst>
                <a:ext uri="{FF2B5EF4-FFF2-40B4-BE49-F238E27FC236}">
                  <a16:creationId xmlns:a16="http://schemas.microsoft.com/office/drawing/2014/main" id="{25FA4F54-0FDD-4244-B325-E07F5BDA1E18}"/>
                </a:ext>
              </a:extLst>
            </p:cNvPr>
            <p:cNvSpPr/>
            <p:nvPr/>
          </p:nvSpPr>
          <p:spPr>
            <a:xfrm>
              <a:off x="1173502" y="6277096"/>
              <a:ext cx="3842036" cy="518040"/>
            </a:xfrm>
            <a:prstGeom prst="wedgeRoundRectCallout">
              <a:avLst>
                <a:gd name="adj1" fmla="val -54991"/>
                <a:gd name="adj2" fmla="val -7585"/>
                <a:gd name="adj3" fmla="val 16667"/>
              </a:avLst>
            </a:prstGeom>
            <a:solidFill>
              <a:srgbClr val="22A7CC"/>
            </a:solidFill>
            <a:ln>
              <a:solidFill>
                <a:srgbClr val="22A7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4BE3E8-1201-472D-9E36-CEFD0CE092BD}"/>
                </a:ext>
              </a:extLst>
            </p:cNvPr>
            <p:cNvSpPr txBox="1"/>
            <p:nvPr/>
          </p:nvSpPr>
          <p:spPr>
            <a:xfrm>
              <a:off x="1140978" y="6269194"/>
              <a:ext cx="44791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¿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Cómo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es en español?</a:t>
              </a:r>
            </a:p>
          </p:txBody>
        </p:sp>
      </p:grpSp>
      <p:pic>
        <p:nvPicPr>
          <p:cNvPr id="50" name="Graphic 49" descr="Teacher">
            <a:extLst>
              <a:ext uri="{FF2B5EF4-FFF2-40B4-BE49-F238E27FC236}">
                <a16:creationId xmlns:a16="http://schemas.microsoft.com/office/drawing/2014/main" id="{9F967274-C449-41B1-9E03-01EE78088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128" y="587278"/>
            <a:ext cx="914400" cy="914400"/>
          </a:xfrm>
          <a:prstGeom prst="rect">
            <a:avLst/>
          </a:prstGeom>
        </p:spPr>
      </p:pic>
      <p:sp>
        <p:nvSpPr>
          <p:cNvPr id="51" name="CustomShape 3">
            <a:extLst>
              <a:ext uri="{FF2B5EF4-FFF2-40B4-BE49-F238E27FC236}">
                <a16:creationId xmlns:a16="http://schemas.microsoft.com/office/drawing/2014/main" id="{EDE0CC5B-185F-4D1E-A115-9A588365E000}"/>
              </a:ext>
            </a:extLst>
          </p:cNvPr>
          <p:cNvSpPr/>
          <p:nvPr/>
        </p:nvSpPr>
        <p:spPr>
          <a:xfrm>
            <a:off x="160200" y="44640"/>
            <a:ext cx="9354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Vocabulario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0" name="Table 43">
            <a:extLst>
              <a:ext uri="{FF2B5EF4-FFF2-40B4-BE49-F238E27FC236}">
                <a16:creationId xmlns:a16="http://schemas.microsoft.com/office/drawing/2014/main" id="{83475C98-78FF-489D-A8A7-8E875BB0D7F3}"/>
              </a:ext>
            </a:extLst>
          </p:cNvPr>
          <p:cNvGraphicFramePr>
            <a:graphicFrameLocks noGrp="1"/>
          </p:cNvGraphicFramePr>
          <p:nvPr/>
        </p:nvGraphicFramePr>
        <p:xfrm>
          <a:off x="515799" y="1500035"/>
          <a:ext cx="11183832" cy="5201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5958">
                  <a:extLst>
                    <a:ext uri="{9D8B030D-6E8A-4147-A177-3AD203B41FA5}">
                      <a16:colId xmlns:a16="http://schemas.microsoft.com/office/drawing/2014/main" val="4199981001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1402726713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2176681153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4264848222"/>
                    </a:ext>
                  </a:extLst>
                </a:gridCol>
              </a:tblGrid>
              <a:tr h="17339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50891"/>
                  </a:ext>
                </a:extLst>
              </a:tr>
              <a:tr h="17339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895483"/>
                  </a:ext>
                </a:extLst>
              </a:tr>
              <a:tr h="17339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1309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177BDF3F-7B33-44E1-B55A-15C187AD3061}"/>
              </a:ext>
            </a:extLst>
          </p:cNvPr>
          <p:cNvSpPr txBox="1"/>
          <p:nvPr/>
        </p:nvSpPr>
        <p:spPr>
          <a:xfrm>
            <a:off x="3700825" y="3737642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grandad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1C928F-7AE3-43F9-A90F-ACC8C8C024D8}"/>
              </a:ext>
            </a:extLst>
          </p:cNvPr>
          <p:cNvSpPr txBox="1"/>
          <p:nvPr/>
        </p:nvSpPr>
        <p:spPr>
          <a:xfrm>
            <a:off x="792539" y="206303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amiga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7781F9-7F90-4CE6-A06F-D7D8C6D77A64}"/>
              </a:ext>
            </a:extLst>
          </p:cNvPr>
          <p:cNvSpPr txBox="1"/>
          <p:nvPr/>
        </p:nvSpPr>
        <p:spPr>
          <a:xfrm>
            <a:off x="623328" y="373266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odiar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4FF554-1C7D-4D9F-A5CC-FFB6A6B86DC9}"/>
              </a:ext>
            </a:extLst>
          </p:cNvPr>
          <p:cNvSpPr txBox="1"/>
          <p:nvPr/>
        </p:nvSpPr>
        <p:spPr>
          <a:xfrm>
            <a:off x="6307877" y="206006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abuelo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8C810B-88AB-4ECD-A689-F6E684D3D29E}"/>
              </a:ext>
            </a:extLst>
          </p:cNvPr>
          <p:cNvSpPr txBox="1"/>
          <p:nvPr/>
        </p:nvSpPr>
        <p:spPr>
          <a:xfrm>
            <a:off x="6107715" y="5626278"/>
            <a:ext cx="287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uniforme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77B091-4226-412A-A702-14AF24F7DE67}"/>
              </a:ext>
            </a:extLst>
          </p:cNvPr>
          <p:cNvSpPr txBox="1"/>
          <p:nvPr/>
        </p:nvSpPr>
        <p:spPr>
          <a:xfrm>
            <a:off x="9118419" y="3763443"/>
            <a:ext cx="236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clase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2DE659-A0DF-4FF6-8319-E398ED3CE596}"/>
              </a:ext>
            </a:extLst>
          </p:cNvPr>
          <p:cNvSpPr txBox="1"/>
          <p:nvPr/>
        </p:nvSpPr>
        <p:spPr>
          <a:xfrm>
            <a:off x="623328" y="5568421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abuela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DA645C-A0E6-4F7B-B748-950F886A9815}"/>
              </a:ext>
            </a:extLst>
          </p:cNvPr>
          <p:cNvSpPr txBox="1"/>
          <p:nvPr/>
        </p:nvSpPr>
        <p:spPr>
          <a:xfrm>
            <a:off x="3553338" y="558010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16B214-93B2-4B4D-99DF-C0B20B7DC3C5}"/>
              </a:ext>
            </a:extLst>
          </p:cNvPr>
          <p:cNvSpPr txBox="1"/>
          <p:nvPr/>
        </p:nvSpPr>
        <p:spPr>
          <a:xfrm>
            <a:off x="3342684" y="2060064"/>
            <a:ext cx="273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mañana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A4A3F9A-2991-40AB-8665-3138E4AF010C}"/>
              </a:ext>
            </a:extLst>
          </p:cNvPr>
          <p:cNvSpPr txBox="1"/>
          <p:nvPr/>
        </p:nvSpPr>
        <p:spPr>
          <a:xfrm>
            <a:off x="9212648" y="206006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comida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7BC720-E49E-4C6C-81C8-EEAD5AF92726}"/>
              </a:ext>
            </a:extLst>
          </p:cNvPr>
          <p:cNvSpPr txBox="1"/>
          <p:nvPr/>
        </p:nvSpPr>
        <p:spPr>
          <a:xfrm>
            <a:off x="9266580" y="564980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idioma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290AAD-D4EB-4BAE-AB07-D2FDDABCB9AE}"/>
              </a:ext>
            </a:extLst>
          </p:cNvPr>
          <p:cNvSpPr txBox="1"/>
          <p:nvPr/>
        </p:nvSpPr>
        <p:spPr>
          <a:xfrm>
            <a:off x="3561286" y="3795946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hate, hating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258CCF-4515-4E36-A081-9BC6044A1CEF}"/>
              </a:ext>
            </a:extLst>
          </p:cNvPr>
          <p:cNvSpPr txBox="1"/>
          <p:nvPr/>
        </p:nvSpPr>
        <p:spPr>
          <a:xfrm>
            <a:off x="3524559" y="3813843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friend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(f)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F72D4C-D2A7-4B12-8165-570FD99C6EEE}"/>
              </a:ext>
            </a:extLst>
          </p:cNvPr>
          <p:cNvSpPr txBox="1"/>
          <p:nvPr/>
        </p:nvSpPr>
        <p:spPr>
          <a:xfrm>
            <a:off x="3821851" y="3785936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class,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classroom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CF59C9-E899-402A-98A3-A1D72C38C957}"/>
              </a:ext>
            </a:extLst>
          </p:cNvPr>
          <p:cNvSpPr txBox="1"/>
          <p:nvPr/>
        </p:nvSpPr>
        <p:spPr>
          <a:xfrm>
            <a:off x="3614551" y="3767454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(the) grandma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D3F4C11-CCAB-4802-B458-1BE977456424}"/>
              </a:ext>
            </a:extLst>
          </p:cNvPr>
          <p:cNvSpPr txBox="1"/>
          <p:nvPr/>
        </p:nvSpPr>
        <p:spPr>
          <a:xfrm>
            <a:off x="3504094" y="3814650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love, loving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A5C8F8-9395-404E-8015-55199792AC0D}"/>
              </a:ext>
            </a:extLst>
          </p:cNvPr>
          <p:cNvSpPr txBox="1"/>
          <p:nvPr/>
        </p:nvSpPr>
        <p:spPr>
          <a:xfrm>
            <a:off x="3645584" y="3860551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uniform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99C5320-CF6E-42C8-98BB-E76A17923AB2}"/>
              </a:ext>
            </a:extLst>
          </p:cNvPr>
          <p:cNvSpPr txBox="1"/>
          <p:nvPr/>
        </p:nvSpPr>
        <p:spPr>
          <a:xfrm>
            <a:off x="3645584" y="3815209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language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028BE42-2AC9-4EF8-888F-0F948345A714}"/>
              </a:ext>
            </a:extLst>
          </p:cNvPr>
          <p:cNvSpPr txBox="1"/>
          <p:nvPr/>
        </p:nvSpPr>
        <p:spPr>
          <a:xfrm>
            <a:off x="3725007" y="3830696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food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078B3A-6DCC-40A3-BBB8-B4ADEA4D3D30}"/>
              </a:ext>
            </a:extLst>
          </p:cNvPr>
          <p:cNvSpPr txBox="1"/>
          <p:nvPr/>
        </p:nvSpPr>
        <p:spPr>
          <a:xfrm>
            <a:off x="3725007" y="3799723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(the) morning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75A186F-0611-4BC0-91D3-E974D7AAE0E6}"/>
              </a:ext>
            </a:extLst>
          </p:cNvPr>
          <p:cNvSpPr txBox="1"/>
          <p:nvPr/>
        </p:nvSpPr>
        <p:spPr>
          <a:xfrm>
            <a:off x="3629130" y="3876143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class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6DDB7A8-2BCA-4E0B-9FC9-F421DECE3738}"/>
              </a:ext>
            </a:extLst>
          </p:cNvPr>
          <p:cNvSpPr txBox="1"/>
          <p:nvPr/>
        </p:nvSpPr>
        <p:spPr>
          <a:xfrm>
            <a:off x="3688144" y="3891982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friend (f)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6D996E3-14E5-4302-94D0-DB5F856ABF15}"/>
              </a:ext>
            </a:extLst>
          </p:cNvPr>
          <p:cNvSpPr txBox="1"/>
          <p:nvPr/>
        </p:nvSpPr>
        <p:spPr>
          <a:xfrm>
            <a:off x="3725182" y="3834502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language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49D9BDB-7CB4-4EF7-A23F-1F6B7A4778F2}"/>
              </a:ext>
            </a:extLst>
          </p:cNvPr>
          <p:cNvSpPr txBox="1"/>
          <p:nvPr/>
        </p:nvSpPr>
        <p:spPr>
          <a:xfrm>
            <a:off x="3708338" y="3789057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grandma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4CD726E-179F-4A31-B7B3-E43A23444256}"/>
              </a:ext>
            </a:extLst>
          </p:cNvPr>
          <p:cNvSpPr txBox="1"/>
          <p:nvPr/>
        </p:nvSpPr>
        <p:spPr>
          <a:xfrm>
            <a:off x="3748243" y="3828856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uniform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F3980F1-CBA7-4C7A-B557-2EEC18021DC9}"/>
              </a:ext>
            </a:extLst>
          </p:cNvPr>
          <p:cNvSpPr txBox="1"/>
          <p:nvPr/>
        </p:nvSpPr>
        <p:spPr>
          <a:xfrm>
            <a:off x="3699016" y="3812528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morning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FBECE78-E8D7-46FF-8F0D-45661A8E54A7}"/>
              </a:ext>
            </a:extLst>
          </p:cNvPr>
          <p:cNvSpPr txBox="1"/>
          <p:nvPr/>
        </p:nvSpPr>
        <p:spPr>
          <a:xfrm>
            <a:off x="3745986" y="3827261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love, loving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D979B48-859F-48AA-B96A-69B7F96F0B9C}"/>
              </a:ext>
            </a:extLst>
          </p:cNvPr>
          <p:cNvSpPr txBox="1"/>
          <p:nvPr/>
        </p:nvSpPr>
        <p:spPr>
          <a:xfrm>
            <a:off x="3653375" y="3759922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prstClr val="white"/>
                </a:solidFill>
                <a:latin typeface="Century Gothic" panose="020B0502020202020204" pitchFamily="34" charset="0"/>
              </a:rPr>
              <a:t>(the) grandad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7506AC5-8B83-44BA-B154-38A383631793}"/>
              </a:ext>
            </a:extLst>
          </p:cNvPr>
          <p:cNvSpPr txBox="1"/>
          <p:nvPr/>
        </p:nvSpPr>
        <p:spPr>
          <a:xfrm>
            <a:off x="3686972" y="3786396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hate, hating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81A6619-2856-4F1B-82B6-23C019B0FB0F}"/>
              </a:ext>
            </a:extLst>
          </p:cNvPr>
          <p:cNvSpPr txBox="1"/>
          <p:nvPr/>
        </p:nvSpPr>
        <p:spPr>
          <a:xfrm>
            <a:off x="3667816" y="3834000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food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8F6D435-A0BA-4A94-B286-DC322B21A3F5}"/>
              </a:ext>
            </a:extLst>
          </p:cNvPr>
          <p:cNvGrpSpPr/>
          <p:nvPr/>
        </p:nvGrpSpPr>
        <p:grpSpPr>
          <a:xfrm>
            <a:off x="9208168" y="5234898"/>
            <a:ext cx="2170687" cy="1092740"/>
            <a:chOff x="9208168" y="5234898"/>
            <a:chExt cx="2170687" cy="1092740"/>
          </a:xfrm>
        </p:grpSpPr>
        <p:pic>
          <p:nvPicPr>
            <p:cNvPr id="68" name="Picture 67" descr="Logo, company name&#10;&#10;Description automatically generated">
              <a:extLst>
                <a:ext uri="{FF2B5EF4-FFF2-40B4-BE49-F238E27FC236}">
                  <a16:creationId xmlns:a16="http://schemas.microsoft.com/office/drawing/2014/main" id="{937848F9-5CFA-4CC6-99D3-A865B60D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08168" y="5528000"/>
              <a:ext cx="1344475" cy="799638"/>
            </a:xfrm>
            <a:prstGeom prst="rect">
              <a:avLst/>
            </a:prstGeom>
          </p:spPr>
        </p:pic>
        <p:pic>
          <p:nvPicPr>
            <p:cNvPr id="63" name="Picture 62" descr="Logo&#10;&#10;Description automatically generated">
              <a:extLst>
                <a:ext uri="{FF2B5EF4-FFF2-40B4-BE49-F238E27FC236}">
                  <a16:creationId xmlns:a16="http://schemas.microsoft.com/office/drawing/2014/main" id="{350DE562-F742-4695-B896-1E3E0EB74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177" y="5234898"/>
              <a:ext cx="1157678" cy="829813"/>
            </a:xfrm>
            <a:prstGeom prst="rect">
              <a:avLst/>
            </a:prstGeom>
          </p:spPr>
        </p:pic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1BD767AF-1ABF-7194-F3EF-42201B090C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22" y="1611069"/>
            <a:ext cx="1235339" cy="146818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B3C2D8D-9E9E-71C4-CB93-9BB14E2C64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13" y="5136210"/>
            <a:ext cx="1092989" cy="1359598"/>
          </a:xfrm>
          <a:prstGeom prst="rect">
            <a:avLst/>
          </a:prstGeom>
        </p:spPr>
      </p:pic>
      <p:pic>
        <p:nvPicPr>
          <p:cNvPr id="76" name="Picture 2" descr="Gráficos vectoriales gratis de Corazón">
            <a:extLst>
              <a:ext uri="{FF2B5EF4-FFF2-40B4-BE49-F238E27FC236}">
                <a16:creationId xmlns:a16="http://schemas.microsoft.com/office/drawing/2014/main" id="{AC65489F-7FE9-E0B6-4162-FE5110F7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89" y="5373147"/>
            <a:ext cx="1029331" cy="98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Angry, Emoji, Emoticon, Anger, Smiley">
            <a:extLst>
              <a:ext uri="{FF2B5EF4-FFF2-40B4-BE49-F238E27FC236}">
                <a16:creationId xmlns:a16="http://schemas.microsoft.com/office/drawing/2014/main" id="{04102FB7-A6CD-EFB4-3232-F09B82DB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13" y="3555234"/>
            <a:ext cx="1122306" cy="12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87A0DC11-04CA-8C2F-D1EB-C34B521E52AA}"/>
              </a:ext>
            </a:extLst>
          </p:cNvPr>
          <p:cNvGrpSpPr/>
          <p:nvPr/>
        </p:nvGrpSpPr>
        <p:grpSpPr>
          <a:xfrm>
            <a:off x="9090665" y="1773932"/>
            <a:ext cx="2369480" cy="1182510"/>
            <a:chOff x="8248650" y="1681491"/>
            <a:chExt cx="5110885" cy="2038350"/>
          </a:xfrm>
        </p:grpSpPr>
        <p:pic>
          <p:nvPicPr>
            <p:cNvPr id="80" name="Picture 18" descr="Gráficos vectoriales gratis de Verduras">
              <a:extLst>
                <a:ext uri="{FF2B5EF4-FFF2-40B4-BE49-F238E27FC236}">
                  <a16:creationId xmlns:a16="http://schemas.microsoft.com/office/drawing/2014/main" id="{80339849-D95F-8CD1-8674-F085E856E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4465" y="1839577"/>
              <a:ext cx="2335070" cy="172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6" descr="Gráficos vectoriales gratis de Comida">
              <a:extLst>
                <a:ext uri="{FF2B5EF4-FFF2-40B4-BE49-F238E27FC236}">
                  <a16:creationId xmlns:a16="http://schemas.microsoft.com/office/drawing/2014/main" id="{B785B2A7-6725-5FEC-8BE8-6CB094A6A3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1681491"/>
              <a:ext cx="4076700" cy="203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6AEFE91-9488-7DE5-F74F-8BA1474DAF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88" y="1515076"/>
            <a:ext cx="709301" cy="1603993"/>
          </a:xfrm>
          <a:prstGeom prst="rect">
            <a:avLst/>
          </a:prstGeom>
        </p:spPr>
      </p:pic>
      <p:pic>
        <p:nvPicPr>
          <p:cNvPr id="2052" name="Picture 4" descr="Gráficos vectoriales gratis de Asiático">
            <a:extLst>
              <a:ext uri="{FF2B5EF4-FFF2-40B4-BE49-F238E27FC236}">
                <a16:creationId xmlns:a16="http://schemas.microsoft.com/office/drawing/2014/main" id="{34320695-61BE-27C1-92C8-EBBCCF691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78" y="5083598"/>
            <a:ext cx="1732464" cy="140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AA65F706-E4F2-A3B2-B202-5837B1D92B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87084" y="1704981"/>
            <a:ext cx="1674260" cy="1262054"/>
          </a:xfrm>
          <a:prstGeom prst="rect">
            <a:avLst/>
          </a:prstGeom>
        </p:spPr>
      </p:pic>
      <p:pic>
        <p:nvPicPr>
          <p:cNvPr id="102" name="Picture 2" descr="Gráficos vectoriales gratis de Birmania">
            <a:extLst>
              <a:ext uri="{FF2B5EF4-FFF2-40B4-BE49-F238E27FC236}">
                <a16:creationId xmlns:a16="http://schemas.microsoft.com/office/drawing/2014/main" id="{3FF8B7CE-11E7-7F6A-7109-E9AA31FF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967" y="3355384"/>
            <a:ext cx="1980768" cy="14089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2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4.07407E-6 L -2.91667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59259E-6 L 3.125E-6 -0.07222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2.96296E-6 L -1.875E-6 -0.07222 " pathEditMode="relative" rAng="0" ptsTypes="AA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1.11022E-16 L 3.125E-6 -0.07222 " pathEditMode="relative" rAng="0" ptsTypes="AA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85185E-6 L -1.45833E-6 -0.07222 " pathEditMode="relative" rAng="0" ptsTypes="AA">
                                      <p:cBhvr>
                                        <p:cTn id="1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-4.81481E-6 L 1.11022E-16 -0.07222 " pathEditMode="relative" rAng="0" ptsTypes="AA">
                                      <p:cBhvr>
                                        <p:cTn id="1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2.96296E-6 L -1.25E-6 -0.07223 " pathEditMode="relative" rAng="0" ptsTypes="AA">
                                      <p:cBhvr>
                                        <p:cTn id="1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4.07407E-6 L -4.16667E-6 -0.07223 " pathEditMode="relative" rAng="0" ptsTypes="AA">
                                      <p:cBhvr>
                                        <p:cTn id="1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07407E-6 L 1.66667E-6 -0.07223 " pathEditMode="relative" rAng="0" ptsTypes="AA">
                                      <p:cBhvr>
                                        <p:cTn id="1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9" grpId="0"/>
      <p:bldP spid="49" grpId="1"/>
      <p:bldP spid="53" grpId="0"/>
      <p:bldP spid="53" grpId="1"/>
      <p:bldP spid="54" grpId="0"/>
      <p:bldP spid="54" grpId="1"/>
      <p:bldP spid="55" grpId="0"/>
      <p:bldP spid="55" grpId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4" grpId="0" animBg="1"/>
      <p:bldP spid="65" grpId="0" animBg="1"/>
      <p:bldP spid="66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1E4E79"/>
              </a:buClr>
              <a:buSzPts val="8625"/>
            </a:pPr>
            <a:r>
              <a:rPr lang="en-GB" b="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Singular and plural definite articles</a:t>
            </a:r>
            <a:endParaRPr lang="en-GB" sz="3600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" name="Google Shape;170;p8" descr="Jigsaw, Puzzle, Piece, Game, Concept, Solution">
            <a:extLst>
              <a:ext uri="{FF2B5EF4-FFF2-40B4-BE49-F238E27FC236}">
                <a16:creationId xmlns:a16="http://schemas.microsoft.com/office/drawing/2014/main" id="{696F779F-A90C-45D4-8ADC-3796A5C1CC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9;p8">
            <a:extLst>
              <a:ext uri="{FF2B5EF4-FFF2-40B4-BE49-F238E27FC236}">
                <a16:creationId xmlns:a16="http://schemas.microsoft.com/office/drawing/2014/main" id="{B4F132BF-0F27-4183-A033-D182D0CEA9FB}"/>
              </a:ext>
            </a:extLst>
          </p:cNvPr>
          <p:cNvSpPr txBox="1"/>
          <p:nvPr/>
        </p:nvSpPr>
        <p:spPr>
          <a:xfrm>
            <a:off x="282562" y="924457"/>
            <a:ext cx="5474835" cy="646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36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36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9A27A35-46B6-41D2-8038-D09C6E925C28}"/>
              </a:ext>
            </a:extLst>
          </p:cNvPr>
          <p:cNvSpPr/>
          <p:nvPr/>
        </p:nvSpPr>
        <p:spPr>
          <a:xfrm>
            <a:off x="2493878" y="4334727"/>
            <a:ext cx="215315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strike="noStrike" kern="1200" spc="50" normalizeH="0" baseline="0" noProof="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Masculine</a:t>
            </a:r>
            <a:endParaRPr kumimoji="0" lang="en-US" sz="3000" b="1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9EAE7C2-F637-454A-8493-C0E1BF163299}"/>
              </a:ext>
            </a:extLst>
          </p:cNvPr>
          <p:cNvSpPr txBox="1"/>
          <p:nvPr/>
        </p:nvSpPr>
        <p:spPr>
          <a:xfrm>
            <a:off x="1794187" y="4848958"/>
            <a:ext cx="1759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noProof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grupo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186702-B248-494E-B7D0-58BC34944536}"/>
              </a:ext>
            </a:extLst>
          </p:cNvPr>
          <p:cNvSpPr txBox="1"/>
          <p:nvPr/>
        </p:nvSpPr>
        <p:spPr>
          <a:xfrm>
            <a:off x="7271542" y="4869762"/>
            <a:ext cx="1673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tortuga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14743D7-B2B9-4654-9C27-7C8D8E734E4F}"/>
              </a:ext>
            </a:extLst>
          </p:cNvPr>
          <p:cNvSpPr/>
          <p:nvPr/>
        </p:nvSpPr>
        <p:spPr>
          <a:xfrm>
            <a:off x="8293087" y="4362122"/>
            <a:ext cx="192392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Feminine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32E39CC-3DFE-45F7-8B23-9BC65B1938EC}"/>
              </a:ext>
            </a:extLst>
          </p:cNvPr>
          <p:cNvSpPr txBox="1"/>
          <p:nvPr/>
        </p:nvSpPr>
        <p:spPr>
          <a:xfrm>
            <a:off x="963235" y="4824961"/>
            <a:ext cx="678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9858A5-CA94-40A0-A49A-722804737EAE}"/>
              </a:ext>
            </a:extLst>
          </p:cNvPr>
          <p:cNvSpPr txBox="1"/>
          <p:nvPr/>
        </p:nvSpPr>
        <p:spPr>
          <a:xfrm>
            <a:off x="6771777" y="4831761"/>
            <a:ext cx="999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FA73843-7770-48F0-8E5A-D3F70106DADF}"/>
              </a:ext>
            </a:extLst>
          </p:cNvPr>
          <p:cNvSpPr txBox="1"/>
          <p:nvPr/>
        </p:nvSpPr>
        <p:spPr>
          <a:xfrm>
            <a:off x="3831217" y="4869762"/>
            <a:ext cx="2547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group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2449BB7-7DF0-4B79-9B1B-4DC202AC1C5D}"/>
              </a:ext>
            </a:extLst>
          </p:cNvPr>
          <p:cNvSpPr txBox="1"/>
          <p:nvPr/>
        </p:nvSpPr>
        <p:spPr>
          <a:xfrm>
            <a:off x="9080181" y="4912134"/>
            <a:ext cx="2760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tortoise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68BDCC-BE7E-4C8F-BFEC-A899BF6BF7F6}"/>
              </a:ext>
            </a:extLst>
          </p:cNvPr>
          <p:cNvSpPr txBox="1"/>
          <p:nvPr/>
        </p:nvSpPr>
        <p:spPr>
          <a:xfrm>
            <a:off x="282562" y="1668867"/>
            <a:ext cx="118350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We have learned that to say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the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before a singular noun, you use </a:t>
            </a:r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’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or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‘la’,</a:t>
            </a:r>
            <a:r>
              <a:rPr kumimoji="0" lang="en-GB" sz="28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depending on whether the noun is masculine or feminine.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1BFC1-7250-BDEC-A816-5903AA7BA5F6}"/>
              </a:ext>
            </a:extLst>
          </p:cNvPr>
          <p:cNvSpPr txBox="1"/>
          <p:nvPr/>
        </p:nvSpPr>
        <p:spPr>
          <a:xfrm>
            <a:off x="1855743" y="5579320"/>
            <a:ext cx="1759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noProof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grupos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01DFFB-D996-0B9A-BBBC-F6BEA012DCCB}"/>
              </a:ext>
            </a:extLst>
          </p:cNvPr>
          <p:cNvSpPr txBox="1"/>
          <p:nvPr/>
        </p:nvSpPr>
        <p:spPr>
          <a:xfrm>
            <a:off x="7333098" y="5600124"/>
            <a:ext cx="202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tortugas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A671EB-D15B-F791-CD39-EB3A9F162500}"/>
              </a:ext>
            </a:extLst>
          </p:cNvPr>
          <p:cNvSpPr txBox="1"/>
          <p:nvPr/>
        </p:nvSpPr>
        <p:spPr>
          <a:xfrm>
            <a:off x="963235" y="5555323"/>
            <a:ext cx="740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51271A-A474-E808-1164-A705F3EFCFC7}"/>
              </a:ext>
            </a:extLst>
          </p:cNvPr>
          <p:cNvSpPr txBox="1"/>
          <p:nvPr/>
        </p:nvSpPr>
        <p:spPr>
          <a:xfrm>
            <a:off x="6717702" y="5591151"/>
            <a:ext cx="999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CBD7CE-4BBB-5A5C-640D-5A3AFAD6B099}"/>
              </a:ext>
            </a:extLst>
          </p:cNvPr>
          <p:cNvSpPr txBox="1"/>
          <p:nvPr/>
        </p:nvSpPr>
        <p:spPr>
          <a:xfrm>
            <a:off x="3892773" y="5600124"/>
            <a:ext cx="2547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group</a:t>
            </a:r>
            <a:r>
              <a:rPr lang="en-GB" sz="3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CA7ECA-4F3C-3AA6-1B43-E63A6E153F2B}"/>
              </a:ext>
            </a:extLst>
          </p:cNvPr>
          <p:cNvSpPr txBox="1"/>
          <p:nvPr/>
        </p:nvSpPr>
        <p:spPr>
          <a:xfrm>
            <a:off x="9357212" y="5605666"/>
            <a:ext cx="2760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tortoise</a:t>
            </a:r>
            <a:r>
              <a:rPr lang="en-GB" sz="3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6901EE-D792-B253-3DA9-42346746EB8E}"/>
              </a:ext>
            </a:extLst>
          </p:cNvPr>
          <p:cNvSpPr txBox="1"/>
          <p:nvPr/>
        </p:nvSpPr>
        <p:spPr>
          <a:xfrm>
            <a:off x="214928" y="3378515"/>
            <a:ext cx="1195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To say ‘the’ before a plural noun (more than one), use ‘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or ‘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’.</a:t>
            </a:r>
            <a:endParaRPr lang="en-GB" sz="28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5" grpId="1"/>
      <p:bldP spid="59" grpId="0"/>
      <p:bldP spid="59" grpId="1"/>
      <p:bldP spid="60" grpId="0"/>
      <p:bldP spid="62" grpId="0"/>
      <p:bldP spid="62" grpId="1"/>
      <p:bldP spid="66" grpId="0"/>
      <p:bldP spid="66" grpId="1"/>
      <p:bldP spid="68" grpId="0"/>
      <p:bldP spid="68" grpId="1"/>
      <p:bldP spid="72" grpId="0"/>
      <p:bldP spid="72" grpId="1"/>
      <p:bldP spid="29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309778" y="234872"/>
            <a:ext cx="4018125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309779" y="220337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Clasifica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las palabras. 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789" y="97181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F058A-2B06-D5B6-F9B0-6E9511A0EDF3}"/>
              </a:ext>
            </a:extLst>
          </p:cNvPr>
          <p:cNvSpPr txBox="1"/>
          <p:nvPr/>
        </p:nvSpPr>
        <p:spPr>
          <a:xfrm>
            <a:off x="2758189" y="2063497"/>
            <a:ext cx="5724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abuelo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abuelos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C2208-EE12-728A-8F3C-9194D43E736F}"/>
              </a:ext>
            </a:extLst>
          </p:cNvPr>
          <p:cNvSpPr txBox="1"/>
          <p:nvPr/>
        </p:nvSpPr>
        <p:spPr>
          <a:xfrm>
            <a:off x="1809650" y="2968314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masculine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7433477" y="360136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las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B669BD-11FD-430E-C680-67C62A085876}"/>
              </a:ext>
            </a:extLst>
          </p:cNvPr>
          <p:cNvSpPr txBox="1"/>
          <p:nvPr/>
        </p:nvSpPr>
        <p:spPr>
          <a:xfrm>
            <a:off x="7207063" y="3025944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feminine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7752A-8290-AAE0-4FA5-E27171CEE7C4}"/>
              </a:ext>
            </a:extLst>
          </p:cNvPr>
          <p:cNvSpPr txBox="1"/>
          <p:nvPr/>
        </p:nvSpPr>
        <p:spPr>
          <a:xfrm>
            <a:off x="5115019" y="1971164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endParaRPr lang="en-GB" sz="4000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3E0BE2-D7DF-DBC8-E4B8-534248D7BAE6}"/>
              </a:ext>
            </a:extLst>
          </p:cNvPr>
          <p:cNvSpPr/>
          <p:nvPr/>
        </p:nvSpPr>
        <p:spPr>
          <a:xfrm>
            <a:off x="2380668" y="182686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1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45B1F7-8E44-1AA2-5DAB-5F3B161DD0CE}"/>
              </a:ext>
            </a:extLst>
          </p:cNvPr>
          <p:cNvSpPr txBox="1"/>
          <p:nvPr/>
        </p:nvSpPr>
        <p:spPr>
          <a:xfrm>
            <a:off x="2808548" y="2054241"/>
            <a:ext cx="480131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3EF6DA-8A9B-BFA7-7234-3B8263C73B16}"/>
              </a:ext>
            </a:extLst>
          </p:cNvPr>
          <p:cNvSpPr/>
          <p:nvPr/>
        </p:nvSpPr>
        <p:spPr>
          <a:xfrm>
            <a:off x="2333491" y="181761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2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FD1FBB-9F75-4E59-2665-5242300712B8}"/>
              </a:ext>
            </a:extLst>
          </p:cNvPr>
          <p:cNvSpPr txBox="1"/>
          <p:nvPr/>
        </p:nvSpPr>
        <p:spPr>
          <a:xfrm>
            <a:off x="4975288" y="1952096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endParaRPr lang="en-GB" sz="4000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C0A0BB-12F7-361A-BFDF-608FF928059E}"/>
              </a:ext>
            </a:extLst>
          </p:cNvPr>
          <p:cNvSpPr txBox="1"/>
          <p:nvPr/>
        </p:nvSpPr>
        <p:spPr>
          <a:xfrm>
            <a:off x="2808548" y="2014959"/>
            <a:ext cx="49629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tarta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tartas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E57BEC-C905-52B3-78B5-8F68098C7A42}"/>
              </a:ext>
            </a:extLst>
          </p:cNvPr>
          <p:cNvSpPr/>
          <p:nvPr/>
        </p:nvSpPr>
        <p:spPr>
          <a:xfrm>
            <a:off x="2333491" y="177832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3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FA4038-40FE-519B-BD19-6FD97F011C58}"/>
              </a:ext>
            </a:extLst>
          </p:cNvPr>
          <p:cNvSpPr txBox="1"/>
          <p:nvPr/>
        </p:nvSpPr>
        <p:spPr>
          <a:xfrm>
            <a:off x="4975288" y="1912814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Segoe Print" panose="02000600000000000000" pitchFamily="2" charset="0"/>
              </a:rPr>
              <a:t>las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0EDC8E-F4CE-BA09-927E-4A99E8F443E0}"/>
              </a:ext>
            </a:extLst>
          </p:cNvPr>
          <p:cNvSpPr txBox="1"/>
          <p:nvPr/>
        </p:nvSpPr>
        <p:spPr>
          <a:xfrm>
            <a:off x="2808548" y="2022293"/>
            <a:ext cx="57246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deporte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deportes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7DECDA-F9EC-6BE6-7EFD-47220D908BD3}"/>
              </a:ext>
            </a:extLst>
          </p:cNvPr>
          <p:cNvSpPr/>
          <p:nvPr/>
        </p:nvSpPr>
        <p:spPr>
          <a:xfrm>
            <a:off x="2333491" y="178566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4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CD377D-5236-BF12-F186-5B7D9A89A726}"/>
              </a:ext>
            </a:extLst>
          </p:cNvPr>
          <p:cNvSpPr txBox="1"/>
          <p:nvPr/>
        </p:nvSpPr>
        <p:spPr>
          <a:xfrm>
            <a:off x="5487492" y="1920839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endParaRPr lang="en-GB" sz="4000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21D174C1-3E24-1B56-C549-B87B3BFF32C1}"/>
              </a:ext>
            </a:extLst>
          </p:cNvPr>
          <p:cNvSpPr/>
          <p:nvPr/>
        </p:nvSpPr>
        <p:spPr>
          <a:xfrm>
            <a:off x="5487493" y="123473"/>
            <a:ext cx="4279790" cy="1308910"/>
          </a:xfrm>
          <a:prstGeom prst="wedgeRoundRectCallout">
            <a:avLst>
              <a:gd name="adj1" fmla="val 26670"/>
              <a:gd name="adj2" fmla="val 7764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⚠ Remember that nouns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that en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–e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be either masculine or feminine.</a:t>
            </a:r>
            <a:endParaRPr lang="en-GB" sz="24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D802F2-B40F-C5D7-753D-46B3904F8EA7}"/>
              </a:ext>
            </a:extLst>
          </p:cNvPr>
          <p:cNvSpPr txBox="1"/>
          <p:nvPr/>
        </p:nvSpPr>
        <p:spPr>
          <a:xfrm>
            <a:off x="2919463" y="2021501"/>
            <a:ext cx="57246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tortuga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tortugas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E97C0E-5DD9-2AEE-E237-828D4AD25B39}"/>
              </a:ext>
            </a:extLst>
          </p:cNvPr>
          <p:cNvSpPr/>
          <p:nvPr/>
        </p:nvSpPr>
        <p:spPr>
          <a:xfrm>
            <a:off x="2283132" y="174196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5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4B78B7-1233-22BE-E382-EE6C326CC931}"/>
              </a:ext>
            </a:extLst>
          </p:cNvPr>
          <p:cNvSpPr txBox="1"/>
          <p:nvPr/>
        </p:nvSpPr>
        <p:spPr>
          <a:xfrm>
            <a:off x="5167813" y="1861371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Segoe Print" panose="02000600000000000000" pitchFamily="2" charset="0"/>
              </a:rPr>
              <a:t>las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768AE2-4B2F-483D-724A-94B33F83E4BD}"/>
              </a:ext>
            </a:extLst>
          </p:cNvPr>
          <p:cNvSpPr txBox="1"/>
          <p:nvPr/>
        </p:nvSpPr>
        <p:spPr>
          <a:xfrm>
            <a:off x="2919463" y="2008386"/>
            <a:ext cx="66479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montaña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montañas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CE02301-BCA6-005E-E638-FE20F63B0212}"/>
              </a:ext>
            </a:extLst>
          </p:cNvPr>
          <p:cNvSpPr/>
          <p:nvPr/>
        </p:nvSpPr>
        <p:spPr>
          <a:xfrm>
            <a:off x="2283132" y="174321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6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1C58E2-1EF7-11AF-CC50-F3F6462129C1}"/>
              </a:ext>
            </a:extLst>
          </p:cNvPr>
          <p:cNvSpPr txBox="1"/>
          <p:nvPr/>
        </p:nvSpPr>
        <p:spPr>
          <a:xfrm>
            <a:off x="5485901" y="1878390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Segoe Print" panose="02000600000000000000" pitchFamily="2" charset="0"/>
              </a:rPr>
              <a:t>las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2634BA-E43F-6D3C-04B5-1ED1B5CDCC63}"/>
              </a:ext>
            </a:extLst>
          </p:cNvPr>
          <p:cNvSpPr txBox="1"/>
          <p:nvPr/>
        </p:nvSpPr>
        <p:spPr>
          <a:xfrm>
            <a:off x="2858324" y="2029514"/>
            <a:ext cx="60209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silla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sillas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889FF-A07A-1974-2144-A40FE76FE582}"/>
              </a:ext>
            </a:extLst>
          </p:cNvPr>
          <p:cNvSpPr txBox="1"/>
          <p:nvPr/>
        </p:nvSpPr>
        <p:spPr>
          <a:xfrm>
            <a:off x="4523134" y="1861221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Segoe Print" panose="02000600000000000000" pitchFamily="2" charset="0"/>
              </a:rPr>
              <a:t>las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A1626-F089-CD81-0D08-DC261CF49675}"/>
              </a:ext>
            </a:extLst>
          </p:cNvPr>
          <p:cNvSpPr/>
          <p:nvPr/>
        </p:nvSpPr>
        <p:spPr>
          <a:xfrm>
            <a:off x="2284634" y="176420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7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14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21" grpId="0"/>
      <p:bldP spid="21" grpId="1"/>
      <p:bldP spid="22" grpId="0" animBg="1"/>
      <p:bldP spid="22" grpId="1" animBg="1"/>
      <p:bldP spid="24" grpId="0"/>
      <p:bldP spid="24" grpId="1"/>
      <p:bldP spid="26" grpId="0"/>
      <p:bldP spid="26" grpId="1"/>
      <p:bldP spid="27" grpId="0" animBg="1"/>
      <p:bldP spid="27" grpId="1" animBg="1"/>
      <p:bldP spid="28" grpId="0"/>
      <p:bldP spid="28" grpId="1"/>
      <p:bldP spid="29" grpId="0"/>
      <p:bldP spid="29" grpId="1"/>
      <p:bldP spid="30" grpId="0" animBg="1"/>
      <p:bldP spid="30" grpId="1" animBg="1"/>
      <p:bldP spid="31" grpId="0"/>
      <p:bldP spid="31" grpId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6" grpId="1"/>
      <p:bldP spid="37" grpId="0" animBg="1"/>
      <p:bldP spid="37" grpId="1" animBg="1"/>
      <p:bldP spid="38" grpId="0"/>
      <p:bldP spid="38" grpId="1"/>
      <p:bldP spid="39" grpId="0"/>
      <p:bldP spid="39" grpId="1"/>
      <p:bldP spid="40" grpId="0" animBg="1"/>
      <p:bldP spid="41" grpId="0"/>
      <p:bldP spid="41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b="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Giving your opinion</a:t>
            </a:r>
            <a:endParaRPr lang="en-GB" sz="4400" b="1" i="0" u="none" strike="noStrike" cap="none" dirty="0">
              <a:solidFill>
                <a:srgbClr val="1E4E7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9;p8">
            <a:extLst>
              <a:ext uri="{FF2B5EF4-FFF2-40B4-BE49-F238E27FC236}">
                <a16:creationId xmlns:a16="http://schemas.microsoft.com/office/drawing/2014/main" id="{128FE9E4-B5C0-3CA3-6B55-438027464A3B}"/>
              </a:ext>
            </a:extLst>
          </p:cNvPr>
          <p:cNvSpPr txBox="1"/>
          <p:nvPr/>
        </p:nvSpPr>
        <p:spPr>
          <a:xfrm>
            <a:off x="282562" y="924457"/>
            <a:ext cx="5474835" cy="646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3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amar</a:t>
            </a:r>
            <a:r>
              <a:rPr lang="en-GB" sz="36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3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odiar</a:t>
            </a: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36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00378-B0EC-6A7B-E5B9-69DC7F643AE4}"/>
              </a:ext>
            </a:extLst>
          </p:cNvPr>
          <p:cNvSpPr txBox="1"/>
          <p:nvPr/>
        </p:nvSpPr>
        <p:spPr>
          <a:xfrm>
            <a:off x="331860" y="2769825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Amo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idiomas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24" name="Google Shape;183;p8">
            <a:extLst>
              <a:ext uri="{FF2B5EF4-FFF2-40B4-BE49-F238E27FC236}">
                <a16:creationId xmlns:a16="http://schemas.microsoft.com/office/drawing/2014/main" id="{4858A761-5159-DFC5-58E4-BB477B70DA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562" y="327831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EFAA493-F102-AA56-FCF5-45310E60660A}"/>
              </a:ext>
            </a:extLst>
          </p:cNvPr>
          <p:cNvSpPr txBox="1"/>
          <p:nvPr/>
        </p:nvSpPr>
        <p:spPr>
          <a:xfrm>
            <a:off x="1075880" y="3322741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love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languages.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EC2847-FBCE-2DD8-FEEA-75E68F221AFD}"/>
              </a:ext>
            </a:extLst>
          </p:cNvPr>
          <p:cNvSpPr txBox="1"/>
          <p:nvPr/>
        </p:nvSpPr>
        <p:spPr>
          <a:xfrm>
            <a:off x="6461797" y="2769825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Odio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las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mañanas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9" name="Google Shape;183;p8">
            <a:extLst>
              <a:ext uri="{FF2B5EF4-FFF2-40B4-BE49-F238E27FC236}">
                <a16:creationId xmlns:a16="http://schemas.microsoft.com/office/drawing/2014/main" id="{C06F35DA-DE26-2F32-1E7D-253554DCC9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2499" y="327831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0C706E-2D02-C274-EB0B-41A92C398610}"/>
              </a:ext>
            </a:extLst>
          </p:cNvPr>
          <p:cNvSpPr txBox="1"/>
          <p:nvPr/>
        </p:nvSpPr>
        <p:spPr>
          <a:xfrm>
            <a:off x="7205817" y="3322741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hate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mornings.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6D1B5D5A-E1C8-E9E3-05F9-268AE4164314}"/>
              </a:ext>
            </a:extLst>
          </p:cNvPr>
          <p:cNvSpPr/>
          <p:nvPr/>
        </p:nvSpPr>
        <p:spPr>
          <a:xfrm>
            <a:off x="5844631" y="258140"/>
            <a:ext cx="4605655" cy="1308910"/>
          </a:xfrm>
          <a:prstGeom prst="wedgeRoundRectCallout">
            <a:avLst>
              <a:gd name="adj1" fmla="val 35637"/>
              <a:gd name="adj2" fmla="val 7210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English, we often don’t translate the article</a:t>
            </a:r>
            <a:b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(e.g. ‘I love languages’.</a:t>
            </a:r>
            <a:endParaRPr lang="en-GB" sz="24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F2319B-C0DE-8C35-764C-E865A953DE5E}"/>
              </a:ext>
            </a:extLst>
          </p:cNvPr>
          <p:cNvSpPr/>
          <p:nvPr/>
        </p:nvSpPr>
        <p:spPr>
          <a:xfrm>
            <a:off x="1307906" y="2769825"/>
            <a:ext cx="520894" cy="523220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7B4DA0-4F17-2794-1A1F-89E3A0807FD7}"/>
              </a:ext>
            </a:extLst>
          </p:cNvPr>
          <p:cNvSpPr txBox="1"/>
          <p:nvPr/>
        </p:nvSpPr>
        <p:spPr>
          <a:xfrm>
            <a:off x="177983" y="1841948"/>
            <a:ext cx="11144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We use the definite article after opinion verbs (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odiar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).</a:t>
            </a:r>
            <a:endParaRPr lang="en-GB" sz="28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2780FC0-434C-C929-047E-C243D014BBEC}"/>
              </a:ext>
            </a:extLst>
          </p:cNvPr>
          <p:cNvSpPr/>
          <p:nvPr/>
        </p:nvSpPr>
        <p:spPr>
          <a:xfrm>
            <a:off x="7475433" y="2754069"/>
            <a:ext cx="520894" cy="523220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D524AC-53C7-EB77-2C19-CAE3C4BA00B6}"/>
              </a:ext>
            </a:extLst>
          </p:cNvPr>
          <p:cNvSpPr txBox="1"/>
          <p:nvPr/>
        </p:nvSpPr>
        <p:spPr>
          <a:xfrm>
            <a:off x="255906" y="4251843"/>
            <a:ext cx="11680188" cy="9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To mean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s/he, it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with ‘</a:t>
            </a:r>
            <a:r>
              <a:rPr lang="en-GB" sz="2800" kern="12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odiar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’ and ‘</a:t>
            </a:r>
            <a:r>
              <a:rPr lang="en-GB" sz="2800" kern="12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amar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’,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we remove –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and add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–a</a:t>
            </a:r>
            <a:r>
              <a:rPr lang="en-GB" sz="2800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888CD5-399C-F6F6-04A8-319FE6209D7B}"/>
              </a:ext>
            </a:extLst>
          </p:cNvPr>
          <p:cNvSpPr txBox="1"/>
          <p:nvPr/>
        </p:nvSpPr>
        <p:spPr>
          <a:xfrm>
            <a:off x="459081" y="5613206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Ama la clase.</a:t>
            </a:r>
          </a:p>
        </p:txBody>
      </p:sp>
      <p:pic>
        <p:nvPicPr>
          <p:cNvPr id="38" name="Google Shape;183;p8">
            <a:extLst>
              <a:ext uri="{FF2B5EF4-FFF2-40B4-BE49-F238E27FC236}">
                <a16:creationId xmlns:a16="http://schemas.microsoft.com/office/drawing/2014/main" id="{B13B4FD4-F20E-23E5-5F85-379C0C51F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783" y="6121700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472A3D3-C462-9ACC-112E-6AF3D237FB6D}"/>
              </a:ext>
            </a:extLst>
          </p:cNvPr>
          <p:cNvSpPr txBox="1"/>
          <p:nvPr/>
        </p:nvSpPr>
        <p:spPr>
          <a:xfrm>
            <a:off x="1203100" y="6166122"/>
            <a:ext cx="4892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love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classroom.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9A1D9D-4F47-51D1-958A-DEB8C633910D}"/>
              </a:ext>
            </a:extLst>
          </p:cNvPr>
          <p:cNvSpPr txBox="1"/>
          <p:nvPr/>
        </p:nvSpPr>
        <p:spPr>
          <a:xfrm>
            <a:off x="6589018" y="5613206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Odia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uniforme</a:t>
            </a:r>
            <a:r>
              <a:rPr lang="en-GB" sz="28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1" name="Google Shape;183;p8">
            <a:extLst>
              <a:ext uri="{FF2B5EF4-FFF2-40B4-BE49-F238E27FC236}">
                <a16:creationId xmlns:a16="http://schemas.microsoft.com/office/drawing/2014/main" id="{D1159F53-6FA9-8D5E-48D5-BEEC8E0727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9720" y="6121700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DA3361B-E487-9DD4-25A1-30303E9034BE}"/>
              </a:ext>
            </a:extLst>
          </p:cNvPr>
          <p:cNvSpPr txBox="1"/>
          <p:nvPr/>
        </p:nvSpPr>
        <p:spPr>
          <a:xfrm>
            <a:off x="7174243" y="6189179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hate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the uniform.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0BDCE6F5-BD96-2FBF-750F-4AB0CB400B25}"/>
              </a:ext>
            </a:extLst>
          </p:cNvPr>
          <p:cNvSpPr/>
          <p:nvPr/>
        </p:nvSpPr>
        <p:spPr>
          <a:xfrm>
            <a:off x="7637009" y="4004339"/>
            <a:ext cx="4350755" cy="1473545"/>
          </a:xfrm>
          <a:prstGeom prst="wedgeRoundRectCallout">
            <a:avLst>
              <a:gd name="adj1" fmla="val 21477"/>
              <a:gd name="adj2" fmla="val 75292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Notice that in English, the verb also changes when referring to s/he, it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8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/>
      <p:bldP spid="30" grpId="0"/>
      <p:bldP spid="31" grpId="0" animBg="1"/>
      <p:bldP spid="3" grpId="0" animBg="1"/>
      <p:bldP spid="32" grpId="0"/>
      <p:bldP spid="33" grpId="0" animBg="1"/>
      <p:bldP spid="37" grpId="0"/>
      <p:bldP spid="39" grpId="0"/>
      <p:bldP spid="40" grpId="0"/>
      <p:bldP spid="44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13">
            <a:extLst>
              <a:ext uri="{FF2B5EF4-FFF2-40B4-BE49-F238E27FC236}">
                <a16:creationId xmlns:a16="http://schemas.microsoft.com/office/drawing/2014/main" id="{DBA33C64-F8E1-B350-1616-D8AEBE775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47995"/>
              </p:ext>
            </p:extLst>
          </p:nvPr>
        </p:nvGraphicFramePr>
        <p:xfrm>
          <a:off x="80102" y="2147727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203E0BE-9A27-0C9A-B87C-36ED3E6F9307}"/>
              </a:ext>
            </a:extLst>
          </p:cNvPr>
          <p:cNvSpPr/>
          <p:nvPr/>
        </p:nvSpPr>
        <p:spPr>
          <a:xfrm>
            <a:off x="121019" y="121872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/>
              </a:rPr>
              <a:t>Sofía </a:t>
            </a:r>
            <a:r>
              <a:rPr lang="en-GB" sz="3200" b="1" dirty="0" err="1">
                <a:solidFill>
                  <a:srgbClr val="002060"/>
                </a:solidFill>
                <a:latin typeface="Century Gothic"/>
              </a:rPr>
              <a:t>habla</a:t>
            </a:r>
            <a:r>
              <a:rPr lang="en-GB" sz="3200" b="1" dirty="0">
                <a:solidFill>
                  <a:srgbClr val="002060"/>
                </a:solidFill>
                <a:latin typeface="Century Gothic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715A2A8C-4D07-58D5-8854-73AB61196AED}"/>
              </a:ext>
            </a:extLst>
          </p:cNvPr>
          <p:cNvSpPr/>
          <p:nvPr/>
        </p:nvSpPr>
        <p:spPr>
          <a:xfrm>
            <a:off x="3774018" y="86263"/>
            <a:ext cx="4814722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4D4A9C-51AC-9841-9B9C-AEAE3FED4669}"/>
              </a:ext>
            </a:extLst>
          </p:cNvPr>
          <p:cNvSpPr txBox="1"/>
          <p:nvPr/>
        </p:nvSpPr>
        <p:spPr>
          <a:xfrm>
            <a:off x="3752833" y="107238"/>
            <a:ext cx="496095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</a:t>
            </a:r>
            <a:r>
              <a:rPr kumimoji="0" lang="en-GB" sz="2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opina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 Escribe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 o</a:t>
            </a:r>
            <a:r>
              <a:rPr kumimoji="0" lang="en-GB" sz="2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.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917205CF-9424-3237-5D68-4C1A21790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9220" y="-42940"/>
            <a:ext cx="914400" cy="914400"/>
          </a:xfrm>
          <a:prstGeom prst="rect">
            <a:avLst/>
          </a:prstGeom>
        </p:spPr>
      </p:pic>
      <p:pic>
        <p:nvPicPr>
          <p:cNvPr id="39" name="Picture 2" descr="Gráficos vectoriales gratis de Corazón">
            <a:extLst>
              <a:ext uri="{FF2B5EF4-FFF2-40B4-BE49-F238E27FC236}">
                <a16:creationId xmlns:a16="http://schemas.microsoft.com/office/drawing/2014/main" id="{85F2BA72-A22A-1B9D-0E9F-5926CC1DF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78" y="2280999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ustomShape 23">
            <a:extLst>
              <a:ext uri="{FF2B5EF4-FFF2-40B4-BE49-F238E27FC236}">
                <a16:creationId xmlns:a16="http://schemas.microsoft.com/office/drawing/2014/main" id="{33CA5D3D-B162-3822-E462-367A6C47E6E7}"/>
              </a:ext>
            </a:extLst>
          </p:cNvPr>
          <p:cNvSpPr/>
          <p:nvPr/>
        </p:nvSpPr>
        <p:spPr>
          <a:xfrm>
            <a:off x="234176" y="2303978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  <a:ea typeface="DejaVu Sans"/>
              </a:rPr>
              <a:t>E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8" name="Picture 2" descr="Angry, Emoji, Emoticon, Anger, Smiley">
            <a:extLst>
              <a:ext uri="{FF2B5EF4-FFF2-40B4-BE49-F238E27FC236}">
                <a16:creationId xmlns:a16="http://schemas.microsoft.com/office/drawing/2014/main" id="{A9DC5D05-AFEC-88EF-4BA1-9A06B4A15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22" y="2284091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Google Shape;319;p15" descr="Speech Icon, Voice, Talking, Audio, Speech">
            <a:extLst>
              <a:ext uri="{FF2B5EF4-FFF2-40B4-BE49-F238E27FC236}">
                <a16:creationId xmlns:a16="http://schemas.microsoft.com/office/drawing/2014/main" id="{685169FC-CE8F-A0C5-33CB-FECC066A032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43841" y="3363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Title 1">
            <a:extLst>
              <a:ext uri="{FF2B5EF4-FFF2-40B4-BE49-F238E27FC236}">
                <a16:creationId xmlns:a16="http://schemas.microsoft.com/office/drawing/2014/main" id="{562176C7-D08D-1210-FBAE-5E513BF72C29}"/>
              </a:ext>
            </a:extLst>
          </p:cNvPr>
          <p:cNvSpPr txBox="1">
            <a:spLocks/>
          </p:cNvSpPr>
          <p:nvPr/>
        </p:nvSpPr>
        <p:spPr>
          <a:xfrm>
            <a:off x="9602192" y="859647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graphicFrame>
        <p:nvGraphicFramePr>
          <p:cNvPr id="49" name="Table 13">
            <a:extLst>
              <a:ext uri="{FF2B5EF4-FFF2-40B4-BE49-F238E27FC236}">
                <a16:creationId xmlns:a16="http://schemas.microsoft.com/office/drawing/2014/main" id="{7DB11854-3877-04C4-E484-1FF032B7F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165629"/>
              </p:ext>
            </p:extLst>
          </p:nvPr>
        </p:nvGraphicFramePr>
        <p:xfrm>
          <a:off x="3224315" y="1605311"/>
          <a:ext cx="2479799" cy="1348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685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4611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50" name="Picture 49">
            <a:extLst>
              <a:ext uri="{FF2B5EF4-FFF2-40B4-BE49-F238E27FC236}">
                <a16:creationId xmlns:a16="http://schemas.microsoft.com/office/drawing/2014/main" id="{E4D7BE8B-30AD-986C-80F4-8CC5345BDA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79" y="2289525"/>
            <a:ext cx="527764" cy="5497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70684D-D21D-36BA-751B-5C57394AF4F8}"/>
              </a:ext>
            </a:extLst>
          </p:cNvPr>
          <p:cNvSpPr/>
          <p:nvPr/>
        </p:nvSpPr>
        <p:spPr>
          <a:xfrm>
            <a:off x="2056916" y="2195759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4" name="Table 13">
            <a:extLst>
              <a:ext uri="{FF2B5EF4-FFF2-40B4-BE49-F238E27FC236}">
                <a16:creationId xmlns:a16="http://schemas.microsoft.com/office/drawing/2014/main" id="{0C7287F6-3B75-292A-BAD2-A4C44460A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34509"/>
              </p:ext>
            </p:extLst>
          </p:nvPr>
        </p:nvGraphicFramePr>
        <p:xfrm>
          <a:off x="116404" y="3621179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65" name="Picture 2" descr="Gráficos vectoriales gratis de Corazón">
            <a:extLst>
              <a:ext uri="{FF2B5EF4-FFF2-40B4-BE49-F238E27FC236}">
                <a16:creationId xmlns:a16="http://schemas.microsoft.com/office/drawing/2014/main" id="{9D6EBF31-4919-B44A-EE9F-099202A56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80" y="3754451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stomShape 23">
            <a:extLst>
              <a:ext uri="{FF2B5EF4-FFF2-40B4-BE49-F238E27FC236}">
                <a16:creationId xmlns:a16="http://schemas.microsoft.com/office/drawing/2014/main" id="{56B77A55-9840-B424-2854-BAA4C569C4DF}"/>
              </a:ext>
            </a:extLst>
          </p:cNvPr>
          <p:cNvSpPr/>
          <p:nvPr/>
        </p:nvSpPr>
        <p:spPr>
          <a:xfrm>
            <a:off x="270478" y="3777430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7" name="Picture 2" descr="Angry, Emoji, Emoticon, Anger, Smiley">
            <a:extLst>
              <a:ext uri="{FF2B5EF4-FFF2-40B4-BE49-F238E27FC236}">
                <a16:creationId xmlns:a16="http://schemas.microsoft.com/office/drawing/2014/main" id="{1A98437D-03CE-FF95-DDFB-8BE1BDD64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24" y="3757543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4D278C3-6C19-A911-4613-012A27D3C1DB}"/>
              </a:ext>
            </a:extLst>
          </p:cNvPr>
          <p:cNvSpPr/>
          <p:nvPr/>
        </p:nvSpPr>
        <p:spPr>
          <a:xfrm>
            <a:off x="1339480" y="3677616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1" name="Table 13">
            <a:extLst>
              <a:ext uri="{FF2B5EF4-FFF2-40B4-BE49-F238E27FC236}">
                <a16:creationId xmlns:a16="http://schemas.microsoft.com/office/drawing/2014/main" id="{28FB233F-2DC5-BF81-CD34-705303776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50021"/>
              </p:ext>
            </p:extLst>
          </p:nvPr>
        </p:nvGraphicFramePr>
        <p:xfrm>
          <a:off x="3233937" y="3079238"/>
          <a:ext cx="2499852" cy="1348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685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66167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72" name="Picture 71">
            <a:extLst>
              <a:ext uri="{FF2B5EF4-FFF2-40B4-BE49-F238E27FC236}">
                <a16:creationId xmlns:a16="http://schemas.microsoft.com/office/drawing/2014/main" id="{B340FD71-B4D2-602C-AB66-142A966159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18" y="3749966"/>
            <a:ext cx="527764" cy="549754"/>
          </a:xfrm>
          <a:prstGeom prst="rect">
            <a:avLst/>
          </a:prstGeom>
        </p:spPr>
      </p:pic>
      <p:graphicFrame>
        <p:nvGraphicFramePr>
          <p:cNvPr id="76" name="Table 13">
            <a:extLst>
              <a:ext uri="{FF2B5EF4-FFF2-40B4-BE49-F238E27FC236}">
                <a16:creationId xmlns:a16="http://schemas.microsoft.com/office/drawing/2014/main" id="{3D0B1E87-C358-0D90-1272-4F8C7E357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507706"/>
              </p:ext>
            </p:extLst>
          </p:nvPr>
        </p:nvGraphicFramePr>
        <p:xfrm>
          <a:off x="174440" y="5094631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78" name="Picture 2" descr="Gráficos vectoriales gratis de Corazón">
            <a:extLst>
              <a:ext uri="{FF2B5EF4-FFF2-40B4-BE49-F238E27FC236}">
                <a16:creationId xmlns:a16="http://schemas.microsoft.com/office/drawing/2014/main" id="{7435D059-D164-0589-7D75-CFB195B08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16" y="5227903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CustomShape 23">
            <a:extLst>
              <a:ext uri="{FF2B5EF4-FFF2-40B4-BE49-F238E27FC236}">
                <a16:creationId xmlns:a16="http://schemas.microsoft.com/office/drawing/2014/main" id="{71289474-FFF9-47BE-7A1A-CAEBDF867FC2}"/>
              </a:ext>
            </a:extLst>
          </p:cNvPr>
          <p:cNvSpPr/>
          <p:nvPr/>
        </p:nvSpPr>
        <p:spPr>
          <a:xfrm>
            <a:off x="328514" y="5250882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4" name="Picture 2" descr="Angry, Emoji, Emoticon, Anger, Smiley">
            <a:extLst>
              <a:ext uri="{FF2B5EF4-FFF2-40B4-BE49-F238E27FC236}">
                <a16:creationId xmlns:a16="http://schemas.microsoft.com/office/drawing/2014/main" id="{6D3EDE5D-0106-0539-28E9-34ACBE62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60" y="5230995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84CA72D1-1552-3DFD-F58B-E21325594C35}"/>
              </a:ext>
            </a:extLst>
          </p:cNvPr>
          <p:cNvSpPr/>
          <p:nvPr/>
        </p:nvSpPr>
        <p:spPr>
          <a:xfrm>
            <a:off x="2122217" y="5152595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6" name="Table 13">
            <a:extLst>
              <a:ext uri="{FF2B5EF4-FFF2-40B4-BE49-F238E27FC236}">
                <a16:creationId xmlns:a16="http://schemas.microsoft.com/office/drawing/2014/main" id="{CEFB5712-2A07-EEDB-D9B1-D3794A56D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174559"/>
              </p:ext>
            </p:extLst>
          </p:nvPr>
        </p:nvGraphicFramePr>
        <p:xfrm>
          <a:off x="3235620" y="4525179"/>
          <a:ext cx="2499852" cy="1348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685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66167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87" name="Picture 86">
            <a:extLst>
              <a:ext uri="{FF2B5EF4-FFF2-40B4-BE49-F238E27FC236}">
                <a16:creationId xmlns:a16="http://schemas.microsoft.com/office/drawing/2014/main" id="{65BFC9AA-5998-8A75-15BF-9CFDE9CEA9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50" y="5269761"/>
            <a:ext cx="527764" cy="549754"/>
          </a:xfrm>
          <a:prstGeom prst="rect">
            <a:avLst/>
          </a:prstGeom>
        </p:spPr>
      </p:pic>
      <p:graphicFrame>
        <p:nvGraphicFramePr>
          <p:cNvPr id="89" name="Table 13">
            <a:extLst>
              <a:ext uri="{FF2B5EF4-FFF2-40B4-BE49-F238E27FC236}">
                <a16:creationId xmlns:a16="http://schemas.microsoft.com/office/drawing/2014/main" id="{2611B7E2-1C32-1F91-23B8-68108780F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029740"/>
              </p:ext>
            </p:extLst>
          </p:nvPr>
        </p:nvGraphicFramePr>
        <p:xfrm>
          <a:off x="5938411" y="2169543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91" name="Picture 2" descr="Gráficos vectoriales gratis de Corazón">
            <a:extLst>
              <a:ext uri="{FF2B5EF4-FFF2-40B4-BE49-F238E27FC236}">
                <a16:creationId xmlns:a16="http://schemas.microsoft.com/office/drawing/2014/main" id="{72C082F6-513D-2B69-3305-AFE51CB6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87" y="2302815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CustomShape 23">
            <a:extLst>
              <a:ext uri="{FF2B5EF4-FFF2-40B4-BE49-F238E27FC236}">
                <a16:creationId xmlns:a16="http://schemas.microsoft.com/office/drawing/2014/main" id="{303E57F9-5EDB-7A53-D027-4A465DA63B61}"/>
              </a:ext>
            </a:extLst>
          </p:cNvPr>
          <p:cNvSpPr/>
          <p:nvPr/>
        </p:nvSpPr>
        <p:spPr>
          <a:xfrm>
            <a:off x="6092485" y="2325794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3" name="Picture 2" descr="Angry, Emoji, Emoticon, Anger, Smiley">
            <a:extLst>
              <a:ext uri="{FF2B5EF4-FFF2-40B4-BE49-F238E27FC236}">
                <a16:creationId xmlns:a16="http://schemas.microsoft.com/office/drawing/2014/main" id="{3F700FC6-4D96-C7FD-D0D1-F3A2C1B30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65" y="2291397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49C05FE1-9F5A-0170-1761-850A06C1BC12}"/>
              </a:ext>
            </a:extLst>
          </p:cNvPr>
          <p:cNvSpPr/>
          <p:nvPr/>
        </p:nvSpPr>
        <p:spPr>
          <a:xfrm>
            <a:off x="7917056" y="2212731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5" name="Table 13">
            <a:extLst>
              <a:ext uri="{FF2B5EF4-FFF2-40B4-BE49-F238E27FC236}">
                <a16:creationId xmlns:a16="http://schemas.microsoft.com/office/drawing/2014/main" id="{C12412A9-53F4-70BE-A4A6-8627CBEE2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31063"/>
              </p:ext>
            </p:extLst>
          </p:nvPr>
        </p:nvGraphicFramePr>
        <p:xfrm>
          <a:off x="8999591" y="1600091"/>
          <a:ext cx="2383877" cy="1348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6451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07426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96" name="Picture 95">
            <a:extLst>
              <a:ext uri="{FF2B5EF4-FFF2-40B4-BE49-F238E27FC236}">
                <a16:creationId xmlns:a16="http://schemas.microsoft.com/office/drawing/2014/main" id="{B2C06135-8BA0-26E0-934A-3848365FB5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86" y="2251991"/>
            <a:ext cx="527764" cy="549754"/>
          </a:xfrm>
          <a:prstGeom prst="rect">
            <a:avLst/>
          </a:prstGeom>
        </p:spPr>
      </p:pic>
      <p:graphicFrame>
        <p:nvGraphicFramePr>
          <p:cNvPr id="97" name="Table 13">
            <a:extLst>
              <a:ext uri="{FF2B5EF4-FFF2-40B4-BE49-F238E27FC236}">
                <a16:creationId xmlns:a16="http://schemas.microsoft.com/office/drawing/2014/main" id="{34A432B0-A580-A26E-C5F9-0C15B902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682662"/>
              </p:ext>
            </p:extLst>
          </p:nvPr>
        </p:nvGraphicFramePr>
        <p:xfrm>
          <a:off x="5832767" y="3593715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98" name="Picture 2" descr="Gráficos vectoriales gratis de Corazón">
            <a:extLst>
              <a:ext uri="{FF2B5EF4-FFF2-40B4-BE49-F238E27FC236}">
                <a16:creationId xmlns:a16="http://schemas.microsoft.com/office/drawing/2014/main" id="{22C84271-80BE-3417-DA44-7E4E8A21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443" y="3726987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CustomShape 23">
            <a:extLst>
              <a:ext uri="{FF2B5EF4-FFF2-40B4-BE49-F238E27FC236}">
                <a16:creationId xmlns:a16="http://schemas.microsoft.com/office/drawing/2014/main" id="{EE4944A0-9A93-C5B4-E847-9BC392AFF0D5}"/>
              </a:ext>
            </a:extLst>
          </p:cNvPr>
          <p:cNvSpPr/>
          <p:nvPr/>
        </p:nvSpPr>
        <p:spPr>
          <a:xfrm>
            <a:off x="5986841" y="3749966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4" name="Picture 2" descr="Angry, Emoji, Emoticon, Anger, Smiley">
            <a:extLst>
              <a:ext uri="{FF2B5EF4-FFF2-40B4-BE49-F238E27FC236}">
                <a16:creationId xmlns:a16="http://schemas.microsoft.com/office/drawing/2014/main" id="{EF84BF08-13AB-1049-DADF-5E4EC0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87" y="3730079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4D33480A-8CAF-741A-C49D-B73B1C9B84DE}"/>
              </a:ext>
            </a:extLst>
          </p:cNvPr>
          <p:cNvSpPr/>
          <p:nvPr/>
        </p:nvSpPr>
        <p:spPr>
          <a:xfrm>
            <a:off x="7837023" y="3665927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6" name="Table 13">
            <a:extLst>
              <a:ext uri="{FF2B5EF4-FFF2-40B4-BE49-F238E27FC236}">
                <a16:creationId xmlns:a16="http://schemas.microsoft.com/office/drawing/2014/main" id="{9D4601EA-2599-5DE9-77ED-A5EAD5CA7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572324"/>
              </p:ext>
            </p:extLst>
          </p:nvPr>
        </p:nvGraphicFramePr>
        <p:xfrm>
          <a:off x="8893948" y="3024263"/>
          <a:ext cx="2509546" cy="1348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8469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71077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107" name="Picture 106">
            <a:extLst>
              <a:ext uri="{FF2B5EF4-FFF2-40B4-BE49-F238E27FC236}">
                <a16:creationId xmlns:a16="http://schemas.microsoft.com/office/drawing/2014/main" id="{B8085ECA-730D-22A4-F563-35C0E032C5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96" y="3761568"/>
            <a:ext cx="527764" cy="549754"/>
          </a:xfrm>
          <a:prstGeom prst="rect">
            <a:avLst/>
          </a:prstGeom>
        </p:spPr>
      </p:pic>
      <p:graphicFrame>
        <p:nvGraphicFramePr>
          <p:cNvPr id="108" name="Table 13">
            <a:extLst>
              <a:ext uri="{FF2B5EF4-FFF2-40B4-BE49-F238E27FC236}">
                <a16:creationId xmlns:a16="http://schemas.microsoft.com/office/drawing/2014/main" id="{28DDFE68-34B8-ADD7-2515-AC42F37FC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82313"/>
              </p:ext>
            </p:extLst>
          </p:nvPr>
        </p:nvGraphicFramePr>
        <p:xfrm>
          <a:off x="5822436" y="5030639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109" name="Picture 2" descr="Gráficos vectoriales gratis de Corazón">
            <a:extLst>
              <a:ext uri="{FF2B5EF4-FFF2-40B4-BE49-F238E27FC236}">
                <a16:creationId xmlns:a16="http://schemas.microsoft.com/office/drawing/2014/main" id="{29A4394D-D841-0416-9C87-BFFAB7B3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12" y="5163911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CustomShape 23">
            <a:extLst>
              <a:ext uri="{FF2B5EF4-FFF2-40B4-BE49-F238E27FC236}">
                <a16:creationId xmlns:a16="http://schemas.microsoft.com/office/drawing/2014/main" id="{E3692AE6-3352-22F0-5394-C32D2E752B30}"/>
              </a:ext>
            </a:extLst>
          </p:cNvPr>
          <p:cNvSpPr/>
          <p:nvPr/>
        </p:nvSpPr>
        <p:spPr>
          <a:xfrm>
            <a:off x="5976510" y="5186890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111" name="Picture 2" descr="Angry, Emoji, Emoticon, Anger, Smiley">
            <a:extLst>
              <a:ext uri="{FF2B5EF4-FFF2-40B4-BE49-F238E27FC236}">
                <a16:creationId xmlns:a16="http://schemas.microsoft.com/office/drawing/2014/main" id="{03282794-2E17-9047-0C07-47681820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6" y="5167003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1BA46A5C-C393-60A5-12DF-C50B923BF264}"/>
              </a:ext>
            </a:extLst>
          </p:cNvPr>
          <p:cNvSpPr/>
          <p:nvPr/>
        </p:nvSpPr>
        <p:spPr>
          <a:xfrm>
            <a:off x="7026123" y="5096119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3" name="Table 13">
            <a:extLst>
              <a:ext uri="{FF2B5EF4-FFF2-40B4-BE49-F238E27FC236}">
                <a16:creationId xmlns:a16="http://schemas.microsoft.com/office/drawing/2014/main" id="{C1B82935-EA52-99E7-CB4D-A97E8D5B0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40267"/>
              </p:ext>
            </p:extLst>
          </p:nvPr>
        </p:nvGraphicFramePr>
        <p:xfrm>
          <a:off x="8883616" y="4461187"/>
          <a:ext cx="2499852" cy="1348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685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66167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114" name="Picture 113">
            <a:extLst>
              <a:ext uri="{FF2B5EF4-FFF2-40B4-BE49-F238E27FC236}">
                <a16:creationId xmlns:a16="http://schemas.microsoft.com/office/drawing/2014/main" id="{17EE53AD-87E1-A379-2CA2-450D603B6E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146" y="5205769"/>
            <a:ext cx="527764" cy="549754"/>
          </a:xfrm>
          <a:prstGeom prst="rect">
            <a:avLst/>
          </a:prstGeom>
        </p:spPr>
      </p:pic>
      <p:pic>
        <p:nvPicPr>
          <p:cNvPr id="37" name="Picture 3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E005876A-1BC9-81D6-F283-D8E11B0D5C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728" y="5247907"/>
            <a:ext cx="1228658" cy="1652612"/>
          </a:xfrm>
          <a:prstGeom prst="rect">
            <a:avLst/>
          </a:prstGeom>
        </p:spPr>
      </p:pic>
      <p:pic>
        <p:nvPicPr>
          <p:cNvPr id="117" name="Picture 2" descr="Gráficos vectoriales gratis de Corazón">
            <a:extLst>
              <a:ext uri="{FF2B5EF4-FFF2-40B4-BE49-F238E27FC236}">
                <a16:creationId xmlns:a16="http://schemas.microsoft.com/office/drawing/2014/main" id="{7A3C4D8D-7123-3E1B-A8F1-722771EE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570">
            <a:off x="11817208" y="5027739"/>
            <a:ext cx="331111" cy="3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Angry, Emoji, Emoticon, Anger, Smiley">
            <a:extLst>
              <a:ext uri="{FF2B5EF4-FFF2-40B4-BE49-F238E27FC236}">
                <a16:creationId xmlns:a16="http://schemas.microsoft.com/office/drawing/2014/main" id="{995B250B-EB90-AD15-48BD-9B427B179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0" y="4977410"/>
            <a:ext cx="287687" cy="31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5EC7002A-0A91-9FE0-78BF-610F0BDAA84C}"/>
              </a:ext>
            </a:extLst>
          </p:cNvPr>
          <p:cNvSpPr/>
          <p:nvPr/>
        </p:nvSpPr>
        <p:spPr>
          <a:xfrm>
            <a:off x="296873" y="909321"/>
            <a:ext cx="5407241" cy="518040"/>
          </a:xfrm>
          <a:prstGeom prst="wedgeRoundRectCallout">
            <a:avLst>
              <a:gd name="adj1" fmla="val 23987"/>
              <a:gd name="adj2" fmla="val 87675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253DA78-4750-77FE-F588-5A6F8DA6DADD}"/>
              </a:ext>
            </a:extLst>
          </p:cNvPr>
          <p:cNvSpPr txBox="1"/>
          <p:nvPr/>
        </p:nvSpPr>
        <p:spPr>
          <a:xfrm>
            <a:off x="296873" y="922671"/>
            <a:ext cx="540724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¿Es Sofía o Quique? Marca </a:t>
            </a: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✅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343B8-1880-F1C2-D2AD-2DDDDC752663}"/>
              </a:ext>
            </a:extLst>
          </p:cNvPr>
          <p:cNvSpPr txBox="1"/>
          <p:nvPr/>
        </p:nvSpPr>
        <p:spPr>
          <a:xfrm>
            <a:off x="5751218" y="830915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[1-5]</a:t>
            </a:r>
          </a:p>
        </p:txBody>
      </p:sp>
    </p:spTree>
    <p:extLst>
      <p:ext uri="{BB962C8B-B14F-4D97-AF65-F5344CB8AC3E}">
        <p14:creationId xmlns:p14="http://schemas.microsoft.com/office/powerpoint/2010/main" val="20997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41" grpId="0" animBg="1"/>
      <p:bldP spid="41" grpId="1" animBg="1"/>
      <p:bldP spid="6" grpId="0" animBg="1"/>
      <p:bldP spid="6" grpId="1" animBg="1"/>
      <p:bldP spid="66" grpId="0" animBg="1"/>
      <p:bldP spid="66" grpId="1" animBg="1"/>
      <p:bldP spid="69" grpId="0" animBg="1"/>
      <p:bldP spid="69" grpId="1" animBg="1"/>
      <p:bldP spid="83" grpId="0" animBg="1"/>
      <p:bldP spid="83" grpId="1" animBg="1"/>
      <p:bldP spid="85" grpId="0" animBg="1"/>
      <p:bldP spid="85" grpId="1" animBg="1"/>
      <p:bldP spid="92" grpId="0" animBg="1"/>
      <p:bldP spid="92" grpId="1" animBg="1"/>
      <p:bldP spid="94" grpId="0" animBg="1"/>
      <p:bldP spid="94" grpId="1" animBg="1"/>
      <p:bldP spid="99" grpId="0" animBg="1"/>
      <p:bldP spid="99" grpId="1" animBg="1"/>
      <p:bldP spid="105" grpId="0" animBg="1"/>
      <p:bldP spid="105" grpId="1" animBg="1"/>
      <p:bldP spid="110" grpId="0" animBg="1"/>
      <p:bldP spid="110" grpId="1" animBg="1"/>
      <p:bldP spid="112" grpId="0" animBg="1"/>
      <p:bldP spid="112" grpId="1" animBg="1"/>
      <p:bldP spid="74" grpId="0" animBg="1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9815</TotalTime>
  <Words>1524</Words>
  <Application>Microsoft Office PowerPoint</Application>
  <PresentationFormat>Widescreen</PresentationFormat>
  <Paragraphs>286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docs-Century Gothic</vt:lpstr>
      <vt:lpstr>Arial</vt:lpstr>
      <vt:lpstr>Calibri</vt:lpstr>
      <vt:lpstr>Calibri Light</vt:lpstr>
      <vt:lpstr>Century Gothic</vt:lpstr>
      <vt:lpstr>Modern Love</vt:lpstr>
      <vt:lpstr>Segoe Print</vt:lpstr>
      <vt:lpstr>Office Theme</vt:lpstr>
      <vt:lpstr>español, con Sofía</vt:lpstr>
      <vt:lpstr>Describing things and people</vt:lpstr>
      <vt:lpstr>PowerPoint Presentation</vt:lpstr>
      <vt:lpstr>PowerPoint Presentation</vt:lpstr>
      <vt:lpstr>vocabulario</vt:lpstr>
      <vt:lpstr>Singular and plural definite articles</vt:lpstr>
      <vt:lpstr>PowerPoint Presentation</vt:lpstr>
      <vt:lpstr>Giving your opinion</vt:lpstr>
      <vt:lpstr>escuchar</vt:lpstr>
      <vt:lpstr>escuchar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Sofía</dc:title>
  <dc:creator>Paula</dc:creator>
  <cp:lastModifiedBy>Rachel Hawkes</cp:lastModifiedBy>
  <cp:revision>89</cp:revision>
  <dcterms:created xsi:type="dcterms:W3CDTF">2022-01-14T11:53:29Z</dcterms:created>
  <dcterms:modified xsi:type="dcterms:W3CDTF">2022-07-04T03:04:12Z</dcterms:modified>
</cp:coreProperties>
</file>