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349" r:id="rId3"/>
    <p:sldId id="391" r:id="rId4"/>
    <p:sldId id="554" r:id="rId5"/>
    <p:sldId id="556" r:id="rId6"/>
    <p:sldId id="557" r:id="rId7"/>
    <p:sldId id="559" r:id="rId8"/>
    <p:sldId id="327" r:id="rId9"/>
    <p:sldId id="558" r:id="rId10"/>
    <p:sldId id="562" r:id="rId11"/>
    <p:sldId id="592" r:id="rId12"/>
    <p:sldId id="563" r:id="rId13"/>
    <p:sldId id="566" r:id="rId14"/>
    <p:sldId id="389" r:id="rId15"/>
    <p:sldId id="593" r:id="rId16"/>
    <p:sldId id="594" r:id="rId17"/>
    <p:sldId id="595" r:id="rId18"/>
    <p:sldId id="596" r:id="rId19"/>
    <p:sldId id="597" r:id="rId20"/>
    <p:sldId id="598" r:id="rId21"/>
    <p:sldId id="599" r:id="rId22"/>
    <p:sldId id="600" r:id="rId23"/>
    <p:sldId id="601" r:id="rId24"/>
    <p:sldId id="60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400"/>
    <a:srgbClr val="FF0066"/>
    <a:srgbClr val="92D050"/>
    <a:srgbClr val="AFDC7E"/>
    <a:srgbClr val="FF6600"/>
    <a:srgbClr val="D5F7FF"/>
    <a:srgbClr val="C5F5E8"/>
    <a:srgbClr val="2BC0C7"/>
    <a:srgbClr val="FFF9E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2A58F1-955D-4AAF-AEDF-B2ABDF0AA9C9}" v="18" dt="2023-06-16T16:03:05.7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80210" autoAdjust="0"/>
  </p:normalViewPr>
  <p:slideViewPr>
    <p:cSldViewPr snapToGrid="0">
      <p:cViewPr varScale="1">
        <p:scale>
          <a:sx n="91" d="100"/>
          <a:sy n="91" d="100"/>
        </p:scale>
        <p:origin x="135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9BE4F-8296-42BF-864C-A407BC4A178C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5D71B-1040-4E96-8999-5AB5E95E8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292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lesson includes an assessment of the vocabulary and grammar knowledge from the first two terms of this year’s course.  There is a phonics assessment in Week 11.</a:t>
            </a:r>
            <a:b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Note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there are no follow up activities this week, but there is an Easter activity at the end of the quiz.  This could be used in a follow up slot, more than once, during this week, as appropriate.</a:t>
            </a:r>
            <a:b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quiz can be completed on paper with pupils writing numbered answers. Alternatively there is a word document for printing.</a:t>
            </a:r>
            <a:b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There is an answer sheet for teachers.  Alternatively, answers are provided on slides for pupils to correct their own or a partner’s.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grammar.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correct English pronouns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4265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grammar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answers only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4381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20-25 minutes (all assessment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aural comprehension of vocabulary taught in this year’s course.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After items 1-3, continue to the next slide to complete the remainder of the task.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medio…..medio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comida…..comida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bajo…..bajo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demasiado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demasiado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arriba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arriba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trabajo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trabajo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8791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[Continued]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medio…..medio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comida…..comida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bajo…..bajo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demasiado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demasiado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arriba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arriba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trabajo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trabajo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0702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When complete, continue to the next task.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 marL="228600" indent="-228600">
              <a:buAutoNum type="arabicPeriod"/>
            </a:pP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amable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…..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amable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profesor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…..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profesor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abajo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…..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abajo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…..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familiar…..familiar</a:t>
            </a:r>
          </a:p>
          <a:p>
            <a:pPr marL="228600" indent="-228600">
              <a:buAutoNum type="arabicPeriod"/>
            </a:pP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tengo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sed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…..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tengo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sed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3057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When complete, continue to the reading.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Escucho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profesora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deporte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Visitas a tu abuelo.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Aprendes inglés.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Estoy en la montaña.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Camina por la mañana.</a:t>
            </a: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8482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5829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23231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grammar.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correct English pronouns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0597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20-25 minutes (all assessment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aural comprehension of vocabulary taught in this year’s course.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After items 1-3, continue to the next slide to complete the remainder of the task.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medio…..medio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comida…..comida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bajo…..bajo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demasiado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demasiado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arriba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arriba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trabajo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trabajo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8191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3255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grammar.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correct English pronouns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5396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grammar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answers only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4721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[Continued]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medio…..medio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comida…..comida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bajo…..bajo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demasiado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demasiado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arriba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arriba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trabajo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trabajo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506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When complete, continue to the next task.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 marL="228600" indent="-228600">
              <a:buAutoNum type="arabicPeriod"/>
            </a:pP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amable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…..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amable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profesor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…..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profesor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abajo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…..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abajo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…..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familiar…..familiar</a:t>
            </a:r>
          </a:p>
          <a:p>
            <a:pPr marL="228600" indent="-228600">
              <a:buAutoNum type="arabicPeriod"/>
            </a:pP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tengo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sed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…..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tengo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sed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9531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When complete, continue to the reading.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Escucho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profesora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deporte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Visitas a tu abuelo.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Aprendes inglés.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Estoy en la montaña.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Camina por la mañana.</a:t>
            </a: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9972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4234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grammar.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correct English pronouns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4148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466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5154E-D02E-48E2-AA46-39D56284B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6DA93-D85C-470B-A70B-9F219E6FD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47EC4-CD5F-4ECF-BE9E-FAD76EEF3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35C8E-6D96-4A5D-B15E-2B58E2012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844F1-6827-458B-AD0D-F44F87F5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57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E48AB-019C-4657-8333-34FC511DA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B6A57B-8711-4A24-8DA4-04BD2165C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B378B-16BF-4827-ACAD-06A160AA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38154-CF6E-4FD4-98A9-6B9D80AD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D7A82-BE5B-4D2C-8A11-E1E66DC7C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647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308CCF-3D50-4BAF-985C-4699A039FF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C8E85-86E6-4915-AA9F-CF38A7939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17864-C4FD-4EBF-89BE-E3C77CCA0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8D7D3-BA98-4C21-85B2-F8FF7B4CD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F23B5-EB50-4A61-8831-31DC4534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371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0192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4711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432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5401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2451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480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9116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8135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0A2B-ADC0-44B9-84D6-FF0F7E494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4CC50-4BE3-4082-BB89-747497A12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F83B9-3648-48B9-9EB6-F94AA881A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F58A8-B55C-48C4-B3AC-314B1DE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3A44D-F105-4054-9320-665D60CB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079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1727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9573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622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38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8191D-F23D-43EC-8659-8BB9FEFB6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B34C6-34F0-4E82-A459-F985AE706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984F2-195E-4806-8ABE-0F70FB461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7A1E2-2E8F-4838-A369-0D3E15B04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D4B37-4867-4BFE-B7F8-42B77E539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424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2F26F-5EF9-4044-91E2-10B96096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7EC67-B4A5-46ED-88BE-CB275C7E6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4D062-FF52-4C7C-93DC-A3BD4589B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667CD-6201-4AA3-A922-B4104EFA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5DECD-BD00-4AC8-9EBF-D818BF644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8995D-B6D2-407E-98F6-D91A239C4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62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4F46-9282-4AE4-BED5-2D275021F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B638E-1F07-429C-85FD-1E9869BC9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9E496-E309-43B7-A990-5A7C8F023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612A4-29EF-4D9E-81FC-A60B368E9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0BEF55-1D69-44CF-843E-448961975A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F109C6-E340-4705-95B4-939FA0944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7AC1FE-CC6B-4215-A34A-FFCA7A1C4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2B55D4-9526-479D-A8F8-03B9FF4E7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19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8B63B-7D44-467C-90C7-C9B3C3813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BA037D-A6B8-4D58-93EB-D2CB8411D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FC1377-1A78-4555-B1F0-B1EEBC924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1D764F-95C4-4A40-8697-11C59CABE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203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A4AC8-396D-4E72-BF28-55E6073A8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4D4C9A-999E-40EF-BC40-2FEBD5A6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6429C-AA69-4A44-A8CB-31F05C1EC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165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DF970-A883-46F2-809B-4B0C78B0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6B15F-A26B-43F9-AC40-C30AB2626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E061C-F0AF-4CD7-A1C7-FE841478C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B982A-D445-4D00-95EF-50E957E6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92420-32A8-4D55-84BF-D746C673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7CBEB-0996-48B2-98B9-891BF7CB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747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091EE-00A0-4472-BA8C-A7CAE4706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F3691E-C53F-4EB3-A171-6CEAFF584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34ABD5-F762-4559-80BB-CE60CB887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D3043-397E-45ED-8146-DD557B625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9B53E-30DC-46F6-8913-C89C1CE07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529FD-665A-46C5-B168-C9E68301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760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9B5EF2-BCE1-4D3A-AC21-010ACFAA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7FC98-BF2F-47A8-8DE1-B83E16154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F253F-D0EA-469A-9816-96EA946E30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D4F86-A500-487E-9FFD-56FD0D92348E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7F2D3-773C-43AB-A44F-A367D909B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7BAF7-9733-4971-BA72-669E05D9C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6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64189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4.png"/><Relationship Id="rId7" Type="http://schemas.openxmlformats.org/officeDocument/2006/relationships/audio" Target="../media/audio10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Relationship Id="rId9" Type="http://schemas.openxmlformats.org/officeDocument/2006/relationships/audio" Target="../media/audio1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3" Type="http://schemas.openxmlformats.org/officeDocument/2006/relationships/image" Target="../media/image4.png"/><Relationship Id="rId7" Type="http://schemas.openxmlformats.org/officeDocument/2006/relationships/audio" Target="../media/audio16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audio" Target="../media/audio13.wav"/><Relationship Id="rId9" Type="http://schemas.openxmlformats.org/officeDocument/2006/relationships/audio" Target="../media/audio18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881" y="1005525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CC4B3-CED4-42FB-900F-C1A9B5E60352}"/>
              </a:ext>
            </a:extLst>
          </p:cNvPr>
          <p:cNvSpPr txBox="1"/>
          <p:nvPr/>
        </p:nvSpPr>
        <p:spPr>
          <a:xfrm>
            <a:off x="8938261" y="3171315"/>
            <a:ext cx="223265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¡</a:t>
            </a:r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Felices</a:t>
            </a:r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vacaciones</a:t>
            </a:r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A20CEC-FEF9-467C-96BD-BEA56E5CE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0" y="2786729"/>
            <a:ext cx="4449606" cy="381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8057" y="932449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943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570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79A1EE8-BA10-4DC4-9DE2-7A0951A2FA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317948"/>
              </p:ext>
            </p:extLst>
          </p:nvPr>
        </p:nvGraphicFramePr>
        <p:xfrm>
          <a:off x="166085" y="1377834"/>
          <a:ext cx="11693820" cy="5073768"/>
        </p:xfrm>
        <a:graphic>
          <a:graphicData uri="http://schemas.openxmlformats.org/drawingml/2006/table">
            <a:tbl>
              <a:tblPr firstRow="1" firstCol="1" bandRow="1"/>
              <a:tblGrid>
                <a:gridCol w="728725">
                  <a:extLst>
                    <a:ext uri="{9D8B030D-6E8A-4147-A177-3AD203B41FA5}">
                      <a16:colId xmlns:a16="http://schemas.microsoft.com/office/drawing/2014/main" val="1061103924"/>
                    </a:ext>
                  </a:extLst>
                </a:gridCol>
                <a:gridCol w="6138221">
                  <a:extLst>
                    <a:ext uri="{9D8B030D-6E8A-4147-A177-3AD203B41FA5}">
                      <a16:colId xmlns:a16="http://schemas.microsoft.com/office/drawing/2014/main" val="2833441794"/>
                    </a:ext>
                  </a:extLst>
                </a:gridCol>
                <a:gridCol w="1227644">
                  <a:extLst>
                    <a:ext uri="{9D8B030D-6E8A-4147-A177-3AD203B41FA5}">
                      <a16:colId xmlns:a16="http://schemas.microsoft.com/office/drawing/2014/main" val="1981576122"/>
                    </a:ext>
                  </a:extLst>
                </a:gridCol>
                <a:gridCol w="1116040">
                  <a:extLst>
                    <a:ext uri="{9D8B030D-6E8A-4147-A177-3AD203B41FA5}">
                      <a16:colId xmlns:a16="http://schemas.microsoft.com/office/drawing/2014/main" val="4264834723"/>
                    </a:ext>
                  </a:extLst>
                </a:gridCol>
                <a:gridCol w="1157892">
                  <a:extLst>
                    <a:ext uri="{9D8B030D-6E8A-4147-A177-3AD203B41FA5}">
                      <a16:colId xmlns:a16="http://schemas.microsoft.com/office/drawing/2014/main" val="90383043"/>
                    </a:ext>
                  </a:extLst>
                </a:gridCol>
                <a:gridCol w="1325298">
                  <a:extLst>
                    <a:ext uri="{9D8B030D-6E8A-4147-A177-3AD203B41FA5}">
                      <a16:colId xmlns:a16="http://schemas.microsoft.com/office/drawing/2014/main" val="2994354806"/>
                    </a:ext>
                  </a:extLst>
                </a:gridCol>
              </a:tblGrid>
              <a:tr h="12684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2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_________ una tortuga en clase.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200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There is</a:t>
                      </a:r>
                      <a:r>
                        <a:rPr lang="fr-FR" sz="22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a tortoise in class.</a:t>
                      </a:r>
                      <a:endParaRPr lang="en-GB" sz="22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hay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está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tiene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602120"/>
                  </a:ext>
                </a:extLst>
              </a:tr>
              <a:tr h="12684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2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El niño _________ diferente hoy.</a:t>
                      </a:r>
                      <a:br>
                        <a:rPr lang="fr-FR" sz="22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</a:br>
                      <a:r>
                        <a:rPr lang="fr-FR" sz="22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The boy </a:t>
                      </a:r>
                      <a:r>
                        <a:rPr lang="fr-FR" sz="2200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is</a:t>
                      </a:r>
                      <a:r>
                        <a:rPr lang="fr-FR" sz="22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different today.</a:t>
                      </a:r>
                      <a:endParaRPr lang="en-GB" sz="22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hay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está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tiene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8563455"/>
                  </a:ext>
                </a:extLst>
              </a:tr>
              <a:tr h="12684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2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 once </a:t>
                      </a:r>
                      <a:r>
                        <a:rPr lang="en-GB" sz="2200" b="1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años</a:t>
                      </a:r>
                      <a:r>
                        <a:rPr lang="en-GB" sz="22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200" b="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GB" sz="22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 </a:t>
                      </a:r>
                      <a:r>
                        <a:rPr lang="en-GB" sz="2200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is</a:t>
                      </a:r>
                      <a:r>
                        <a:rPr lang="en-GB" sz="22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eleven years old.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hay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está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tiene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4606203"/>
                  </a:ext>
                </a:extLst>
              </a:tr>
              <a:tr h="12684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2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El conejo __________ un animal inteligente.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2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The rabbit </a:t>
                      </a:r>
                      <a:r>
                        <a:rPr lang="fr-FR" sz="2200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is</a:t>
                      </a:r>
                      <a:r>
                        <a:rPr lang="fr-FR" sz="2200" u="none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an intelligent animal.</a:t>
                      </a:r>
                      <a:endParaRPr lang="en-GB" sz="22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hay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está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tiene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9558858"/>
                  </a:ext>
                </a:extLst>
              </a:tr>
            </a:tbl>
          </a:graphicData>
        </a:graphic>
      </p:graphicFrame>
      <p:pic>
        <p:nvPicPr>
          <p:cNvPr id="6145" name="Picture 3" descr="Icon&#10;&#10;Description automatically generated">
            <a:extLst>
              <a:ext uri="{FF2B5EF4-FFF2-40B4-BE49-F238E27FC236}">
                <a16:creationId xmlns:a16="http://schemas.microsoft.com/office/drawing/2014/main" id="{B35284CD-DE8A-4FEE-8AFE-B5F057A0B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85" y="442673"/>
            <a:ext cx="1146608" cy="115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BA1EB90B-3BAA-4D8C-8510-976A43F7C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0188" y="747040"/>
            <a:ext cx="96340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Put a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) next to the word that completes the sentence.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249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Grammar</a:t>
            </a:r>
            <a:endParaRPr lang="en-GB" alt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D661C0-4B2C-4F3F-8C44-0DF8EEAC256C}"/>
              </a:ext>
            </a:extLst>
          </p:cNvPr>
          <p:cNvSpPr/>
          <p:nvPr/>
        </p:nvSpPr>
        <p:spPr>
          <a:xfrm>
            <a:off x="356784" y="3429000"/>
            <a:ext cx="11371920" cy="91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Put a (X) next to the words that could finish this sentence. Remember the personal ‘a’.</a:t>
            </a:r>
            <a:b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GB" sz="24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B3E4110-7D89-4407-87CF-33E38D26A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657930"/>
              </p:ext>
            </p:extLst>
          </p:nvPr>
        </p:nvGraphicFramePr>
        <p:xfrm>
          <a:off x="820901" y="4027430"/>
          <a:ext cx="9493529" cy="752539"/>
        </p:xfrm>
        <a:graphic>
          <a:graphicData uri="http://schemas.openxmlformats.org/drawingml/2006/table">
            <a:tbl>
              <a:tblPr firstRow="1" firstCol="1" bandRow="1"/>
              <a:tblGrid>
                <a:gridCol w="3458491">
                  <a:extLst>
                    <a:ext uri="{9D8B030D-6E8A-4147-A177-3AD203B41FA5}">
                      <a16:colId xmlns:a16="http://schemas.microsoft.com/office/drawing/2014/main" val="1795800362"/>
                    </a:ext>
                  </a:extLst>
                </a:gridCol>
                <a:gridCol w="5399609">
                  <a:extLst>
                    <a:ext uri="{9D8B030D-6E8A-4147-A177-3AD203B41FA5}">
                      <a16:colId xmlns:a16="http://schemas.microsoft.com/office/drawing/2014/main" val="3893800094"/>
                    </a:ext>
                  </a:extLst>
                </a:gridCol>
                <a:gridCol w="635429">
                  <a:extLst>
                    <a:ext uri="{9D8B030D-6E8A-4147-A177-3AD203B41FA5}">
                      <a16:colId xmlns:a16="http://schemas.microsoft.com/office/drawing/2014/main" val="279560293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Enseña </a:t>
                      </a: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...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a) la información.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6501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b) la niña.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74345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FC7869E-1703-4C17-8EC9-8D3B198512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91026"/>
              </p:ext>
            </p:extLst>
          </p:nvPr>
        </p:nvGraphicFramePr>
        <p:xfrm>
          <a:off x="820900" y="5002130"/>
          <a:ext cx="9493529" cy="752539"/>
        </p:xfrm>
        <a:graphic>
          <a:graphicData uri="http://schemas.openxmlformats.org/drawingml/2006/table">
            <a:tbl>
              <a:tblPr firstRow="1" firstCol="1" bandRow="1"/>
              <a:tblGrid>
                <a:gridCol w="3470684">
                  <a:extLst>
                    <a:ext uri="{9D8B030D-6E8A-4147-A177-3AD203B41FA5}">
                      <a16:colId xmlns:a16="http://schemas.microsoft.com/office/drawing/2014/main" val="1795800362"/>
                    </a:ext>
                  </a:extLst>
                </a:gridCol>
                <a:gridCol w="5387416">
                  <a:extLst>
                    <a:ext uri="{9D8B030D-6E8A-4147-A177-3AD203B41FA5}">
                      <a16:colId xmlns:a16="http://schemas.microsoft.com/office/drawing/2014/main" val="3893800094"/>
                    </a:ext>
                  </a:extLst>
                </a:gridCol>
                <a:gridCol w="635429">
                  <a:extLst>
                    <a:ext uri="{9D8B030D-6E8A-4147-A177-3AD203B41FA5}">
                      <a16:colId xmlns:a16="http://schemas.microsoft.com/office/drawing/2014/main" val="279560293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Amo...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a) mi abuela.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6501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b) la playa.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743459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7144C6B0-1D89-4303-A94F-55904488435B}"/>
              </a:ext>
            </a:extLst>
          </p:cNvPr>
          <p:cNvSpPr/>
          <p:nvPr/>
        </p:nvSpPr>
        <p:spPr>
          <a:xfrm>
            <a:off x="356784" y="636344"/>
            <a:ext cx="10843653" cy="466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Write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 the words in each box in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correct order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2DBE732B-0B5F-4DDF-99F2-C313C50E25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803336"/>
              </p:ext>
            </p:extLst>
          </p:nvPr>
        </p:nvGraphicFramePr>
        <p:xfrm>
          <a:off x="604410" y="1219928"/>
          <a:ext cx="10596027" cy="1923288"/>
        </p:xfrm>
        <a:graphic>
          <a:graphicData uri="http://schemas.openxmlformats.org/drawingml/2006/table">
            <a:tbl>
              <a:tblPr firstRow="1" firstCol="1" bandRow="1"/>
              <a:tblGrid>
                <a:gridCol w="510188">
                  <a:extLst>
                    <a:ext uri="{9D8B030D-6E8A-4147-A177-3AD203B41FA5}">
                      <a16:colId xmlns:a16="http://schemas.microsoft.com/office/drawing/2014/main" val="446294625"/>
                    </a:ext>
                  </a:extLst>
                </a:gridCol>
                <a:gridCol w="2247092">
                  <a:extLst>
                    <a:ext uri="{9D8B030D-6E8A-4147-A177-3AD203B41FA5}">
                      <a16:colId xmlns:a16="http://schemas.microsoft.com/office/drawing/2014/main" val="4208043007"/>
                    </a:ext>
                  </a:extLst>
                </a:gridCol>
                <a:gridCol w="7838747">
                  <a:extLst>
                    <a:ext uri="{9D8B030D-6E8A-4147-A177-3AD203B41FA5}">
                      <a16:colId xmlns:a16="http://schemas.microsoft.com/office/drawing/2014/main" val="25794870"/>
                    </a:ext>
                  </a:extLst>
                </a:gridCol>
              </a:tblGrid>
              <a:tr h="62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grupo</a:t>
                      </a:r>
                      <a:b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un</a:t>
                      </a:r>
                      <a:b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rápido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_________________________________________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9739917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mañana</a:t>
                      </a:r>
                      <a:b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fantástica</a:t>
                      </a:r>
                      <a:b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una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_________________________________________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320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0498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F2C5AE-EA61-4CCE-B7DD-59BBBB158CDB}"/>
              </a:ext>
            </a:extLst>
          </p:cNvPr>
          <p:cNvSpPr/>
          <p:nvPr/>
        </p:nvSpPr>
        <p:spPr>
          <a:xfrm>
            <a:off x="455222" y="555014"/>
            <a:ext cx="10250556" cy="5113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 </a:t>
            </a: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Spanish word for ‘a’ or ‘some’.</a:t>
            </a:r>
            <a:b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_______  </a:t>
            </a:r>
            <a:r>
              <a:rPr lang="en-US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estuche</a:t>
            </a: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(m)</a:t>
            </a:r>
            <a:b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_______  </a:t>
            </a:r>
            <a:r>
              <a:rPr lang="en-US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fruta</a:t>
            </a: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(f)</a:t>
            </a:r>
            <a:b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_______  </a:t>
            </a:r>
            <a:r>
              <a:rPr lang="en-US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teléfonos</a:t>
            </a: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mpl</a:t>
            </a: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b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_______  </a:t>
            </a:r>
            <a:r>
              <a:rPr lang="en-US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botellas</a:t>
            </a: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fpl</a:t>
            </a: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GB" sz="24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  </a:t>
            </a: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Spanish word for ‘the’. </a:t>
            </a:r>
            <a:endParaRPr lang="en-GB" sz="24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 ________ </a:t>
            </a:r>
            <a:r>
              <a:rPr lang="en-US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semana</a:t>
            </a: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(f)</a:t>
            </a:r>
            <a:b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 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 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idioma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(m)</a:t>
            </a:r>
            <a:b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¿ ________ </a:t>
            </a:r>
            <a:r>
              <a:rPr lang="en-US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mamás</a:t>
            </a: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(</a:t>
            </a:r>
            <a:r>
              <a:rPr lang="en-US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fpl</a:t>
            </a: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b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¿ 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 pueblos? (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mpl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GB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B40B8E-DE7B-45E7-9A12-2013F7B84163}"/>
              </a:ext>
            </a:extLst>
          </p:cNvPr>
          <p:cNvSpPr txBox="1"/>
          <p:nvPr/>
        </p:nvSpPr>
        <p:spPr>
          <a:xfrm>
            <a:off x="6844938" y="6413752"/>
            <a:ext cx="5276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Total marks available for grammar: 28</a:t>
            </a:r>
          </a:p>
        </p:txBody>
      </p:sp>
    </p:spTree>
    <p:extLst>
      <p:ext uri="{BB962C8B-B14F-4D97-AF65-F5344CB8AC3E}">
        <p14:creationId xmlns:p14="http://schemas.microsoft.com/office/powerpoint/2010/main" val="361847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5EE30E75-D477-44F0-9375-8600CD97D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86" y="546058"/>
            <a:ext cx="1250321" cy="126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BDF996-8870-4063-9E57-6193D88A7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869" y="790855"/>
            <a:ext cx="931374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 home,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Nina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speaks Aymara, a language spoken by Aymara people of Peru and Bolivia. She is learning Spanish at school, like you.  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Nina by answering the questions in this quiz. 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97306D-7934-4B0B-853E-50B263C92502}"/>
              </a:ext>
            </a:extLst>
          </p:cNvPr>
          <p:cNvGraphicFramePr>
            <a:graphicFrameLocks noGrp="1"/>
          </p:cNvGraphicFramePr>
          <p:nvPr/>
        </p:nvGraphicFramePr>
        <p:xfrm>
          <a:off x="549965" y="2748028"/>
          <a:ext cx="11092069" cy="3563914"/>
        </p:xfrm>
        <a:graphic>
          <a:graphicData uri="http://schemas.openxmlformats.org/drawingml/2006/table">
            <a:tbl>
              <a:tblPr firstRow="1" firstCol="1" bandRow="1"/>
              <a:tblGrid>
                <a:gridCol w="1692234">
                  <a:extLst>
                    <a:ext uri="{9D8B030D-6E8A-4147-A177-3AD203B41FA5}">
                      <a16:colId xmlns:a16="http://schemas.microsoft.com/office/drawing/2014/main" val="3187160654"/>
                    </a:ext>
                  </a:extLst>
                </a:gridCol>
                <a:gridCol w="2637106">
                  <a:extLst>
                    <a:ext uri="{9D8B030D-6E8A-4147-A177-3AD203B41FA5}">
                      <a16:colId xmlns:a16="http://schemas.microsoft.com/office/drawing/2014/main" val="422821616"/>
                    </a:ext>
                  </a:extLst>
                </a:gridCol>
                <a:gridCol w="2190547">
                  <a:extLst>
                    <a:ext uri="{9D8B030D-6E8A-4147-A177-3AD203B41FA5}">
                      <a16:colId xmlns:a16="http://schemas.microsoft.com/office/drawing/2014/main" val="3092407455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2836081537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665406593"/>
                    </a:ext>
                  </a:extLst>
                </a:gridCol>
              </a:tblGrid>
              <a:tr h="5084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069445"/>
                  </a:ext>
                </a:extLst>
              </a:tr>
              <a:tr h="5084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1.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language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middle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Sunday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sea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554256"/>
                  </a:ext>
                </a:extLst>
              </a:tr>
              <a:tr h="5100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485202"/>
                  </a:ext>
                </a:extLst>
              </a:tr>
              <a:tr h="5084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2.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eat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bed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camera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food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161622"/>
                  </a:ext>
                </a:extLst>
              </a:tr>
              <a:tr h="5100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4781579"/>
                  </a:ext>
                </a:extLst>
              </a:tr>
              <a:tr h="5084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short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pretty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slow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tired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788903"/>
                  </a:ext>
                </a:extLst>
              </a:tr>
              <a:tr h="5100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57379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064AD82-C920-4696-B0E2-374B002B45AD}"/>
              </a:ext>
            </a:extLst>
          </p:cNvPr>
          <p:cNvSpPr/>
          <p:nvPr/>
        </p:nvSpPr>
        <p:spPr>
          <a:xfrm>
            <a:off x="221286" y="1991184"/>
            <a:ext cx="11970714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put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CF744EA-E14F-47FB-87E0-CB3516B2AB46}"/>
              </a:ext>
            </a:extLst>
          </p:cNvPr>
          <p:cNvSpPr/>
          <p:nvPr/>
        </p:nvSpPr>
        <p:spPr>
          <a:xfrm>
            <a:off x="1125330" y="356184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501E43-1ED9-43FC-8DA3-D2FA59389E80}"/>
              </a:ext>
            </a:extLst>
          </p:cNvPr>
          <p:cNvSpPr/>
          <p:nvPr/>
        </p:nvSpPr>
        <p:spPr>
          <a:xfrm>
            <a:off x="1125330" y="458496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B289FE0-3CBB-47AA-8EA9-6C40541C3370}"/>
              </a:ext>
            </a:extLst>
          </p:cNvPr>
          <p:cNvSpPr/>
          <p:nvPr/>
        </p:nvSpPr>
        <p:spPr>
          <a:xfrm>
            <a:off x="1125330" y="560808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FCE48E18-2A38-4DB2-9BCF-2FC4DADE6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32243" y="3887941"/>
            <a:ext cx="282416" cy="282416"/>
          </a:xfrm>
          <a:prstGeom prst="rect">
            <a:avLst/>
          </a:prstGeom>
        </p:spPr>
      </p:pic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18C0F841-BDD4-486B-B63D-EB2F4ECB21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50230" y="4922774"/>
            <a:ext cx="282416" cy="282416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2AC944BA-1D46-4775-910D-25C2A0F9B2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01864" y="5925937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97306D-7934-4B0B-853E-50B263C92502}"/>
              </a:ext>
            </a:extLst>
          </p:cNvPr>
          <p:cNvGraphicFramePr>
            <a:graphicFrameLocks noGrp="1"/>
          </p:cNvGraphicFramePr>
          <p:nvPr/>
        </p:nvGraphicFramePr>
        <p:xfrm>
          <a:off x="549965" y="2269607"/>
          <a:ext cx="11092069" cy="3758879"/>
        </p:xfrm>
        <a:graphic>
          <a:graphicData uri="http://schemas.openxmlformats.org/drawingml/2006/table">
            <a:tbl>
              <a:tblPr firstRow="1" firstCol="1" bandRow="1"/>
              <a:tblGrid>
                <a:gridCol w="2164670">
                  <a:extLst>
                    <a:ext uri="{9D8B030D-6E8A-4147-A177-3AD203B41FA5}">
                      <a16:colId xmlns:a16="http://schemas.microsoft.com/office/drawing/2014/main" val="3187160654"/>
                    </a:ext>
                  </a:extLst>
                </a:gridCol>
                <a:gridCol w="2164670">
                  <a:extLst>
                    <a:ext uri="{9D8B030D-6E8A-4147-A177-3AD203B41FA5}">
                      <a16:colId xmlns:a16="http://schemas.microsoft.com/office/drawing/2014/main" val="422821616"/>
                    </a:ext>
                  </a:extLst>
                </a:gridCol>
                <a:gridCol w="2190547">
                  <a:extLst>
                    <a:ext uri="{9D8B030D-6E8A-4147-A177-3AD203B41FA5}">
                      <a16:colId xmlns:a16="http://schemas.microsoft.com/office/drawing/2014/main" val="3092407455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2836081537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665406593"/>
                    </a:ext>
                  </a:extLst>
                </a:gridCol>
              </a:tblGrid>
              <a:tr h="5183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069445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after(wards)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fun, funny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two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too (much)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491986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3614602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nice, friendly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up, above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year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down, below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004296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0695266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6.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too, also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your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work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text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75424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701600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65BDAF5-74DD-4440-8681-CF52DFECEC81}"/>
              </a:ext>
            </a:extLst>
          </p:cNvPr>
          <p:cNvSpPr/>
          <p:nvPr/>
        </p:nvSpPr>
        <p:spPr>
          <a:xfrm>
            <a:off x="221286" y="1544280"/>
            <a:ext cx="11970714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put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DC8406-7E2E-45BB-9D4D-EDA8F1118E66}"/>
              </a:ext>
            </a:extLst>
          </p:cNvPr>
          <p:cNvSpPr/>
          <p:nvPr/>
        </p:nvSpPr>
        <p:spPr>
          <a:xfrm>
            <a:off x="1365962" y="324504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289DA4-5133-4DEC-A0A0-2CD2CFF6FF63}"/>
              </a:ext>
            </a:extLst>
          </p:cNvPr>
          <p:cNvSpPr/>
          <p:nvPr/>
        </p:nvSpPr>
        <p:spPr>
          <a:xfrm>
            <a:off x="1365962" y="426816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C9D747-FC20-417F-9719-B7586C6E81EC}"/>
              </a:ext>
            </a:extLst>
          </p:cNvPr>
          <p:cNvSpPr/>
          <p:nvPr/>
        </p:nvSpPr>
        <p:spPr>
          <a:xfrm>
            <a:off x="1365962" y="529128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7E749F5B-8BC2-4865-8F23-E110318E6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56116" y="3454351"/>
            <a:ext cx="282416" cy="282416"/>
          </a:xfrm>
          <a:prstGeom prst="rect">
            <a:avLst/>
          </a:prstGeom>
        </p:spPr>
      </p:pic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E3F30760-44DC-4A06-B194-38A81D308E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13583" y="4529528"/>
            <a:ext cx="282416" cy="282416"/>
          </a:xfrm>
          <a:prstGeom prst="rect">
            <a:avLst/>
          </a:prstGeom>
        </p:spPr>
      </p:pic>
      <p:pic>
        <p:nvPicPr>
          <p:cNvPr id="18" name="Graphic 17" descr="Close">
            <a:extLst>
              <a:ext uri="{FF2B5EF4-FFF2-40B4-BE49-F238E27FC236}">
                <a16:creationId xmlns:a16="http://schemas.microsoft.com/office/drawing/2014/main" id="{FF2E3BE0-9EFF-4431-A17D-7E6C7C68C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62096" y="5601004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2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F8DA0CB-D765-4F22-A48D-1DF5D2142277}"/>
              </a:ext>
            </a:extLst>
          </p:cNvPr>
          <p:cNvGraphicFramePr>
            <a:graphicFrameLocks noGrp="1"/>
          </p:cNvGraphicFramePr>
          <p:nvPr/>
        </p:nvGraphicFramePr>
        <p:xfrm>
          <a:off x="221287" y="1764826"/>
          <a:ext cx="11843797" cy="4369753"/>
        </p:xfrm>
        <a:graphic>
          <a:graphicData uri="http://schemas.openxmlformats.org/drawingml/2006/table">
            <a:tbl>
              <a:tblPr firstRow="1" firstCol="1" bandRow="1"/>
              <a:tblGrid>
                <a:gridCol w="708084">
                  <a:extLst>
                    <a:ext uri="{9D8B030D-6E8A-4147-A177-3AD203B41FA5}">
                      <a16:colId xmlns:a16="http://schemas.microsoft.com/office/drawing/2014/main" val="383059075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104598272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6519571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839047901"/>
                    </a:ext>
                  </a:extLst>
                </a:gridCol>
                <a:gridCol w="2784757">
                  <a:extLst>
                    <a:ext uri="{9D8B030D-6E8A-4147-A177-3AD203B41FA5}">
                      <a16:colId xmlns:a16="http://schemas.microsoft.com/office/drawing/2014/main" val="2859156421"/>
                    </a:ext>
                  </a:extLst>
                </a:gridCol>
              </a:tblGrid>
              <a:tr h="133350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80106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9557654"/>
                  </a:ext>
                </a:extLst>
              </a:tr>
              <a:tr h="2247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Ej.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mood or character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activity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463939"/>
                  </a:ext>
                </a:extLst>
              </a:tr>
              <a:tr h="2203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location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812921"/>
                  </a:ext>
                </a:extLst>
              </a:tr>
              <a:tr h="2527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location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767460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mood or character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activity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5937025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feeling or state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location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8776876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activity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feeling or state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3250537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C174844-3105-4681-9E6A-7459B4B53152}"/>
              </a:ext>
            </a:extLst>
          </p:cNvPr>
          <p:cNvSpPr/>
          <p:nvPr/>
        </p:nvSpPr>
        <p:spPr>
          <a:xfrm>
            <a:off x="221286" y="829818"/>
            <a:ext cx="10731636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put 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type of word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you hear.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0B51E2-E6AE-4083-8771-63F6654D02ED}"/>
              </a:ext>
            </a:extLst>
          </p:cNvPr>
          <p:cNvSpPr/>
          <p:nvPr/>
        </p:nvSpPr>
        <p:spPr>
          <a:xfrm>
            <a:off x="339267" y="247097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0057A5-C523-409C-9359-C9914D3DBDD3}"/>
              </a:ext>
            </a:extLst>
          </p:cNvPr>
          <p:cNvSpPr/>
          <p:nvPr/>
        </p:nvSpPr>
        <p:spPr>
          <a:xfrm>
            <a:off x="339267" y="3099273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5D2770-5C99-45F1-A1FD-D1C3FE636C37}"/>
              </a:ext>
            </a:extLst>
          </p:cNvPr>
          <p:cNvSpPr/>
          <p:nvPr/>
        </p:nvSpPr>
        <p:spPr>
          <a:xfrm>
            <a:off x="339267" y="372756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7BBF18-C7A1-4B43-96E3-B1B09322F581}"/>
              </a:ext>
            </a:extLst>
          </p:cNvPr>
          <p:cNvSpPr/>
          <p:nvPr/>
        </p:nvSpPr>
        <p:spPr>
          <a:xfrm>
            <a:off x="339267" y="4355861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8FFBC0-3BEF-4AF1-B373-E69E71D72E16}"/>
              </a:ext>
            </a:extLst>
          </p:cNvPr>
          <p:cNvSpPr/>
          <p:nvPr/>
        </p:nvSpPr>
        <p:spPr>
          <a:xfrm>
            <a:off x="339267" y="498415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2C1D617-81A6-4863-8020-5F74D02272D5}"/>
              </a:ext>
            </a:extLst>
          </p:cNvPr>
          <p:cNvSpPr/>
          <p:nvPr/>
        </p:nvSpPr>
        <p:spPr>
          <a:xfrm>
            <a:off x="339267" y="561244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pic>
        <p:nvPicPr>
          <p:cNvPr id="22" name="Graphic 21" descr="Close">
            <a:extLst>
              <a:ext uri="{FF2B5EF4-FFF2-40B4-BE49-F238E27FC236}">
                <a16:creationId xmlns:a16="http://schemas.microsoft.com/office/drawing/2014/main" id="{AC7BA039-CFF9-4954-AF5A-314184938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49927" y="2694703"/>
            <a:ext cx="282416" cy="282416"/>
          </a:xfrm>
          <a:prstGeom prst="rect">
            <a:avLst/>
          </a:prstGeom>
        </p:spPr>
      </p:pic>
      <p:pic>
        <p:nvPicPr>
          <p:cNvPr id="23" name="Graphic 22" descr="Close">
            <a:extLst>
              <a:ext uri="{FF2B5EF4-FFF2-40B4-BE49-F238E27FC236}">
                <a16:creationId xmlns:a16="http://schemas.microsoft.com/office/drawing/2014/main" id="{D9EE4024-3ADA-4E56-BE47-D2D458FDD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41430" y="3308579"/>
            <a:ext cx="282416" cy="282416"/>
          </a:xfrm>
          <a:prstGeom prst="rect">
            <a:avLst/>
          </a:prstGeom>
        </p:spPr>
      </p:pic>
      <p:pic>
        <p:nvPicPr>
          <p:cNvPr id="24" name="Graphic 23" descr="Close">
            <a:extLst>
              <a:ext uri="{FF2B5EF4-FFF2-40B4-BE49-F238E27FC236}">
                <a16:creationId xmlns:a16="http://schemas.microsoft.com/office/drawing/2014/main" id="{E636A36A-9DEE-4CE6-B6F5-47F0DA237C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49927" y="3947431"/>
            <a:ext cx="282416" cy="282416"/>
          </a:xfrm>
          <a:prstGeom prst="rect">
            <a:avLst/>
          </a:prstGeom>
        </p:spPr>
      </p:pic>
      <p:pic>
        <p:nvPicPr>
          <p:cNvPr id="25" name="Graphic 24" descr="Close">
            <a:extLst>
              <a:ext uri="{FF2B5EF4-FFF2-40B4-BE49-F238E27FC236}">
                <a16:creationId xmlns:a16="http://schemas.microsoft.com/office/drawing/2014/main" id="{785ACCA0-EAFD-43C9-BF12-4B3AB41E5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49927" y="4603414"/>
            <a:ext cx="282416" cy="282416"/>
          </a:xfrm>
          <a:prstGeom prst="rect">
            <a:avLst/>
          </a:prstGeom>
        </p:spPr>
      </p:pic>
      <p:pic>
        <p:nvPicPr>
          <p:cNvPr id="26" name="Graphic 25" descr="Close">
            <a:extLst>
              <a:ext uri="{FF2B5EF4-FFF2-40B4-BE49-F238E27FC236}">
                <a16:creationId xmlns:a16="http://schemas.microsoft.com/office/drawing/2014/main" id="{16850182-CFC2-494C-BEB8-94F12E7A8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70571" y="5232614"/>
            <a:ext cx="282416" cy="282416"/>
          </a:xfrm>
          <a:prstGeom prst="rect">
            <a:avLst/>
          </a:prstGeom>
        </p:spPr>
      </p:pic>
      <p:pic>
        <p:nvPicPr>
          <p:cNvPr id="27" name="Graphic 26" descr="Close">
            <a:extLst>
              <a:ext uri="{FF2B5EF4-FFF2-40B4-BE49-F238E27FC236}">
                <a16:creationId xmlns:a16="http://schemas.microsoft.com/office/drawing/2014/main" id="{68E22A3E-8322-49BE-84A9-1ECB806CD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2195" y="5852163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5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174844-3105-4681-9E6A-7459B4B53152}"/>
              </a:ext>
            </a:extLst>
          </p:cNvPr>
          <p:cNvSpPr/>
          <p:nvPr/>
        </p:nvSpPr>
        <p:spPr>
          <a:xfrm>
            <a:off x="221286" y="697680"/>
            <a:ext cx="10731636" cy="85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Put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next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person or people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that the sentence is about.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sentence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996D19A-E213-4F25-9E9B-5BD9E3E7D7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046284"/>
              </p:ext>
            </p:extLst>
          </p:nvPr>
        </p:nvGraphicFramePr>
        <p:xfrm>
          <a:off x="1333731" y="1908537"/>
          <a:ext cx="9042719" cy="3649110"/>
        </p:xfrm>
        <a:graphic>
          <a:graphicData uri="http://schemas.openxmlformats.org/drawingml/2006/table">
            <a:tbl>
              <a:tblPr firstRow="1" firstCol="1" bandRow="1"/>
              <a:tblGrid>
                <a:gridCol w="736551">
                  <a:extLst>
                    <a:ext uri="{9D8B030D-6E8A-4147-A177-3AD203B41FA5}">
                      <a16:colId xmlns:a16="http://schemas.microsoft.com/office/drawing/2014/main" val="3350208969"/>
                    </a:ext>
                  </a:extLst>
                </a:gridCol>
                <a:gridCol w="2020762">
                  <a:extLst>
                    <a:ext uri="{9D8B030D-6E8A-4147-A177-3AD203B41FA5}">
                      <a16:colId xmlns:a16="http://schemas.microsoft.com/office/drawing/2014/main" val="2110466493"/>
                    </a:ext>
                  </a:extLst>
                </a:gridCol>
                <a:gridCol w="722606">
                  <a:extLst>
                    <a:ext uri="{9D8B030D-6E8A-4147-A177-3AD203B41FA5}">
                      <a16:colId xmlns:a16="http://schemas.microsoft.com/office/drawing/2014/main" val="4193266758"/>
                    </a:ext>
                  </a:extLst>
                </a:gridCol>
                <a:gridCol w="2209654">
                  <a:extLst>
                    <a:ext uri="{9D8B030D-6E8A-4147-A177-3AD203B41FA5}">
                      <a16:colId xmlns:a16="http://schemas.microsoft.com/office/drawing/2014/main" val="560461943"/>
                    </a:ext>
                  </a:extLst>
                </a:gridCol>
                <a:gridCol w="571746">
                  <a:extLst>
                    <a:ext uri="{9D8B030D-6E8A-4147-A177-3AD203B41FA5}">
                      <a16:colId xmlns:a16="http://schemas.microsoft.com/office/drawing/2014/main" val="2315940513"/>
                    </a:ext>
                  </a:extLst>
                </a:gridCol>
                <a:gridCol w="2209654">
                  <a:extLst>
                    <a:ext uri="{9D8B030D-6E8A-4147-A177-3AD203B41FA5}">
                      <a16:colId xmlns:a16="http://schemas.microsoft.com/office/drawing/2014/main" val="1066403538"/>
                    </a:ext>
                  </a:extLst>
                </a:gridCol>
                <a:gridCol w="571746">
                  <a:extLst>
                    <a:ext uri="{9D8B030D-6E8A-4147-A177-3AD203B41FA5}">
                      <a16:colId xmlns:a16="http://schemas.microsoft.com/office/drawing/2014/main" val="2386005084"/>
                    </a:ext>
                  </a:extLst>
                </a:gridCol>
              </a:tblGrid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0911390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127560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152081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778353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4798879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8924555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70B54D07-3477-4F6B-B43D-90A343899AD7}"/>
              </a:ext>
            </a:extLst>
          </p:cNvPr>
          <p:cNvSpPr/>
          <p:nvPr/>
        </p:nvSpPr>
        <p:spPr>
          <a:xfrm>
            <a:off x="1449876" y="1997564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844F2D-A13B-4849-9A91-7B8FDDF9F784}"/>
              </a:ext>
            </a:extLst>
          </p:cNvPr>
          <p:cNvSpPr/>
          <p:nvPr/>
        </p:nvSpPr>
        <p:spPr>
          <a:xfrm>
            <a:off x="1449876" y="262585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4AE151-2CF4-43F7-A897-80B63E5A926D}"/>
              </a:ext>
            </a:extLst>
          </p:cNvPr>
          <p:cNvSpPr/>
          <p:nvPr/>
        </p:nvSpPr>
        <p:spPr>
          <a:xfrm>
            <a:off x="1449875" y="3220430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2CBF5A-24B5-4D13-B6E4-1280D6BD8B6B}"/>
              </a:ext>
            </a:extLst>
          </p:cNvPr>
          <p:cNvSpPr/>
          <p:nvPr/>
        </p:nvSpPr>
        <p:spPr>
          <a:xfrm>
            <a:off x="1449875" y="3834314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A3D3B4-8A56-455B-B876-4F20AD670AE8}"/>
              </a:ext>
            </a:extLst>
          </p:cNvPr>
          <p:cNvSpPr/>
          <p:nvPr/>
        </p:nvSpPr>
        <p:spPr>
          <a:xfrm>
            <a:off x="1449875" y="4433746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F3E361-C8B8-4D1F-8266-97B86C06AC1C}"/>
              </a:ext>
            </a:extLst>
          </p:cNvPr>
          <p:cNvSpPr/>
          <p:nvPr/>
        </p:nvSpPr>
        <p:spPr>
          <a:xfrm>
            <a:off x="1449875" y="5034193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pic>
        <p:nvPicPr>
          <p:cNvPr id="21" name="Graphic 20" descr="Close">
            <a:extLst>
              <a:ext uri="{FF2B5EF4-FFF2-40B4-BE49-F238E27FC236}">
                <a16:creationId xmlns:a16="http://schemas.microsoft.com/office/drawing/2014/main" id="{A2B9D6A5-2A8F-4C58-A4EE-EAF6C2775C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55618" y="2065662"/>
            <a:ext cx="282416" cy="282416"/>
          </a:xfrm>
          <a:prstGeom prst="rect">
            <a:avLst/>
          </a:prstGeom>
        </p:spPr>
      </p:pic>
      <p:pic>
        <p:nvPicPr>
          <p:cNvPr id="22" name="Graphic 21" descr="Close">
            <a:extLst>
              <a:ext uri="{FF2B5EF4-FFF2-40B4-BE49-F238E27FC236}">
                <a16:creationId xmlns:a16="http://schemas.microsoft.com/office/drawing/2014/main" id="{8E4A88BA-19ED-453A-925A-603D51BC9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2019" y="2693956"/>
            <a:ext cx="282416" cy="282416"/>
          </a:xfrm>
          <a:prstGeom prst="rect">
            <a:avLst/>
          </a:prstGeom>
        </p:spPr>
      </p:pic>
      <p:pic>
        <p:nvPicPr>
          <p:cNvPr id="23" name="Graphic 22" descr="Close">
            <a:extLst>
              <a:ext uri="{FF2B5EF4-FFF2-40B4-BE49-F238E27FC236}">
                <a16:creationId xmlns:a16="http://schemas.microsoft.com/office/drawing/2014/main" id="{FA31D113-113C-4617-9B82-4797A0E89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68674" y="3287792"/>
            <a:ext cx="282416" cy="282416"/>
          </a:xfrm>
          <a:prstGeom prst="rect">
            <a:avLst/>
          </a:prstGeom>
        </p:spPr>
      </p:pic>
      <p:pic>
        <p:nvPicPr>
          <p:cNvPr id="24" name="Graphic 23" descr="Close">
            <a:extLst>
              <a:ext uri="{FF2B5EF4-FFF2-40B4-BE49-F238E27FC236}">
                <a16:creationId xmlns:a16="http://schemas.microsoft.com/office/drawing/2014/main" id="{BD66E266-3D78-4332-9C81-27B492BA3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68674" y="3902412"/>
            <a:ext cx="282416" cy="282416"/>
          </a:xfrm>
          <a:prstGeom prst="rect">
            <a:avLst/>
          </a:prstGeom>
        </p:spPr>
      </p:pic>
      <p:pic>
        <p:nvPicPr>
          <p:cNvPr id="25" name="Graphic 24" descr="Close">
            <a:extLst>
              <a:ext uri="{FF2B5EF4-FFF2-40B4-BE49-F238E27FC236}">
                <a16:creationId xmlns:a16="http://schemas.microsoft.com/office/drawing/2014/main" id="{34E92012-1407-458A-8B9A-FF791778B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55618" y="4514106"/>
            <a:ext cx="282416" cy="282416"/>
          </a:xfrm>
          <a:prstGeom prst="rect">
            <a:avLst/>
          </a:prstGeom>
        </p:spPr>
      </p:pic>
      <p:pic>
        <p:nvPicPr>
          <p:cNvPr id="26" name="Graphic 25" descr="Close">
            <a:extLst>
              <a:ext uri="{FF2B5EF4-FFF2-40B4-BE49-F238E27FC236}">
                <a16:creationId xmlns:a16="http://schemas.microsoft.com/office/drawing/2014/main" id="{F9F37E49-B6A8-432F-85AF-228811D12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2019" y="5102291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3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0F38E9-4757-49EC-BBEF-14AA9CEAAEE3}"/>
              </a:ext>
            </a:extLst>
          </p:cNvPr>
          <p:cNvSpPr/>
          <p:nvPr/>
        </p:nvSpPr>
        <p:spPr>
          <a:xfrm>
            <a:off x="954156" y="704305"/>
            <a:ext cx="9839739" cy="5770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Spanish word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each English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¿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Llevas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 sombrero?		Are you _____________ a hat?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Prepara tu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mochila.			S/he ___ ______________ _________ bag.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Jugar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fantástico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		_______________is fantastic.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Hay siete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bolígrafos.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 _________ __________ pens.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Veo el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cielo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es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azul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see the _________ and it is __________.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Tiene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razón.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S/he is _____________ 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Estás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muy divertido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hoy.		You are _________ __________today.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Odio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gris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I ____________ __________.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¡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Buenas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tardes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profe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     		 __________ _____________, Sir/Miss!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Después, cuido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mi perro.	__________, I________________ my dog.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F594CF-8DE4-4BBC-8F7E-8ED12CE5A238}"/>
              </a:ext>
            </a:extLst>
          </p:cNvPr>
          <p:cNvSpPr txBox="1"/>
          <p:nvPr/>
        </p:nvSpPr>
        <p:spPr>
          <a:xfrm>
            <a:off x="6523001" y="1396637"/>
            <a:ext cx="192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wearing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F7944C-B847-4634-88A4-F40395E886E3}"/>
              </a:ext>
            </a:extLst>
          </p:cNvPr>
          <p:cNvSpPr txBox="1"/>
          <p:nvPr/>
        </p:nvSpPr>
        <p:spPr>
          <a:xfrm>
            <a:off x="9126499" y="1396637"/>
            <a:ext cx="3065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(taking, carrying)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C9BF58-3F2D-430E-8B5B-462235B0C980}"/>
              </a:ext>
            </a:extLst>
          </p:cNvPr>
          <p:cNvSpPr txBox="1"/>
          <p:nvPr/>
        </p:nvSpPr>
        <p:spPr>
          <a:xfrm>
            <a:off x="6016438" y="1858302"/>
            <a:ext cx="3670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is   preparing  your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3C4630-1467-46F1-8446-E906DADD15E4}"/>
              </a:ext>
            </a:extLst>
          </p:cNvPr>
          <p:cNvSpPr txBox="1"/>
          <p:nvPr/>
        </p:nvSpPr>
        <p:spPr>
          <a:xfrm>
            <a:off x="5649079" y="2319801"/>
            <a:ext cx="1747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Playing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11A0FF-A658-48B2-9617-8147D9DE505D}"/>
              </a:ext>
            </a:extLst>
          </p:cNvPr>
          <p:cNvSpPr txBox="1"/>
          <p:nvPr/>
        </p:nvSpPr>
        <p:spPr>
          <a:xfrm>
            <a:off x="5491907" y="2781300"/>
            <a:ext cx="3670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There   are    seven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7F1717-AE65-49B7-B129-7D5D0556C04C}"/>
              </a:ext>
            </a:extLst>
          </p:cNvPr>
          <p:cNvSpPr txBox="1"/>
          <p:nvPr/>
        </p:nvSpPr>
        <p:spPr>
          <a:xfrm>
            <a:off x="6749942" y="3242633"/>
            <a:ext cx="987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sky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1B8284-E84A-46EA-B8B4-A9E2D5F72DD3}"/>
              </a:ext>
            </a:extLst>
          </p:cNvPr>
          <p:cNvSpPr txBox="1"/>
          <p:nvPr/>
        </p:nvSpPr>
        <p:spPr>
          <a:xfrm>
            <a:off x="9126499" y="3242632"/>
            <a:ext cx="987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blue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4E0BDF-B05A-4D84-84D0-744C07078617}"/>
              </a:ext>
            </a:extLst>
          </p:cNvPr>
          <p:cNvSpPr txBox="1"/>
          <p:nvPr/>
        </p:nvSpPr>
        <p:spPr>
          <a:xfrm>
            <a:off x="6741105" y="3703800"/>
            <a:ext cx="987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right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DF5CF6-8E5B-467D-88EC-D8F8AB633DB1}"/>
              </a:ext>
            </a:extLst>
          </p:cNvPr>
          <p:cNvSpPr txBox="1"/>
          <p:nvPr/>
        </p:nvSpPr>
        <p:spPr>
          <a:xfrm>
            <a:off x="6524472" y="4159204"/>
            <a:ext cx="2654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very fun, funny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C77B07-28CF-409F-B5FD-CA69C84644FA}"/>
              </a:ext>
            </a:extLst>
          </p:cNvPr>
          <p:cNvSpPr txBox="1"/>
          <p:nvPr/>
        </p:nvSpPr>
        <p:spPr>
          <a:xfrm>
            <a:off x="6029355" y="4614110"/>
            <a:ext cx="2414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hate    grey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ACA6AE-F55D-42C0-9E37-8DEA9691DC65}"/>
              </a:ext>
            </a:extLst>
          </p:cNvPr>
          <p:cNvSpPr txBox="1"/>
          <p:nvPr/>
        </p:nvSpPr>
        <p:spPr>
          <a:xfrm>
            <a:off x="5565981" y="5038277"/>
            <a:ext cx="3155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Good    afternoon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C2491E-BF23-4A30-BBC4-EDAACC3AE5D0}"/>
              </a:ext>
            </a:extLst>
          </p:cNvPr>
          <p:cNvSpPr txBox="1"/>
          <p:nvPr/>
        </p:nvSpPr>
        <p:spPr>
          <a:xfrm>
            <a:off x="4902384" y="5512654"/>
            <a:ext cx="2241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After(wards)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88E148-8970-4584-87E0-9DA8CC7A0C71}"/>
              </a:ext>
            </a:extLst>
          </p:cNvPr>
          <p:cNvSpPr txBox="1"/>
          <p:nvPr/>
        </p:nvSpPr>
        <p:spPr>
          <a:xfrm>
            <a:off x="7234749" y="5508763"/>
            <a:ext cx="1781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look after</a:t>
            </a:r>
          </a:p>
        </p:txBody>
      </p:sp>
    </p:spTree>
    <p:extLst>
      <p:ext uri="{BB962C8B-B14F-4D97-AF65-F5344CB8AC3E}">
        <p14:creationId xmlns:p14="http://schemas.microsoft.com/office/powerpoint/2010/main" val="30948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AE36D-4BFC-45EC-A9D2-7D5BE2D77322}"/>
              </a:ext>
            </a:extLst>
          </p:cNvPr>
          <p:cNvSpPr/>
          <p:nvPr/>
        </p:nvSpPr>
        <p:spPr>
          <a:xfrm>
            <a:off x="318052" y="1052050"/>
            <a:ext cx="12205252" cy="5543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English words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the Spanish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I understand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Spanish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Comprendo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______________.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You are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from Spain.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Eres _____ _______________.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I play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guitar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Toco _____ _______________.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I watch </a:t>
            </a:r>
            <a:r>
              <a:rPr kumimoji="0" lang="en-GB" sz="2000" i="0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film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una _____________.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I am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hungry, too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Tengo __________, ___________.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It is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favourite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Es ______ ____________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favorita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There are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phrases.		Hay ________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frases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I love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sun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Amo _____  ______ .	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Participating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important.		_____________ 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importante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It is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tall and</a:t>
            </a:r>
            <a:r>
              <a:rPr kumimoji="0" lang="en-GB" sz="2000" b="1" i="0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i="0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yellow.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Es __________ _____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amarillo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ACDE35-2308-4F93-92FE-EF7A19094426}"/>
              </a:ext>
            </a:extLst>
          </p:cNvPr>
          <p:cNvSpPr txBox="1"/>
          <p:nvPr/>
        </p:nvSpPr>
        <p:spPr>
          <a:xfrm>
            <a:off x="6844938" y="6413752"/>
            <a:ext cx="5276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Total marks available for vocabulary: 38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9B9243-45A5-43E2-BB58-3CD41413DB9F}"/>
              </a:ext>
            </a:extLst>
          </p:cNvPr>
          <p:cNvSpPr txBox="1"/>
          <p:nvPr/>
        </p:nvSpPr>
        <p:spPr>
          <a:xfrm>
            <a:off x="6981054" y="1504077"/>
            <a:ext cx="1489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español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6E44ED-9D0E-4DC4-ACB9-A359D7BEDE41}"/>
              </a:ext>
            </a:extLst>
          </p:cNvPr>
          <p:cNvSpPr txBox="1"/>
          <p:nvPr/>
        </p:nvSpPr>
        <p:spPr>
          <a:xfrm>
            <a:off x="5602355" y="1965742"/>
            <a:ext cx="2486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de  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España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8CDB4D-4BC7-4602-B324-E96D36942578}"/>
              </a:ext>
            </a:extLst>
          </p:cNvPr>
          <p:cNvSpPr txBox="1"/>
          <p:nvPr/>
        </p:nvSpPr>
        <p:spPr>
          <a:xfrm>
            <a:off x="5513995" y="2437045"/>
            <a:ext cx="2685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la 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guitarra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2B487C-E53A-4EE4-9221-70579DB85FBF}"/>
              </a:ext>
            </a:extLst>
          </p:cNvPr>
          <p:cNvSpPr txBox="1"/>
          <p:nvPr/>
        </p:nvSpPr>
        <p:spPr>
          <a:xfrm>
            <a:off x="6027736" y="2867610"/>
            <a:ext cx="1657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película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EC956D-4D6C-4E8A-B77F-049FFCDBE7B0}"/>
              </a:ext>
            </a:extLst>
          </p:cNvPr>
          <p:cNvSpPr txBox="1"/>
          <p:nvPr/>
        </p:nvSpPr>
        <p:spPr>
          <a:xfrm>
            <a:off x="5574504" y="3328066"/>
            <a:ext cx="3157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hambre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,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también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E9D0EB-D76E-4452-B94A-84AC307B4FE9}"/>
              </a:ext>
            </a:extLst>
          </p:cNvPr>
          <p:cNvSpPr txBox="1"/>
          <p:nvPr/>
        </p:nvSpPr>
        <p:spPr>
          <a:xfrm>
            <a:off x="5249968" y="3777265"/>
            <a:ext cx="2464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mi   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canción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665B2F-CE57-423D-A2F4-F3683E4ED413}"/>
              </a:ext>
            </a:extLst>
          </p:cNvPr>
          <p:cNvSpPr txBox="1"/>
          <p:nvPr/>
        </p:nvSpPr>
        <p:spPr>
          <a:xfrm>
            <a:off x="5574504" y="4287492"/>
            <a:ext cx="987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diez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EA456D-0916-4296-A795-7CA8E6916763}"/>
              </a:ext>
            </a:extLst>
          </p:cNvPr>
          <p:cNvSpPr txBox="1"/>
          <p:nvPr/>
        </p:nvSpPr>
        <p:spPr>
          <a:xfrm>
            <a:off x="5574504" y="4700623"/>
            <a:ext cx="157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el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   sol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ABBC1A-1EA6-4CB9-B433-8040CE9EFCDD}"/>
              </a:ext>
            </a:extLst>
          </p:cNvPr>
          <p:cNvSpPr txBox="1"/>
          <p:nvPr/>
        </p:nvSpPr>
        <p:spPr>
          <a:xfrm>
            <a:off x="4769327" y="5158045"/>
            <a:ext cx="189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Participar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F4AA13-0BF3-4A99-A02C-DEAA5AE4DFBD}"/>
              </a:ext>
            </a:extLst>
          </p:cNvPr>
          <p:cNvSpPr txBox="1"/>
          <p:nvPr/>
        </p:nvSpPr>
        <p:spPr>
          <a:xfrm>
            <a:off x="5602355" y="5610278"/>
            <a:ext cx="1499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alto   y</a:t>
            </a:r>
          </a:p>
        </p:txBody>
      </p:sp>
    </p:spTree>
    <p:extLst>
      <p:ext uri="{BB962C8B-B14F-4D97-AF65-F5344CB8AC3E}">
        <p14:creationId xmlns:p14="http://schemas.microsoft.com/office/powerpoint/2010/main" val="318316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5641488"/>
            <a:ext cx="435098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Knowledge quiz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n-GB" sz="2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7459"/>
            <a:ext cx="4350984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QUIZ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CF4AE7F-6A38-4D9E-90B8-A611A0071361}"/>
              </a:ext>
            </a:extLst>
          </p:cNvPr>
          <p:cNvSpPr/>
          <p:nvPr/>
        </p:nvSpPr>
        <p:spPr>
          <a:xfrm>
            <a:off x="476820" y="1373022"/>
            <a:ext cx="3397342" cy="342659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771893-362B-42B1-8DC2-F38A0CBEE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6" y="1799341"/>
            <a:ext cx="3214451" cy="275304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8812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6145" name="Picture 3" descr="Icon&#10;&#10;Description automatically generated">
            <a:extLst>
              <a:ext uri="{FF2B5EF4-FFF2-40B4-BE49-F238E27FC236}">
                <a16:creationId xmlns:a16="http://schemas.microsoft.com/office/drawing/2014/main" id="{B35284CD-DE8A-4FEE-8AFE-B5F057A0B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95" y="557962"/>
            <a:ext cx="1146608" cy="115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70A3018A-1A51-4C80-BFBF-9082D6A93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084" y="100863"/>
            <a:ext cx="92113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Aymara grammar is very different from Spanish. 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Nina with her Spanish grammar by answering the questions in this part of the quiz. 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5EEE84A-1967-4904-BC4C-E467495343C4}"/>
              </a:ext>
            </a:extLst>
          </p:cNvPr>
          <p:cNvGraphicFramePr>
            <a:graphicFrameLocks noGrp="1"/>
          </p:cNvGraphicFramePr>
          <p:nvPr/>
        </p:nvGraphicFramePr>
        <p:xfrm>
          <a:off x="150125" y="2328195"/>
          <a:ext cx="11807413" cy="3614358"/>
        </p:xfrm>
        <a:graphic>
          <a:graphicData uri="http://schemas.openxmlformats.org/drawingml/2006/table">
            <a:tbl>
              <a:tblPr firstRow="1" firstCol="1" bandRow="1"/>
              <a:tblGrid>
                <a:gridCol w="439090">
                  <a:extLst>
                    <a:ext uri="{9D8B030D-6E8A-4147-A177-3AD203B41FA5}">
                      <a16:colId xmlns:a16="http://schemas.microsoft.com/office/drawing/2014/main" val="1774250806"/>
                    </a:ext>
                  </a:extLst>
                </a:gridCol>
                <a:gridCol w="1767827">
                  <a:extLst>
                    <a:ext uri="{9D8B030D-6E8A-4147-A177-3AD203B41FA5}">
                      <a16:colId xmlns:a16="http://schemas.microsoft.com/office/drawing/2014/main" val="2040636822"/>
                    </a:ext>
                  </a:extLst>
                </a:gridCol>
                <a:gridCol w="2010242">
                  <a:extLst>
                    <a:ext uri="{9D8B030D-6E8A-4147-A177-3AD203B41FA5}">
                      <a16:colId xmlns:a16="http://schemas.microsoft.com/office/drawing/2014/main" val="844142880"/>
                    </a:ext>
                  </a:extLst>
                </a:gridCol>
                <a:gridCol w="1446662">
                  <a:extLst>
                    <a:ext uri="{9D8B030D-6E8A-4147-A177-3AD203B41FA5}">
                      <a16:colId xmlns:a16="http://schemas.microsoft.com/office/drawing/2014/main" val="2899841784"/>
                    </a:ext>
                  </a:extLst>
                </a:gridCol>
                <a:gridCol w="286603">
                  <a:extLst>
                    <a:ext uri="{9D8B030D-6E8A-4147-A177-3AD203B41FA5}">
                      <a16:colId xmlns:a16="http://schemas.microsoft.com/office/drawing/2014/main" val="3384624885"/>
                    </a:ext>
                  </a:extLst>
                </a:gridCol>
                <a:gridCol w="477672">
                  <a:extLst>
                    <a:ext uri="{9D8B030D-6E8A-4147-A177-3AD203B41FA5}">
                      <a16:colId xmlns:a16="http://schemas.microsoft.com/office/drawing/2014/main" val="425286854"/>
                    </a:ext>
                  </a:extLst>
                </a:gridCol>
                <a:gridCol w="1897039">
                  <a:extLst>
                    <a:ext uri="{9D8B030D-6E8A-4147-A177-3AD203B41FA5}">
                      <a16:colId xmlns:a16="http://schemas.microsoft.com/office/drawing/2014/main" val="3907569290"/>
                    </a:ext>
                  </a:extLst>
                </a:gridCol>
                <a:gridCol w="2251880">
                  <a:extLst>
                    <a:ext uri="{9D8B030D-6E8A-4147-A177-3AD203B41FA5}">
                      <a16:colId xmlns:a16="http://schemas.microsoft.com/office/drawing/2014/main" val="4015360952"/>
                    </a:ext>
                  </a:extLst>
                </a:gridCol>
                <a:gridCol w="1230398">
                  <a:extLst>
                    <a:ext uri="{9D8B030D-6E8A-4147-A177-3AD203B41FA5}">
                      <a16:colId xmlns:a16="http://schemas.microsoft.com/office/drawing/2014/main" val="6543525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Compra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una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silla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Lee un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libro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817772"/>
                  </a:ext>
                </a:extLst>
              </a:tr>
              <a:tr h="810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Paso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el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sábado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con mi amiga.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Comes una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tarta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9125615"/>
                  </a:ext>
                </a:extLst>
              </a:tr>
              <a:tr h="793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Tienes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una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bicicleta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amarilla.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Soy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importante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123262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52246A9-EEC5-4860-B59F-F5A91A8697C7}"/>
              </a:ext>
            </a:extLst>
          </p:cNvPr>
          <p:cNvSpPr txBox="1"/>
          <p:nvPr/>
        </p:nvSpPr>
        <p:spPr>
          <a:xfrm>
            <a:off x="1867819" y="87409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732716F9-8F24-4927-A37E-EF09622CB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9609" y="966425"/>
            <a:ext cx="921135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i) Put a [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next to the person each sentence refers to.</a:t>
            </a:r>
            <a:b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ii) Write the </a:t>
            </a:r>
            <a:r>
              <a:rPr kumimoji="0" lang="en-GB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Spanish pronoun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 I 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you 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 he, she for each sentence, too.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8F3027-2005-47CA-930E-83027B6346CA}"/>
              </a:ext>
            </a:extLst>
          </p:cNvPr>
          <p:cNvSpPr txBox="1"/>
          <p:nvPr/>
        </p:nvSpPr>
        <p:spPr>
          <a:xfrm>
            <a:off x="4408226" y="1970476"/>
            <a:ext cx="136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Pronoun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29251C-3054-46DD-A570-7C8E1B4DD7E6}"/>
              </a:ext>
            </a:extLst>
          </p:cNvPr>
          <p:cNvSpPr txBox="1"/>
          <p:nvPr/>
        </p:nvSpPr>
        <p:spPr>
          <a:xfrm>
            <a:off x="10677099" y="1970476"/>
            <a:ext cx="136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Pronoun</a:t>
            </a:r>
          </a:p>
        </p:txBody>
      </p:sp>
      <p:pic>
        <p:nvPicPr>
          <p:cNvPr id="12" name="Graphic 11" descr="Close">
            <a:extLst>
              <a:ext uri="{FF2B5EF4-FFF2-40B4-BE49-F238E27FC236}">
                <a16:creationId xmlns:a16="http://schemas.microsoft.com/office/drawing/2014/main" id="{3F5F9E4A-D54E-45E3-AE20-A6D0701D26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1493" y="3287792"/>
            <a:ext cx="282416" cy="282416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2D3DC00C-91AC-4DD1-8586-93F0A0EAD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1493" y="3625951"/>
            <a:ext cx="282416" cy="282416"/>
          </a:xfrm>
          <a:prstGeom prst="rect">
            <a:avLst/>
          </a:prstGeom>
        </p:spPr>
      </p:pic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F489CC3B-B317-44EB-80A7-C90A303B2A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5383" y="5252787"/>
            <a:ext cx="282416" cy="282416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174FD655-74B4-4C5E-AD97-572ECAE1AE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4856" y="3272606"/>
            <a:ext cx="282416" cy="282416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3A0BD23F-E67B-4812-A406-01F41512B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4856" y="4068333"/>
            <a:ext cx="282416" cy="282416"/>
          </a:xfrm>
          <a:prstGeom prst="rect">
            <a:avLst/>
          </a:prstGeom>
        </p:spPr>
      </p:pic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ACA6EF49-9B3F-42DA-94F1-41414233A6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4856" y="4761971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5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8057" y="932449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943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570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79A1EE8-BA10-4DC4-9DE2-7A0951A2FACA}"/>
              </a:ext>
            </a:extLst>
          </p:cNvPr>
          <p:cNvGraphicFramePr>
            <a:graphicFrameLocks noGrp="1"/>
          </p:cNvGraphicFramePr>
          <p:nvPr/>
        </p:nvGraphicFramePr>
        <p:xfrm>
          <a:off x="166085" y="1377834"/>
          <a:ext cx="11693820" cy="5073768"/>
        </p:xfrm>
        <a:graphic>
          <a:graphicData uri="http://schemas.openxmlformats.org/drawingml/2006/table">
            <a:tbl>
              <a:tblPr firstRow="1" firstCol="1" bandRow="1"/>
              <a:tblGrid>
                <a:gridCol w="728725">
                  <a:extLst>
                    <a:ext uri="{9D8B030D-6E8A-4147-A177-3AD203B41FA5}">
                      <a16:colId xmlns:a16="http://schemas.microsoft.com/office/drawing/2014/main" val="1061103924"/>
                    </a:ext>
                  </a:extLst>
                </a:gridCol>
                <a:gridCol w="6138221">
                  <a:extLst>
                    <a:ext uri="{9D8B030D-6E8A-4147-A177-3AD203B41FA5}">
                      <a16:colId xmlns:a16="http://schemas.microsoft.com/office/drawing/2014/main" val="2833441794"/>
                    </a:ext>
                  </a:extLst>
                </a:gridCol>
                <a:gridCol w="1227644">
                  <a:extLst>
                    <a:ext uri="{9D8B030D-6E8A-4147-A177-3AD203B41FA5}">
                      <a16:colId xmlns:a16="http://schemas.microsoft.com/office/drawing/2014/main" val="1981576122"/>
                    </a:ext>
                  </a:extLst>
                </a:gridCol>
                <a:gridCol w="1116040">
                  <a:extLst>
                    <a:ext uri="{9D8B030D-6E8A-4147-A177-3AD203B41FA5}">
                      <a16:colId xmlns:a16="http://schemas.microsoft.com/office/drawing/2014/main" val="4264834723"/>
                    </a:ext>
                  </a:extLst>
                </a:gridCol>
                <a:gridCol w="1157892">
                  <a:extLst>
                    <a:ext uri="{9D8B030D-6E8A-4147-A177-3AD203B41FA5}">
                      <a16:colId xmlns:a16="http://schemas.microsoft.com/office/drawing/2014/main" val="90383043"/>
                    </a:ext>
                  </a:extLst>
                </a:gridCol>
                <a:gridCol w="1325298">
                  <a:extLst>
                    <a:ext uri="{9D8B030D-6E8A-4147-A177-3AD203B41FA5}">
                      <a16:colId xmlns:a16="http://schemas.microsoft.com/office/drawing/2014/main" val="2994354806"/>
                    </a:ext>
                  </a:extLst>
                </a:gridCol>
              </a:tblGrid>
              <a:tr h="12684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2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_________ una tortuga en clase.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200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There is</a:t>
                      </a:r>
                      <a:r>
                        <a:rPr lang="fr-FR" sz="22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a tortoise in class.</a:t>
                      </a:r>
                      <a:endParaRPr lang="en-GB" sz="22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hay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está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tiene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602120"/>
                  </a:ext>
                </a:extLst>
              </a:tr>
              <a:tr h="12684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2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El niño _________ diferente hoy.</a:t>
                      </a:r>
                      <a:br>
                        <a:rPr lang="fr-FR" sz="22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</a:br>
                      <a:r>
                        <a:rPr lang="fr-FR" sz="22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The boy </a:t>
                      </a:r>
                      <a:r>
                        <a:rPr lang="fr-FR" sz="2200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is</a:t>
                      </a:r>
                      <a:r>
                        <a:rPr lang="fr-FR" sz="22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different today.</a:t>
                      </a:r>
                      <a:endParaRPr lang="en-GB" sz="22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hay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está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tiene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8563455"/>
                  </a:ext>
                </a:extLst>
              </a:tr>
              <a:tr h="12684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2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 once </a:t>
                      </a:r>
                      <a:r>
                        <a:rPr lang="en-GB" sz="2200" b="1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años</a:t>
                      </a:r>
                      <a:r>
                        <a:rPr lang="en-GB" sz="22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200" b="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GB" sz="22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 </a:t>
                      </a:r>
                      <a:r>
                        <a:rPr lang="en-GB" sz="2200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is</a:t>
                      </a:r>
                      <a:r>
                        <a:rPr lang="en-GB" sz="22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eleven years old.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hay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está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tiene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4606203"/>
                  </a:ext>
                </a:extLst>
              </a:tr>
              <a:tr h="12684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2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El conejo __________ un animal inteligente.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2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The rabbit </a:t>
                      </a:r>
                      <a:r>
                        <a:rPr lang="fr-FR" sz="2200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is</a:t>
                      </a:r>
                      <a:r>
                        <a:rPr lang="fr-FR" sz="2200" u="none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an intelligent animal.</a:t>
                      </a:r>
                      <a:endParaRPr lang="en-GB" sz="22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hay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está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tiene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9558858"/>
                  </a:ext>
                </a:extLst>
              </a:tr>
            </a:tbl>
          </a:graphicData>
        </a:graphic>
      </p:graphicFrame>
      <p:pic>
        <p:nvPicPr>
          <p:cNvPr id="6145" name="Picture 3" descr="Icon&#10;&#10;Description automatically generated">
            <a:extLst>
              <a:ext uri="{FF2B5EF4-FFF2-40B4-BE49-F238E27FC236}">
                <a16:creationId xmlns:a16="http://schemas.microsoft.com/office/drawing/2014/main" id="{B35284CD-DE8A-4FEE-8AFE-B5F057A0B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85" y="442673"/>
            <a:ext cx="1146608" cy="115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BA1EB90B-3BAA-4D8C-8510-976A43F7C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0188" y="747040"/>
            <a:ext cx="96340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Put a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) next to the word that completes the sentence.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Graphic 8" descr="Close">
            <a:extLst>
              <a:ext uri="{FF2B5EF4-FFF2-40B4-BE49-F238E27FC236}">
                <a16:creationId xmlns:a16="http://schemas.microsoft.com/office/drawing/2014/main" id="{8D75D51B-0561-4AD6-873F-7776E7578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37854" y="1857713"/>
            <a:ext cx="282416" cy="282416"/>
          </a:xfrm>
          <a:prstGeom prst="rect">
            <a:avLst/>
          </a:prstGeom>
        </p:spPr>
      </p:pic>
      <p:pic>
        <p:nvPicPr>
          <p:cNvPr id="10" name="Graphic 9" descr="Close">
            <a:extLst>
              <a:ext uri="{FF2B5EF4-FFF2-40B4-BE49-F238E27FC236}">
                <a16:creationId xmlns:a16="http://schemas.microsoft.com/office/drawing/2014/main" id="{A8AB5409-FDDA-4F50-9F35-36AAD500C3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59023" y="3146584"/>
            <a:ext cx="282416" cy="282416"/>
          </a:xfrm>
          <a:prstGeom prst="rect">
            <a:avLst/>
          </a:prstGeom>
        </p:spPr>
      </p:pic>
      <p:pic>
        <p:nvPicPr>
          <p:cNvPr id="11" name="Graphic 10" descr="Close">
            <a:extLst>
              <a:ext uri="{FF2B5EF4-FFF2-40B4-BE49-F238E27FC236}">
                <a16:creationId xmlns:a16="http://schemas.microsoft.com/office/drawing/2014/main" id="{693F6F4B-1CFE-4846-9FA1-B3653B689A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51598" y="4410278"/>
            <a:ext cx="282416" cy="282416"/>
          </a:xfrm>
          <a:prstGeom prst="rect">
            <a:avLst/>
          </a:prstGeom>
        </p:spPr>
      </p:pic>
      <p:pic>
        <p:nvPicPr>
          <p:cNvPr id="12" name="Graphic 11" descr="Close">
            <a:extLst>
              <a:ext uri="{FF2B5EF4-FFF2-40B4-BE49-F238E27FC236}">
                <a16:creationId xmlns:a16="http://schemas.microsoft.com/office/drawing/2014/main" id="{344CBB3C-95B2-4379-A7D2-B748D048F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34091" y="5666322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2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D661C0-4B2C-4F3F-8C44-0DF8EEAC256C}"/>
              </a:ext>
            </a:extLst>
          </p:cNvPr>
          <p:cNvSpPr/>
          <p:nvPr/>
        </p:nvSpPr>
        <p:spPr>
          <a:xfrm>
            <a:off x="356784" y="3429000"/>
            <a:ext cx="11371920" cy="91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Put a (X) next to the words that could finish this sentence. Remember the personal ‘a’.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B3E4110-7D89-4407-87CF-33E38D26A064}"/>
              </a:ext>
            </a:extLst>
          </p:cNvPr>
          <p:cNvGraphicFramePr>
            <a:graphicFrameLocks noGrp="1"/>
          </p:cNvGraphicFramePr>
          <p:nvPr/>
        </p:nvGraphicFramePr>
        <p:xfrm>
          <a:off x="820901" y="4027430"/>
          <a:ext cx="9493529" cy="752539"/>
        </p:xfrm>
        <a:graphic>
          <a:graphicData uri="http://schemas.openxmlformats.org/drawingml/2006/table">
            <a:tbl>
              <a:tblPr firstRow="1" firstCol="1" bandRow="1"/>
              <a:tblGrid>
                <a:gridCol w="3458491">
                  <a:extLst>
                    <a:ext uri="{9D8B030D-6E8A-4147-A177-3AD203B41FA5}">
                      <a16:colId xmlns:a16="http://schemas.microsoft.com/office/drawing/2014/main" val="1795800362"/>
                    </a:ext>
                  </a:extLst>
                </a:gridCol>
                <a:gridCol w="5399609">
                  <a:extLst>
                    <a:ext uri="{9D8B030D-6E8A-4147-A177-3AD203B41FA5}">
                      <a16:colId xmlns:a16="http://schemas.microsoft.com/office/drawing/2014/main" val="3893800094"/>
                    </a:ext>
                  </a:extLst>
                </a:gridCol>
                <a:gridCol w="635429">
                  <a:extLst>
                    <a:ext uri="{9D8B030D-6E8A-4147-A177-3AD203B41FA5}">
                      <a16:colId xmlns:a16="http://schemas.microsoft.com/office/drawing/2014/main" val="279560293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Enseña </a:t>
                      </a: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...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a) la información.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6501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b) la niña.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74345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FC7869E-1703-4C17-8EC9-8D3B198512C7}"/>
              </a:ext>
            </a:extLst>
          </p:cNvPr>
          <p:cNvGraphicFramePr>
            <a:graphicFrameLocks noGrp="1"/>
          </p:cNvGraphicFramePr>
          <p:nvPr/>
        </p:nvGraphicFramePr>
        <p:xfrm>
          <a:off x="820900" y="5002130"/>
          <a:ext cx="9493529" cy="752539"/>
        </p:xfrm>
        <a:graphic>
          <a:graphicData uri="http://schemas.openxmlformats.org/drawingml/2006/table">
            <a:tbl>
              <a:tblPr firstRow="1" firstCol="1" bandRow="1"/>
              <a:tblGrid>
                <a:gridCol w="3470684">
                  <a:extLst>
                    <a:ext uri="{9D8B030D-6E8A-4147-A177-3AD203B41FA5}">
                      <a16:colId xmlns:a16="http://schemas.microsoft.com/office/drawing/2014/main" val="1795800362"/>
                    </a:ext>
                  </a:extLst>
                </a:gridCol>
                <a:gridCol w="5387416">
                  <a:extLst>
                    <a:ext uri="{9D8B030D-6E8A-4147-A177-3AD203B41FA5}">
                      <a16:colId xmlns:a16="http://schemas.microsoft.com/office/drawing/2014/main" val="3893800094"/>
                    </a:ext>
                  </a:extLst>
                </a:gridCol>
                <a:gridCol w="635429">
                  <a:extLst>
                    <a:ext uri="{9D8B030D-6E8A-4147-A177-3AD203B41FA5}">
                      <a16:colId xmlns:a16="http://schemas.microsoft.com/office/drawing/2014/main" val="279560293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Amo...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a) mi abuela.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6501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b) la playa.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743459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7144C6B0-1D89-4303-A94F-55904488435B}"/>
              </a:ext>
            </a:extLst>
          </p:cNvPr>
          <p:cNvSpPr/>
          <p:nvPr/>
        </p:nvSpPr>
        <p:spPr>
          <a:xfrm>
            <a:off x="356784" y="636344"/>
            <a:ext cx="10843653" cy="466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Write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 the words in each box in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correct order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2DBE732B-0B5F-4DDF-99F2-C313C50E25FC}"/>
              </a:ext>
            </a:extLst>
          </p:cNvPr>
          <p:cNvGraphicFramePr>
            <a:graphicFrameLocks noGrp="1"/>
          </p:cNvGraphicFramePr>
          <p:nvPr/>
        </p:nvGraphicFramePr>
        <p:xfrm>
          <a:off x="604410" y="1219928"/>
          <a:ext cx="10596027" cy="1923288"/>
        </p:xfrm>
        <a:graphic>
          <a:graphicData uri="http://schemas.openxmlformats.org/drawingml/2006/table">
            <a:tbl>
              <a:tblPr firstRow="1" firstCol="1" bandRow="1"/>
              <a:tblGrid>
                <a:gridCol w="510188">
                  <a:extLst>
                    <a:ext uri="{9D8B030D-6E8A-4147-A177-3AD203B41FA5}">
                      <a16:colId xmlns:a16="http://schemas.microsoft.com/office/drawing/2014/main" val="446294625"/>
                    </a:ext>
                  </a:extLst>
                </a:gridCol>
                <a:gridCol w="2247092">
                  <a:extLst>
                    <a:ext uri="{9D8B030D-6E8A-4147-A177-3AD203B41FA5}">
                      <a16:colId xmlns:a16="http://schemas.microsoft.com/office/drawing/2014/main" val="4208043007"/>
                    </a:ext>
                  </a:extLst>
                </a:gridCol>
                <a:gridCol w="7838747">
                  <a:extLst>
                    <a:ext uri="{9D8B030D-6E8A-4147-A177-3AD203B41FA5}">
                      <a16:colId xmlns:a16="http://schemas.microsoft.com/office/drawing/2014/main" val="25794870"/>
                    </a:ext>
                  </a:extLst>
                </a:gridCol>
              </a:tblGrid>
              <a:tr h="62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grupo</a:t>
                      </a:r>
                      <a:b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un</a:t>
                      </a:r>
                      <a:b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rápido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_________________________________________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9739917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mañana</a:t>
                      </a:r>
                      <a:b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fantástica</a:t>
                      </a:r>
                      <a:b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una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_________________________________________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320915"/>
                  </a:ext>
                </a:extLst>
              </a:tr>
            </a:tbl>
          </a:graphicData>
        </a:graphic>
      </p:graphicFrame>
      <p:pic>
        <p:nvPicPr>
          <p:cNvPr id="10" name="Graphic 9" descr="Close">
            <a:extLst>
              <a:ext uri="{FF2B5EF4-FFF2-40B4-BE49-F238E27FC236}">
                <a16:creationId xmlns:a16="http://schemas.microsoft.com/office/drawing/2014/main" id="{75063345-0EC8-4EEA-9D8E-2253167F3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1681" y="4435304"/>
            <a:ext cx="282416" cy="282416"/>
          </a:xfrm>
          <a:prstGeom prst="rect">
            <a:avLst/>
          </a:prstGeom>
        </p:spPr>
      </p:pic>
      <p:pic>
        <p:nvPicPr>
          <p:cNvPr id="11" name="Graphic 10" descr="Close">
            <a:extLst>
              <a:ext uri="{FF2B5EF4-FFF2-40B4-BE49-F238E27FC236}">
                <a16:creationId xmlns:a16="http://schemas.microsoft.com/office/drawing/2014/main" id="{A4758CAC-78A8-4F10-BA9F-B19D69287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45576" y="5412673"/>
            <a:ext cx="282416" cy="2824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F21AD3-33BF-4832-B7CA-4F5B73C669F4}"/>
              </a:ext>
            </a:extLst>
          </p:cNvPr>
          <p:cNvSpPr txBox="1"/>
          <p:nvPr/>
        </p:nvSpPr>
        <p:spPr>
          <a:xfrm>
            <a:off x="5707464" y="1402717"/>
            <a:ext cx="4305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un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grupo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rápido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F9D891-238C-4AFA-9FBB-09A686F7D4E2}"/>
              </a:ext>
            </a:extLst>
          </p:cNvPr>
          <p:cNvSpPr txBox="1"/>
          <p:nvPr/>
        </p:nvSpPr>
        <p:spPr>
          <a:xfrm>
            <a:off x="5707464" y="2386500"/>
            <a:ext cx="4305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una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mañana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fantástica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30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F2C5AE-EA61-4CCE-B7DD-59BBBB158CDB}"/>
              </a:ext>
            </a:extLst>
          </p:cNvPr>
          <p:cNvSpPr/>
          <p:nvPr/>
        </p:nvSpPr>
        <p:spPr>
          <a:xfrm>
            <a:off x="455222" y="555014"/>
            <a:ext cx="10250556" cy="5113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Spanish word for ‘a’ or ‘some’.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_______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estuche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(m)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_______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fruta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(f)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_______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teléfonos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mpl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_______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botellas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fpl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Spanish word for ‘the’.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 ________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semana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(f)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idioma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(m)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¿ ________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mamás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fpl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¿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 pueblos? (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mpl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B40B8E-DE7B-45E7-9A12-2013F7B84163}"/>
              </a:ext>
            </a:extLst>
          </p:cNvPr>
          <p:cNvSpPr txBox="1"/>
          <p:nvPr/>
        </p:nvSpPr>
        <p:spPr>
          <a:xfrm>
            <a:off x="6844938" y="6413752"/>
            <a:ext cx="5276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Total marks available for grammar: 28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FB161C-1767-4F79-B078-CC7DDCF6D2F1}"/>
              </a:ext>
            </a:extLst>
          </p:cNvPr>
          <p:cNvSpPr txBox="1"/>
          <p:nvPr/>
        </p:nvSpPr>
        <p:spPr>
          <a:xfrm>
            <a:off x="944546" y="938926"/>
            <a:ext cx="823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853A65-3D2F-41F6-A76B-1237E15297C8}"/>
              </a:ext>
            </a:extLst>
          </p:cNvPr>
          <p:cNvSpPr txBox="1"/>
          <p:nvPr/>
        </p:nvSpPr>
        <p:spPr>
          <a:xfrm>
            <a:off x="944545" y="1311729"/>
            <a:ext cx="823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una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184639-4B6A-4CBA-AFB1-7B8582E9856A}"/>
              </a:ext>
            </a:extLst>
          </p:cNvPr>
          <p:cNvSpPr txBox="1"/>
          <p:nvPr/>
        </p:nvSpPr>
        <p:spPr>
          <a:xfrm>
            <a:off x="904352" y="1719561"/>
            <a:ext cx="1014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unos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2987F1-C5C2-4905-B106-61FCDDEF1B2C}"/>
              </a:ext>
            </a:extLst>
          </p:cNvPr>
          <p:cNvSpPr txBox="1"/>
          <p:nvPr/>
        </p:nvSpPr>
        <p:spPr>
          <a:xfrm>
            <a:off x="944545" y="2092364"/>
            <a:ext cx="974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unas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149C46-2879-4544-AD49-D7B1C4A251D4}"/>
              </a:ext>
            </a:extLst>
          </p:cNvPr>
          <p:cNvSpPr txBox="1"/>
          <p:nvPr/>
        </p:nvSpPr>
        <p:spPr>
          <a:xfrm>
            <a:off x="1105319" y="3995300"/>
            <a:ext cx="823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8FDF80-7671-462D-840C-761024696372}"/>
              </a:ext>
            </a:extLst>
          </p:cNvPr>
          <p:cNvSpPr txBox="1"/>
          <p:nvPr/>
        </p:nvSpPr>
        <p:spPr>
          <a:xfrm>
            <a:off x="1097249" y="4368103"/>
            <a:ext cx="823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el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BBD3A6-D883-49FD-9256-B8F7B8D4F5F9}"/>
              </a:ext>
            </a:extLst>
          </p:cNvPr>
          <p:cNvSpPr txBox="1"/>
          <p:nvPr/>
        </p:nvSpPr>
        <p:spPr>
          <a:xfrm>
            <a:off x="904352" y="4787291"/>
            <a:ext cx="1275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482BB7-0647-492A-BF98-16893885CA25}"/>
              </a:ext>
            </a:extLst>
          </p:cNvPr>
          <p:cNvSpPr txBox="1"/>
          <p:nvPr/>
        </p:nvSpPr>
        <p:spPr>
          <a:xfrm>
            <a:off x="1173146" y="5171203"/>
            <a:ext cx="823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los</a:t>
            </a:r>
          </a:p>
        </p:txBody>
      </p:sp>
    </p:spTree>
    <p:extLst>
      <p:ext uri="{BB962C8B-B14F-4D97-AF65-F5344CB8AC3E}">
        <p14:creationId xmlns:p14="http://schemas.microsoft.com/office/powerpoint/2010/main" val="55148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Vocabulary</a:t>
            </a:r>
            <a:endParaRPr lang="en-GB" alt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5EE30E75-D477-44F0-9375-8600CD97D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86" y="546058"/>
            <a:ext cx="1250321" cy="126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BDF996-8870-4063-9E57-6193D88A7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869" y="790855"/>
            <a:ext cx="931374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At home,</a:t>
            </a: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Nina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speaks Aymara, a language spoken by Aymara people of Peru and Bolivia. She is learning Spanish at school, like you.  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Nina by answering the questions in this quiz.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97306D-7934-4B0B-853E-50B263C925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914782"/>
              </p:ext>
            </p:extLst>
          </p:nvPr>
        </p:nvGraphicFramePr>
        <p:xfrm>
          <a:off x="549965" y="2748028"/>
          <a:ext cx="11092069" cy="3563914"/>
        </p:xfrm>
        <a:graphic>
          <a:graphicData uri="http://schemas.openxmlformats.org/drawingml/2006/table">
            <a:tbl>
              <a:tblPr firstRow="1" firstCol="1" bandRow="1"/>
              <a:tblGrid>
                <a:gridCol w="1692234">
                  <a:extLst>
                    <a:ext uri="{9D8B030D-6E8A-4147-A177-3AD203B41FA5}">
                      <a16:colId xmlns:a16="http://schemas.microsoft.com/office/drawing/2014/main" val="3187160654"/>
                    </a:ext>
                  </a:extLst>
                </a:gridCol>
                <a:gridCol w="2637106">
                  <a:extLst>
                    <a:ext uri="{9D8B030D-6E8A-4147-A177-3AD203B41FA5}">
                      <a16:colId xmlns:a16="http://schemas.microsoft.com/office/drawing/2014/main" val="422821616"/>
                    </a:ext>
                  </a:extLst>
                </a:gridCol>
                <a:gridCol w="2190547">
                  <a:extLst>
                    <a:ext uri="{9D8B030D-6E8A-4147-A177-3AD203B41FA5}">
                      <a16:colId xmlns:a16="http://schemas.microsoft.com/office/drawing/2014/main" val="3092407455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2836081537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665406593"/>
                    </a:ext>
                  </a:extLst>
                </a:gridCol>
              </a:tblGrid>
              <a:tr h="5084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069445"/>
                  </a:ext>
                </a:extLst>
              </a:tr>
              <a:tr h="5084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1.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language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middle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Sunday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sea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554256"/>
                  </a:ext>
                </a:extLst>
              </a:tr>
              <a:tr h="5100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485202"/>
                  </a:ext>
                </a:extLst>
              </a:tr>
              <a:tr h="5084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2.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eat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bed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camera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food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161622"/>
                  </a:ext>
                </a:extLst>
              </a:tr>
              <a:tr h="5100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4781579"/>
                  </a:ext>
                </a:extLst>
              </a:tr>
              <a:tr h="5084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short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pretty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slow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tired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788903"/>
                  </a:ext>
                </a:extLst>
              </a:tr>
              <a:tr h="5100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57379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064AD82-C920-4696-B0E2-374B002B45AD}"/>
              </a:ext>
            </a:extLst>
          </p:cNvPr>
          <p:cNvSpPr/>
          <p:nvPr/>
        </p:nvSpPr>
        <p:spPr>
          <a:xfrm>
            <a:off x="221286" y="1991184"/>
            <a:ext cx="11970714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put a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25" name="Rectangle 24">
            <a:hlinkClick r:id="" action="ppaction://noaction">
              <a:snd r:embed="rId5" name="T3_W10_A1.wav"/>
            </a:hlinkClick>
            <a:extLst>
              <a:ext uri="{FF2B5EF4-FFF2-40B4-BE49-F238E27FC236}">
                <a16:creationId xmlns:a16="http://schemas.microsoft.com/office/drawing/2014/main" id="{7CF744EA-E14F-47FB-87E0-CB3516B2AB46}"/>
              </a:ext>
            </a:extLst>
          </p:cNvPr>
          <p:cNvSpPr/>
          <p:nvPr/>
        </p:nvSpPr>
        <p:spPr>
          <a:xfrm>
            <a:off x="1125330" y="356184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26" name="Rectangle 25">
            <a:hlinkClick r:id="" action="ppaction://noaction">
              <a:snd r:embed="rId6" name="T3_W10_A2.wav"/>
            </a:hlinkClick>
            <a:extLst>
              <a:ext uri="{FF2B5EF4-FFF2-40B4-BE49-F238E27FC236}">
                <a16:creationId xmlns:a16="http://schemas.microsoft.com/office/drawing/2014/main" id="{6C501E43-1ED9-43FC-8DA3-D2FA59389E80}"/>
              </a:ext>
            </a:extLst>
          </p:cNvPr>
          <p:cNvSpPr/>
          <p:nvPr/>
        </p:nvSpPr>
        <p:spPr>
          <a:xfrm>
            <a:off x="1125330" y="458496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7" name="Rectangle 26">
            <a:hlinkClick r:id="" action="ppaction://noaction">
              <a:snd r:embed="rId7" name="T3_W10_A3.wav"/>
            </a:hlinkClick>
            <a:extLst>
              <a:ext uri="{FF2B5EF4-FFF2-40B4-BE49-F238E27FC236}">
                <a16:creationId xmlns:a16="http://schemas.microsoft.com/office/drawing/2014/main" id="{AB289FE0-3CBB-47AA-8EA9-6C40541C3370}"/>
              </a:ext>
            </a:extLst>
          </p:cNvPr>
          <p:cNvSpPr/>
          <p:nvPr/>
        </p:nvSpPr>
        <p:spPr>
          <a:xfrm>
            <a:off x="1125330" y="560808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39380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Vocabulary</a:t>
            </a:r>
            <a:endParaRPr lang="en-GB" alt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97306D-7934-4B0B-853E-50B263C925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861672"/>
              </p:ext>
            </p:extLst>
          </p:nvPr>
        </p:nvGraphicFramePr>
        <p:xfrm>
          <a:off x="549965" y="2269607"/>
          <a:ext cx="11092069" cy="3758879"/>
        </p:xfrm>
        <a:graphic>
          <a:graphicData uri="http://schemas.openxmlformats.org/drawingml/2006/table">
            <a:tbl>
              <a:tblPr firstRow="1" firstCol="1" bandRow="1"/>
              <a:tblGrid>
                <a:gridCol w="2164670">
                  <a:extLst>
                    <a:ext uri="{9D8B030D-6E8A-4147-A177-3AD203B41FA5}">
                      <a16:colId xmlns:a16="http://schemas.microsoft.com/office/drawing/2014/main" val="3187160654"/>
                    </a:ext>
                  </a:extLst>
                </a:gridCol>
                <a:gridCol w="2164670">
                  <a:extLst>
                    <a:ext uri="{9D8B030D-6E8A-4147-A177-3AD203B41FA5}">
                      <a16:colId xmlns:a16="http://schemas.microsoft.com/office/drawing/2014/main" val="422821616"/>
                    </a:ext>
                  </a:extLst>
                </a:gridCol>
                <a:gridCol w="2190547">
                  <a:extLst>
                    <a:ext uri="{9D8B030D-6E8A-4147-A177-3AD203B41FA5}">
                      <a16:colId xmlns:a16="http://schemas.microsoft.com/office/drawing/2014/main" val="3092407455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2836081537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665406593"/>
                    </a:ext>
                  </a:extLst>
                </a:gridCol>
              </a:tblGrid>
              <a:tr h="5183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069445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after(wards)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fun, funny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two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too (much)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491986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3614602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nice, friendly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up, above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year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down, below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004296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0695266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6.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too, also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your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work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text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75424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701600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65BDAF5-74DD-4440-8681-CF52DFECEC81}"/>
              </a:ext>
            </a:extLst>
          </p:cNvPr>
          <p:cNvSpPr/>
          <p:nvPr/>
        </p:nvSpPr>
        <p:spPr>
          <a:xfrm>
            <a:off x="221286" y="1544280"/>
            <a:ext cx="11970714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put a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9" name="Rectangle 8">
            <a:hlinkClick r:id="" action="ppaction://noaction">
              <a:snd r:embed="rId4" name="T3_W10_A4.wav"/>
            </a:hlinkClick>
            <a:extLst>
              <a:ext uri="{FF2B5EF4-FFF2-40B4-BE49-F238E27FC236}">
                <a16:creationId xmlns:a16="http://schemas.microsoft.com/office/drawing/2014/main" id="{F4AB4C7B-3669-4704-A145-5FB93E424FBB}"/>
              </a:ext>
            </a:extLst>
          </p:cNvPr>
          <p:cNvSpPr/>
          <p:nvPr/>
        </p:nvSpPr>
        <p:spPr>
          <a:xfrm>
            <a:off x="1337136" y="3200969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0" name="Rectangle 9">
            <a:hlinkClick r:id="" action="ppaction://noaction">
              <a:snd r:embed="rId5" name="T3_W10_A5.wav"/>
            </a:hlinkClick>
            <a:extLst>
              <a:ext uri="{FF2B5EF4-FFF2-40B4-BE49-F238E27FC236}">
                <a16:creationId xmlns:a16="http://schemas.microsoft.com/office/drawing/2014/main" id="{1506FE46-3464-4A18-905B-44CFB5C87AA4}"/>
              </a:ext>
            </a:extLst>
          </p:cNvPr>
          <p:cNvSpPr/>
          <p:nvPr/>
        </p:nvSpPr>
        <p:spPr>
          <a:xfrm>
            <a:off x="1337135" y="4206568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1" name="Rectangle 10">
            <a:hlinkClick r:id="" action="ppaction://noaction">
              <a:snd r:embed="rId6" name="T3_W10_A6.wav"/>
            </a:hlinkClick>
            <a:extLst>
              <a:ext uri="{FF2B5EF4-FFF2-40B4-BE49-F238E27FC236}">
                <a16:creationId xmlns:a16="http://schemas.microsoft.com/office/drawing/2014/main" id="{A5096ADA-87DF-4DC8-8CCD-B3C9ED27E42C}"/>
              </a:ext>
            </a:extLst>
          </p:cNvPr>
          <p:cNvSpPr/>
          <p:nvPr/>
        </p:nvSpPr>
        <p:spPr>
          <a:xfrm>
            <a:off x="1337134" y="5212167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48164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Vocabulary</a:t>
            </a:r>
            <a:endParaRPr lang="en-GB" alt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F8DA0CB-D765-4F22-A48D-1DF5D21422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61979"/>
              </p:ext>
            </p:extLst>
          </p:nvPr>
        </p:nvGraphicFramePr>
        <p:xfrm>
          <a:off x="221287" y="1764826"/>
          <a:ext cx="11843797" cy="4369753"/>
        </p:xfrm>
        <a:graphic>
          <a:graphicData uri="http://schemas.openxmlformats.org/drawingml/2006/table">
            <a:tbl>
              <a:tblPr firstRow="1" firstCol="1" bandRow="1"/>
              <a:tblGrid>
                <a:gridCol w="708084">
                  <a:extLst>
                    <a:ext uri="{9D8B030D-6E8A-4147-A177-3AD203B41FA5}">
                      <a16:colId xmlns:a16="http://schemas.microsoft.com/office/drawing/2014/main" val="383059075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104598272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6519571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839047901"/>
                    </a:ext>
                  </a:extLst>
                </a:gridCol>
                <a:gridCol w="2784757">
                  <a:extLst>
                    <a:ext uri="{9D8B030D-6E8A-4147-A177-3AD203B41FA5}">
                      <a16:colId xmlns:a16="http://schemas.microsoft.com/office/drawing/2014/main" val="2859156421"/>
                    </a:ext>
                  </a:extLst>
                </a:gridCol>
              </a:tblGrid>
              <a:tr h="133350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80106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9557654"/>
                  </a:ext>
                </a:extLst>
              </a:tr>
              <a:tr h="2247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Ej.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mood or character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activity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463939"/>
                  </a:ext>
                </a:extLst>
              </a:tr>
              <a:tr h="2203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location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812921"/>
                  </a:ext>
                </a:extLst>
              </a:tr>
              <a:tr h="2527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location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767460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mood or character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activity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5937025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feeling or state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location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8776876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activity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feeling or state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3250537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C174844-3105-4681-9E6A-7459B4B53152}"/>
              </a:ext>
            </a:extLst>
          </p:cNvPr>
          <p:cNvSpPr/>
          <p:nvPr/>
        </p:nvSpPr>
        <p:spPr>
          <a:xfrm>
            <a:off x="221286" y="829818"/>
            <a:ext cx="10731636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put a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type of word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you hear. </a:t>
            </a:r>
            <a:b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9" name="Rectangle 8">
            <a:hlinkClick r:id="" action="ppaction://noaction">
              <a:snd r:embed="rId4" name="T3_W10_B2.wav"/>
            </a:hlinkClick>
            <a:extLst>
              <a:ext uri="{FF2B5EF4-FFF2-40B4-BE49-F238E27FC236}">
                <a16:creationId xmlns:a16="http://schemas.microsoft.com/office/drawing/2014/main" id="{58B64526-C5A3-4EE9-9052-D36EEC8E709B}"/>
              </a:ext>
            </a:extLst>
          </p:cNvPr>
          <p:cNvSpPr/>
          <p:nvPr/>
        </p:nvSpPr>
        <p:spPr>
          <a:xfrm>
            <a:off x="308253" y="307110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0" name="Rectangle 9">
            <a:hlinkClick r:id="" action="ppaction://noaction">
              <a:snd r:embed="rId5" name="T3_W10_B3.wav"/>
            </a:hlinkClick>
            <a:extLst>
              <a:ext uri="{FF2B5EF4-FFF2-40B4-BE49-F238E27FC236}">
                <a16:creationId xmlns:a16="http://schemas.microsoft.com/office/drawing/2014/main" id="{AB760A95-843A-42FB-BB9B-1226926F009B}"/>
              </a:ext>
            </a:extLst>
          </p:cNvPr>
          <p:cNvSpPr/>
          <p:nvPr/>
        </p:nvSpPr>
        <p:spPr>
          <a:xfrm>
            <a:off x="308253" y="372130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1" name="Rectangle 10">
            <a:hlinkClick r:id="" action="ppaction://noaction">
              <a:snd r:embed="rId6" name="T3_W10_B4.wav"/>
            </a:hlinkClick>
            <a:extLst>
              <a:ext uri="{FF2B5EF4-FFF2-40B4-BE49-F238E27FC236}">
                <a16:creationId xmlns:a16="http://schemas.microsoft.com/office/drawing/2014/main" id="{EA2C1D43-D6D6-41E6-AC4E-586F134938C4}"/>
              </a:ext>
            </a:extLst>
          </p:cNvPr>
          <p:cNvSpPr/>
          <p:nvPr/>
        </p:nvSpPr>
        <p:spPr>
          <a:xfrm>
            <a:off x="308252" y="4371506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3" name="Rectangle 12">
            <a:hlinkClick r:id="" action="ppaction://noaction">
              <a:snd r:embed="rId7" name="T3_W10_B1.wav"/>
            </a:hlinkClick>
            <a:extLst>
              <a:ext uri="{FF2B5EF4-FFF2-40B4-BE49-F238E27FC236}">
                <a16:creationId xmlns:a16="http://schemas.microsoft.com/office/drawing/2014/main" id="{2ED0203D-AF69-4B88-8F46-F307BF6C0BAF}"/>
              </a:ext>
            </a:extLst>
          </p:cNvPr>
          <p:cNvSpPr/>
          <p:nvPr/>
        </p:nvSpPr>
        <p:spPr>
          <a:xfrm>
            <a:off x="310160" y="246233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4" name="Rectangle 13">
            <a:hlinkClick r:id="" action="ppaction://noaction">
              <a:snd r:embed="rId8" name="T3_W10_B5.wav"/>
            </a:hlinkClick>
            <a:extLst>
              <a:ext uri="{FF2B5EF4-FFF2-40B4-BE49-F238E27FC236}">
                <a16:creationId xmlns:a16="http://schemas.microsoft.com/office/drawing/2014/main" id="{64552855-C8A7-4986-AB02-D1C701863525}"/>
              </a:ext>
            </a:extLst>
          </p:cNvPr>
          <p:cNvSpPr/>
          <p:nvPr/>
        </p:nvSpPr>
        <p:spPr>
          <a:xfrm>
            <a:off x="312050" y="4948203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5" name="Rectangle 14">
            <a:hlinkClick r:id="" action="ppaction://noaction">
              <a:snd r:embed="rId9" name="T3_W10_B6.wav"/>
            </a:hlinkClick>
            <a:extLst>
              <a:ext uri="{FF2B5EF4-FFF2-40B4-BE49-F238E27FC236}">
                <a16:creationId xmlns:a16="http://schemas.microsoft.com/office/drawing/2014/main" id="{10D2D553-C40F-469A-AD4A-D12E334A93F0}"/>
              </a:ext>
            </a:extLst>
          </p:cNvPr>
          <p:cNvSpPr/>
          <p:nvPr/>
        </p:nvSpPr>
        <p:spPr>
          <a:xfrm>
            <a:off x="308252" y="5604186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82847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Grammar</a:t>
            </a:r>
            <a:endParaRPr lang="en-GB" alt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174844-3105-4681-9E6A-7459B4B53152}"/>
              </a:ext>
            </a:extLst>
          </p:cNvPr>
          <p:cNvSpPr/>
          <p:nvPr/>
        </p:nvSpPr>
        <p:spPr>
          <a:xfrm>
            <a:off x="221286" y="697680"/>
            <a:ext cx="10731636" cy="85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 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Put a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next to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person or people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that the sentence is about.</a:t>
            </a:r>
            <a:b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sentence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996D19A-E213-4F25-9E9B-5BD9E3E7D7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606204"/>
              </p:ext>
            </p:extLst>
          </p:nvPr>
        </p:nvGraphicFramePr>
        <p:xfrm>
          <a:off x="1333731" y="1908537"/>
          <a:ext cx="9042719" cy="3649110"/>
        </p:xfrm>
        <a:graphic>
          <a:graphicData uri="http://schemas.openxmlformats.org/drawingml/2006/table">
            <a:tbl>
              <a:tblPr firstRow="1" firstCol="1" bandRow="1"/>
              <a:tblGrid>
                <a:gridCol w="736551">
                  <a:extLst>
                    <a:ext uri="{9D8B030D-6E8A-4147-A177-3AD203B41FA5}">
                      <a16:colId xmlns:a16="http://schemas.microsoft.com/office/drawing/2014/main" val="3350208969"/>
                    </a:ext>
                  </a:extLst>
                </a:gridCol>
                <a:gridCol w="2020762">
                  <a:extLst>
                    <a:ext uri="{9D8B030D-6E8A-4147-A177-3AD203B41FA5}">
                      <a16:colId xmlns:a16="http://schemas.microsoft.com/office/drawing/2014/main" val="2110466493"/>
                    </a:ext>
                  </a:extLst>
                </a:gridCol>
                <a:gridCol w="722606">
                  <a:extLst>
                    <a:ext uri="{9D8B030D-6E8A-4147-A177-3AD203B41FA5}">
                      <a16:colId xmlns:a16="http://schemas.microsoft.com/office/drawing/2014/main" val="4193266758"/>
                    </a:ext>
                  </a:extLst>
                </a:gridCol>
                <a:gridCol w="2209654">
                  <a:extLst>
                    <a:ext uri="{9D8B030D-6E8A-4147-A177-3AD203B41FA5}">
                      <a16:colId xmlns:a16="http://schemas.microsoft.com/office/drawing/2014/main" val="560461943"/>
                    </a:ext>
                  </a:extLst>
                </a:gridCol>
                <a:gridCol w="571746">
                  <a:extLst>
                    <a:ext uri="{9D8B030D-6E8A-4147-A177-3AD203B41FA5}">
                      <a16:colId xmlns:a16="http://schemas.microsoft.com/office/drawing/2014/main" val="2315940513"/>
                    </a:ext>
                  </a:extLst>
                </a:gridCol>
                <a:gridCol w="2209654">
                  <a:extLst>
                    <a:ext uri="{9D8B030D-6E8A-4147-A177-3AD203B41FA5}">
                      <a16:colId xmlns:a16="http://schemas.microsoft.com/office/drawing/2014/main" val="1066403538"/>
                    </a:ext>
                  </a:extLst>
                </a:gridCol>
                <a:gridCol w="571746">
                  <a:extLst>
                    <a:ext uri="{9D8B030D-6E8A-4147-A177-3AD203B41FA5}">
                      <a16:colId xmlns:a16="http://schemas.microsoft.com/office/drawing/2014/main" val="2386005084"/>
                    </a:ext>
                  </a:extLst>
                </a:gridCol>
              </a:tblGrid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0911390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127560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152081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778353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4798879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8924555"/>
                  </a:ext>
                </a:extLst>
              </a:tr>
            </a:tbl>
          </a:graphicData>
        </a:graphic>
      </p:graphicFrame>
      <p:sp>
        <p:nvSpPr>
          <p:cNvPr id="8" name="Rectangle 7">
            <a:hlinkClick r:id="" action="ppaction://noaction">
              <a:snd r:embed="rId4" name="T3_W10_C1.wav"/>
            </a:hlinkClick>
            <a:extLst>
              <a:ext uri="{FF2B5EF4-FFF2-40B4-BE49-F238E27FC236}">
                <a16:creationId xmlns:a16="http://schemas.microsoft.com/office/drawing/2014/main" id="{732F3E8C-A901-4AC1-97D6-B4655C335EF2}"/>
              </a:ext>
            </a:extLst>
          </p:cNvPr>
          <p:cNvSpPr/>
          <p:nvPr/>
        </p:nvSpPr>
        <p:spPr>
          <a:xfrm>
            <a:off x="1453000" y="199768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9" name="Rectangle 8">
            <a:hlinkClick r:id="" action="ppaction://noaction">
              <a:snd r:embed="rId5" name="T3_W10_C2.wav"/>
            </a:hlinkClick>
            <a:extLst>
              <a:ext uri="{FF2B5EF4-FFF2-40B4-BE49-F238E27FC236}">
                <a16:creationId xmlns:a16="http://schemas.microsoft.com/office/drawing/2014/main" id="{891240E2-DA0F-4647-8FE7-8701E0765EA8}"/>
              </a:ext>
            </a:extLst>
          </p:cNvPr>
          <p:cNvSpPr/>
          <p:nvPr/>
        </p:nvSpPr>
        <p:spPr>
          <a:xfrm>
            <a:off x="1452998" y="260259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0" name="Rectangle 9">
            <a:hlinkClick r:id="" action="ppaction://noaction">
              <a:snd r:embed="rId6" name="T3_W10_C3.wav"/>
            </a:hlinkClick>
            <a:extLst>
              <a:ext uri="{FF2B5EF4-FFF2-40B4-BE49-F238E27FC236}">
                <a16:creationId xmlns:a16="http://schemas.microsoft.com/office/drawing/2014/main" id="{7E28A838-C528-46E0-A9D3-D26779F851D5}"/>
              </a:ext>
            </a:extLst>
          </p:cNvPr>
          <p:cNvSpPr/>
          <p:nvPr/>
        </p:nvSpPr>
        <p:spPr>
          <a:xfrm>
            <a:off x="1452998" y="321903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1" name="Rectangle 10">
            <a:hlinkClick r:id="" action="ppaction://noaction">
              <a:snd r:embed="rId7" name="T3_W10_C4.wav"/>
            </a:hlinkClick>
            <a:extLst>
              <a:ext uri="{FF2B5EF4-FFF2-40B4-BE49-F238E27FC236}">
                <a16:creationId xmlns:a16="http://schemas.microsoft.com/office/drawing/2014/main" id="{3D21F499-5F53-447B-ABAA-1A92F782B553}"/>
              </a:ext>
            </a:extLst>
          </p:cNvPr>
          <p:cNvSpPr/>
          <p:nvPr/>
        </p:nvSpPr>
        <p:spPr>
          <a:xfrm>
            <a:off x="1456796" y="3780799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3" name="Rectangle 12">
            <a:hlinkClick r:id="" action="ppaction://noaction">
              <a:snd r:embed="rId8" name="T3_W10_C5.wav"/>
            </a:hlinkClick>
            <a:extLst>
              <a:ext uri="{FF2B5EF4-FFF2-40B4-BE49-F238E27FC236}">
                <a16:creationId xmlns:a16="http://schemas.microsoft.com/office/drawing/2014/main" id="{E146B8BE-7173-48F7-8F31-C3FAC2BA3367}"/>
              </a:ext>
            </a:extLst>
          </p:cNvPr>
          <p:cNvSpPr/>
          <p:nvPr/>
        </p:nvSpPr>
        <p:spPr>
          <a:xfrm>
            <a:off x="1456796" y="4385554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4" name="Rectangle 13">
            <a:hlinkClick r:id="" action="ppaction://noaction">
              <a:snd r:embed="rId9" name="T3_W10_C6.wav"/>
            </a:hlinkClick>
            <a:extLst>
              <a:ext uri="{FF2B5EF4-FFF2-40B4-BE49-F238E27FC236}">
                <a16:creationId xmlns:a16="http://schemas.microsoft.com/office/drawing/2014/main" id="{BAA99AEF-6692-430D-803B-2A79F10BEAD0}"/>
              </a:ext>
            </a:extLst>
          </p:cNvPr>
          <p:cNvSpPr/>
          <p:nvPr/>
        </p:nvSpPr>
        <p:spPr>
          <a:xfrm>
            <a:off x="1470864" y="5004377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4045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0F38E9-4757-49EC-BBEF-14AA9CEAAEE3}"/>
              </a:ext>
            </a:extLst>
          </p:cNvPr>
          <p:cNvSpPr/>
          <p:nvPr/>
        </p:nvSpPr>
        <p:spPr>
          <a:xfrm>
            <a:off x="954156" y="704305"/>
            <a:ext cx="9839739" cy="5770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lang="en-US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Spanish word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each English sentence.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¿</a:t>
            </a:r>
            <a:r>
              <a:rPr lang="es-ES_tradnl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Llevas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 sombrero?		Are you _____________ a hat?	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s-ES_tradnl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Prepara tu</a:t>
            </a:r>
            <a:r>
              <a:rPr lang="es-ES_tradnl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mochila.			S/he ___ ______________ _________ bag.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GB" sz="2000" b="1" u="sng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Jugar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fantástico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		_______________is fantastic. 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s-ES_tradnl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Hay siete</a:t>
            </a:r>
            <a:r>
              <a:rPr lang="es-ES_tradnl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bolígrafos.		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 _________ __________ pens.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Veo el </a:t>
            </a:r>
            <a:r>
              <a:rPr lang="es-ES_tradnl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cielo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es </a:t>
            </a:r>
            <a:r>
              <a:rPr lang="es-ES_tradnl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azul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see the _________ and it is __________.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Tiene </a:t>
            </a:r>
            <a:r>
              <a:rPr lang="es-ES_tradnl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razón.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S/he is _____________ .	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Estás </a:t>
            </a:r>
            <a:r>
              <a:rPr lang="es-ES_tradnl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muy divertido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hoy.		You are _________ __________today.	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</a:t>
            </a:r>
            <a:r>
              <a:rPr lang="es-ES_tradnl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Odio</a:t>
            </a:r>
            <a:r>
              <a:rPr lang="es-ES_tradnl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_tradnl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gris</a:t>
            </a:r>
            <a:r>
              <a:rPr lang="es-ES_tradnl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I ____________ __________.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¡</a:t>
            </a:r>
            <a:r>
              <a:rPr lang="en-GB" sz="2000" b="1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Buenas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tardes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profe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     		 __________ _____________, Sir/Miss! 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</a:t>
            </a:r>
            <a:r>
              <a:rPr lang="es-ES_tradnl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Después, cuido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mi perro.	__________, I________________ my dog.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653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AE36D-4BFC-45EC-A9D2-7D5BE2D77322}"/>
              </a:ext>
            </a:extLst>
          </p:cNvPr>
          <p:cNvSpPr/>
          <p:nvPr/>
        </p:nvSpPr>
        <p:spPr>
          <a:xfrm>
            <a:off x="318052" y="1052050"/>
            <a:ext cx="12205252" cy="5543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English words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the Spanish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I understand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Spanish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Comprendo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______________.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You are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from Spain.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Eres _____ _______________.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I play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guitar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Toco _____ _______________.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I watch </a:t>
            </a:r>
            <a:r>
              <a:rPr kumimoji="0" lang="en-GB" sz="2000" i="0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film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una _____________.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I am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hungry, too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Tengo __________, ___________.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It is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favourite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Es ______ ____________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favorita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There are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phrases.		Hay ________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frases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I love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sun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Amo _____  ______ .	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Participating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important.		_____________ 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importante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It is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tall and</a:t>
            </a:r>
            <a:r>
              <a:rPr kumimoji="0" lang="en-GB" sz="2000" b="1" i="0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i="0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yellow.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Es __________ _____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amarillo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ACDE35-2308-4F93-92FE-EF7A19094426}"/>
              </a:ext>
            </a:extLst>
          </p:cNvPr>
          <p:cNvSpPr txBox="1"/>
          <p:nvPr/>
        </p:nvSpPr>
        <p:spPr>
          <a:xfrm>
            <a:off x="6844938" y="6413752"/>
            <a:ext cx="5276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Total marks available for vocabulary</a:t>
            </a:r>
            <a:r>
              <a:rPr lang="en-GB" sz="2000">
                <a:solidFill>
                  <a:srgbClr val="002060"/>
                </a:solidFill>
                <a:latin typeface="Century Gothic" panose="020B0502020202020204" pitchFamily="34" charset="0"/>
              </a:rPr>
              <a:t>: 38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590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8812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Grammar</a:t>
            </a:r>
            <a:endParaRPr lang="en-GB" alt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145" name="Picture 3" descr="Icon&#10;&#10;Description automatically generated">
            <a:extLst>
              <a:ext uri="{FF2B5EF4-FFF2-40B4-BE49-F238E27FC236}">
                <a16:creationId xmlns:a16="http://schemas.microsoft.com/office/drawing/2014/main" id="{B35284CD-DE8A-4FEE-8AFE-B5F057A0B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95" y="557962"/>
            <a:ext cx="1146608" cy="115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70A3018A-1A51-4C80-BFBF-9082D6A93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084" y="100863"/>
            <a:ext cx="92113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Aymara grammar is ver</a:t>
            </a:r>
            <a:r>
              <a:rPr lang="en-GB" alt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y different from Spanish. 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Nina with her Spanish grammar by answering the questions in this part of the quiz.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5EEE84A-1967-4904-BC4C-E46749534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882487"/>
              </p:ext>
            </p:extLst>
          </p:nvPr>
        </p:nvGraphicFramePr>
        <p:xfrm>
          <a:off x="150125" y="2328195"/>
          <a:ext cx="11807413" cy="3614358"/>
        </p:xfrm>
        <a:graphic>
          <a:graphicData uri="http://schemas.openxmlformats.org/drawingml/2006/table">
            <a:tbl>
              <a:tblPr firstRow="1" firstCol="1" bandRow="1"/>
              <a:tblGrid>
                <a:gridCol w="439090">
                  <a:extLst>
                    <a:ext uri="{9D8B030D-6E8A-4147-A177-3AD203B41FA5}">
                      <a16:colId xmlns:a16="http://schemas.microsoft.com/office/drawing/2014/main" val="1774250806"/>
                    </a:ext>
                  </a:extLst>
                </a:gridCol>
                <a:gridCol w="1767827">
                  <a:extLst>
                    <a:ext uri="{9D8B030D-6E8A-4147-A177-3AD203B41FA5}">
                      <a16:colId xmlns:a16="http://schemas.microsoft.com/office/drawing/2014/main" val="2040636822"/>
                    </a:ext>
                  </a:extLst>
                </a:gridCol>
                <a:gridCol w="2010242">
                  <a:extLst>
                    <a:ext uri="{9D8B030D-6E8A-4147-A177-3AD203B41FA5}">
                      <a16:colId xmlns:a16="http://schemas.microsoft.com/office/drawing/2014/main" val="844142880"/>
                    </a:ext>
                  </a:extLst>
                </a:gridCol>
                <a:gridCol w="1446662">
                  <a:extLst>
                    <a:ext uri="{9D8B030D-6E8A-4147-A177-3AD203B41FA5}">
                      <a16:colId xmlns:a16="http://schemas.microsoft.com/office/drawing/2014/main" val="2899841784"/>
                    </a:ext>
                  </a:extLst>
                </a:gridCol>
                <a:gridCol w="286603">
                  <a:extLst>
                    <a:ext uri="{9D8B030D-6E8A-4147-A177-3AD203B41FA5}">
                      <a16:colId xmlns:a16="http://schemas.microsoft.com/office/drawing/2014/main" val="3384624885"/>
                    </a:ext>
                  </a:extLst>
                </a:gridCol>
                <a:gridCol w="477672">
                  <a:extLst>
                    <a:ext uri="{9D8B030D-6E8A-4147-A177-3AD203B41FA5}">
                      <a16:colId xmlns:a16="http://schemas.microsoft.com/office/drawing/2014/main" val="425286854"/>
                    </a:ext>
                  </a:extLst>
                </a:gridCol>
                <a:gridCol w="1897039">
                  <a:extLst>
                    <a:ext uri="{9D8B030D-6E8A-4147-A177-3AD203B41FA5}">
                      <a16:colId xmlns:a16="http://schemas.microsoft.com/office/drawing/2014/main" val="3907569290"/>
                    </a:ext>
                  </a:extLst>
                </a:gridCol>
                <a:gridCol w="2251880">
                  <a:extLst>
                    <a:ext uri="{9D8B030D-6E8A-4147-A177-3AD203B41FA5}">
                      <a16:colId xmlns:a16="http://schemas.microsoft.com/office/drawing/2014/main" val="4015360952"/>
                    </a:ext>
                  </a:extLst>
                </a:gridCol>
                <a:gridCol w="1230398">
                  <a:extLst>
                    <a:ext uri="{9D8B030D-6E8A-4147-A177-3AD203B41FA5}">
                      <a16:colId xmlns:a16="http://schemas.microsoft.com/office/drawing/2014/main" val="6543525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Compra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una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silla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Lee un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libro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817772"/>
                  </a:ext>
                </a:extLst>
              </a:tr>
              <a:tr h="810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Paso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el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sábado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con mi amiga.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Comes una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tarta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9125615"/>
                  </a:ext>
                </a:extLst>
              </a:tr>
              <a:tr h="793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Tienes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una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bicicleta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amarilla.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Soy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importante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123262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52246A9-EEC5-4860-B59F-F5A91A8697C7}"/>
              </a:ext>
            </a:extLst>
          </p:cNvPr>
          <p:cNvSpPr txBox="1"/>
          <p:nvPr/>
        </p:nvSpPr>
        <p:spPr>
          <a:xfrm>
            <a:off x="1867819" y="87409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endParaRPr lang="en-GB" sz="2800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732716F9-8F24-4927-A37E-EF09622CB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9609" y="966425"/>
            <a:ext cx="921135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i) 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Put a [</a:t>
            </a: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X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] next to the person each sentence refers to.</a:t>
            </a:r>
            <a:b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ii) Write the </a:t>
            </a:r>
            <a:r>
              <a:rPr kumimoji="0" lang="en-GB" altLang="en-US" sz="20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Spanish pronoun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for I </a:t>
            </a: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or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you </a:t>
            </a: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 he, she for each sentence, too.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8F3027-2005-47CA-930E-83027B6346CA}"/>
              </a:ext>
            </a:extLst>
          </p:cNvPr>
          <p:cNvSpPr txBox="1"/>
          <p:nvPr/>
        </p:nvSpPr>
        <p:spPr>
          <a:xfrm>
            <a:off x="4408226" y="1970476"/>
            <a:ext cx="136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Pronoun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29251C-3054-46DD-A570-7C8E1B4DD7E6}"/>
              </a:ext>
            </a:extLst>
          </p:cNvPr>
          <p:cNvSpPr txBox="1"/>
          <p:nvPr/>
        </p:nvSpPr>
        <p:spPr>
          <a:xfrm>
            <a:off x="10677099" y="1970476"/>
            <a:ext cx="136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Pronoun</a:t>
            </a:r>
          </a:p>
        </p:txBody>
      </p:sp>
    </p:spTree>
    <p:extLst>
      <p:ext uri="{BB962C8B-B14F-4D97-AF65-F5344CB8AC3E}">
        <p14:creationId xmlns:p14="http://schemas.microsoft.com/office/powerpoint/2010/main" val="3756621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6692</TotalTime>
  <Words>4203</Words>
  <Application>Microsoft Office PowerPoint</Application>
  <PresentationFormat>Widescreen</PresentationFormat>
  <Paragraphs>871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MS Gothic</vt:lpstr>
      <vt:lpstr>Arial</vt:lpstr>
      <vt:lpstr>Calibri</vt:lpstr>
      <vt:lpstr>Calibri Light</vt:lpstr>
      <vt:lpstr>Century Gothic</vt:lpstr>
      <vt:lpstr>Modern Love</vt:lpstr>
      <vt:lpstr>Montserrat Medium</vt:lpstr>
      <vt:lpstr>Segoe Print</vt:lpstr>
      <vt:lpstr>Segoe UI Symbol</vt:lpstr>
      <vt:lpstr>Office Theme</vt:lpstr>
      <vt:lpstr>1_Office Theme</vt:lpstr>
      <vt:lpstr>español, con Sofía</vt:lpstr>
      <vt:lpstr>QUIZ</vt:lpstr>
      <vt:lpstr>escuchar</vt:lpstr>
      <vt:lpstr>escuchar</vt:lpstr>
      <vt:lpstr>escuchar</vt:lpstr>
      <vt:lpstr>escuchar</vt:lpstr>
      <vt:lpstr>leer</vt:lpstr>
      <vt:lpstr>escribir</vt:lpstr>
      <vt:lpstr>leer</vt:lpstr>
      <vt:lpstr>leer</vt:lpstr>
      <vt:lpstr>leer</vt:lpstr>
      <vt:lpstr>escribir</vt:lpstr>
      <vt:lpstr>¡adiós!</vt:lpstr>
      <vt:lpstr>escuchar</vt:lpstr>
      <vt:lpstr>escuchar</vt:lpstr>
      <vt:lpstr>escuchar</vt:lpstr>
      <vt:lpstr>escuchar</vt:lpstr>
      <vt:lpstr>leer</vt:lpstr>
      <vt:lpstr>escribir</vt:lpstr>
      <vt:lpstr>leer</vt:lpstr>
      <vt:lpstr>leer</vt:lpstr>
      <vt:lpstr>leer</vt:lpstr>
      <vt:lpstr>escribir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73</cp:revision>
  <dcterms:created xsi:type="dcterms:W3CDTF">2021-09-17T15:21:32Z</dcterms:created>
  <dcterms:modified xsi:type="dcterms:W3CDTF">2024-03-04T08:41:27Z</dcterms:modified>
</cp:coreProperties>
</file>