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49" r:id="rId2"/>
    <p:sldId id="391" r:id="rId3"/>
    <p:sldId id="565" r:id="rId4"/>
    <p:sldId id="510" r:id="rId5"/>
    <p:sldId id="562" r:id="rId6"/>
    <p:sldId id="514" r:id="rId7"/>
    <p:sldId id="569" r:id="rId8"/>
    <p:sldId id="501" r:id="rId9"/>
    <p:sldId id="38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FE8"/>
    <a:srgbClr val="4A8522"/>
    <a:srgbClr val="FBFDF9"/>
    <a:srgbClr val="C4E59F"/>
    <a:srgbClr val="FFFFFF"/>
    <a:srgbClr val="FF0066"/>
    <a:srgbClr val="D5F7FF"/>
    <a:srgbClr val="68D5C8"/>
    <a:srgbClr val="FF4791"/>
    <a:srgbClr val="FFD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27" autoAdjust="0"/>
    <p:restoredTop sz="53937" autoAdjust="0"/>
  </p:normalViewPr>
  <p:slideViewPr>
    <p:cSldViewPr snapToGrid="0">
      <p:cViewPr>
        <p:scale>
          <a:sx n="57" d="100"/>
          <a:sy n="57" d="100"/>
        </p:scale>
        <p:origin x="696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9BE4F-8296-42BF-864C-A407BC4A178C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5D71B-1040-4E96-8999-5AB5E95E8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292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Phonics: SSC [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ga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] and [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] -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ganar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[295]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lago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[2151]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Vocabulary: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caminar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[514]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nadar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[3604]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mar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[480]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montaña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[1464]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playa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[1475]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pueblo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[244]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el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la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por</a:t>
            </a:r>
            <a:r>
              <a:rPr lang="es-ES" sz="1200" b="1" i="0" u="none" strike="noStrike" baseline="30000" dirty="0">
                <a:solidFill>
                  <a:srgbClr val="1F3864"/>
                </a:solidFill>
                <a:effectLst/>
                <a:latin typeface="docs-Century Gothic"/>
              </a:rPr>
              <a:t>1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[15]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de</a:t>
            </a:r>
            <a:r>
              <a:rPr lang="es-ES" sz="1200" b="1" i="0" u="none" strike="noStrike" baseline="30000" dirty="0">
                <a:solidFill>
                  <a:srgbClr val="1F3864"/>
                </a:solidFill>
                <a:effectLst/>
                <a:latin typeface="docs-Century Gothic"/>
              </a:rPr>
              <a:t>2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[2]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Revisit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1: familiar [1922] globo [3765] silla [1271] tarta [&gt;5000] regalo [1986] bonito [891] pequeño [202] rojo [534] amarillo [1381] </a:t>
            </a:r>
            <a:b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</a:br>
            <a:r>
              <a:rPr lang="es-ES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Revisit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2: ser [7] soy [7] es [7] siempre [96] normalmente [1696] (</a:t>
            </a:r>
            <a:r>
              <a:rPr lang="es-ES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recycle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s-ES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adjectives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)</a:t>
            </a:r>
            <a:endParaRPr lang="en-GB" sz="1200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Glossed words: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ella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[72] 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sobre 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[62]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</a:t>
            </a:r>
            <a:r>
              <a:rPr lang="en-GB" b="1" dirty="0" err="1"/>
              <a:t>ga</a:t>
            </a:r>
            <a:r>
              <a:rPr lang="en-GB" b="1" dirty="0"/>
              <a:t>] [go]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To recap and elicit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ga</a:t>
            </a:r>
            <a:r>
              <a:rPr lang="en-GB" b="1" dirty="0"/>
              <a:t>] [go] 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Gesture suggestion for </a:t>
            </a:r>
            <a:r>
              <a:rPr lang="en-GB" b="1" i="1" dirty="0" err="1"/>
              <a:t>ganar</a:t>
            </a:r>
            <a:r>
              <a:rPr lang="en-GB" dirty="0"/>
              <a:t>: lift your fist up in two goes.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Gesture suggestion for </a:t>
            </a:r>
            <a:r>
              <a:rPr lang="en-GB" b="1" i="1" dirty="0" err="1"/>
              <a:t>lago</a:t>
            </a:r>
            <a:r>
              <a:rPr lang="en-GB" dirty="0"/>
              <a:t>: rowing – two movements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distinction between un and una; to present the new vocabulary (and some revisited vocabulary for this week in sound and writing, and with English meanings.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each word to appear with audio (without article).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say ‘un’ or ‘una’, depending on the noun ending.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again for it to disappear into the corresponding </a:t>
            </a:r>
            <a:r>
              <a:rPr lang="en-GB" dirty="0" err="1"/>
              <a:t>pacperson’s</a:t>
            </a:r>
            <a:r>
              <a:rPr lang="en-GB" dirty="0"/>
              <a:t> mouth.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r>
              <a:rPr lang="en-GB" b="1" dirty="0"/>
              <a:t>Transcript:</a:t>
            </a:r>
            <a:br>
              <a:rPr lang="en-GB" dirty="0"/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globo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 botella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 montaña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regalo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sombrero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 playa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pueblo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 casa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 clase de inglés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mar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6975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introduce key vocabulary for this week.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Teacher clicks through animations to present and elicit practice of the new words.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0" baseline="0" dirty="0">
                <a:sym typeface="Wingdings" panose="05000000000000000000" pitchFamily="2" charset="2"/>
              </a:rPr>
              <a:t>Note: there is additional information for the prepositions ‘de’ and ‘por’.</a:t>
            </a:r>
            <a:endParaRPr lang="en-GB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grammatical gender and singular indefinite articles; to introduce singular definite articles (el, la)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gender in Spanish &amp; indefinite articles.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examples of singular masculine and feminine nouns.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indefinite article from pupils and the English meaning of each noun.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each time to reveal the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make examples of nouns with singular definite article disappear.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explanation for “the” in the singular form.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as in steps 2-5.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24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definite and indefinite articles &amp; key vocabulary for this week; to revisit 1</a:t>
            </a:r>
            <a:r>
              <a:rPr lang="en-GB" b="0" baseline="30000" dirty="0"/>
              <a:t>st</a:t>
            </a:r>
            <a:r>
              <a:rPr lang="en-GB" b="0" baseline="0" dirty="0"/>
              <a:t> &amp; 3</a:t>
            </a:r>
            <a:r>
              <a:rPr lang="en-GB" b="0" baseline="30000" dirty="0"/>
              <a:t>rd</a:t>
            </a:r>
            <a:r>
              <a:rPr lang="en-GB" b="0" baseline="0" dirty="0"/>
              <a:t> person singular verb endings with a range of regular –</a:t>
            </a:r>
            <a:r>
              <a:rPr lang="en-GB" b="0" baseline="0" dirty="0" err="1"/>
              <a:t>ar</a:t>
            </a:r>
            <a:r>
              <a:rPr lang="en-GB" b="0" baseline="0" dirty="0"/>
              <a:t> verbs.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and instructions.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Pupils write I or she for each verb and decide the location, connecting the definite article ‘the’ with the correctly-gendered noun.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through the animations to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bring up answers, eliciting whole sentence meanings at the same time.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If desired, click on the audio buttons to hear the full sentences as part of the feedback process.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Transcript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:</a:t>
            </a:r>
            <a:b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</a:b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Ejemplo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.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Lleva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una mochila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en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la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montaña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1. Camino por el pueblo.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2. Nada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en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el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mar.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3. Canto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el pueblo.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4.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Escucha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la radio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el mar.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639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aural recognition of el / la and its connection with an appropriate noun; to practise understanding of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 present tense –AR verbs and overall comprehension of sentences mad up of this week and previous weeks’ vocabulary.</a:t>
            </a:r>
            <a:br>
              <a:rPr lang="en-GB" b="0" dirty="0"/>
            </a:b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title and the instructions in Spanish. 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the example (E). </a:t>
            </a:r>
            <a:r>
              <a:rPr lang="en-GB" b="0" dirty="0"/>
              <a:t>(Note: some learners will benefit from being able to circle the words on the sheet).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Click to bring up the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Pupils write (or circle) the correct article, and identify the place.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Pupils check their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Click to bring up a 2</a:t>
            </a:r>
            <a:r>
              <a:rPr lang="en-GB" b="0" baseline="30000" dirty="0"/>
              <a:t>nd</a:t>
            </a:r>
            <a:r>
              <a:rPr lang="en-GB" b="0" dirty="0"/>
              <a:t> set of audio buttons to hear the whole sentence. This time pupils need to identify who is doing the ac </a:t>
            </a:r>
            <a:r>
              <a:rPr lang="en-GB" b="0" dirty="0" err="1"/>
              <a:t>tivity</a:t>
            </a:r>
            <a:r>
              <a:rPr lang="en-GB" b="0" dirty="0"/>
              <a:t> and whether the activity takes places outdoors (al </a:t>
            </a:r>
            <a:r>
              <a:rPr lang="en-GB" b="0" dirty="0" err="1"/>
              <a:t>aire</a:t>
            </a:r>
            <a:r>
              <a:rPr lang="en-GB" b="0" dirty="0"/>
              <a:t> libre) or indoors.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Click to confirm the answers. Note that ‘buys a present in the village’ could be understood as an indoor (in the shop) or outdoor (at a market) activity.</a:t>
            </a:r>
            <a:endParaRPr lang="en-GB" dirty="0"/>
          </a:p>
          <a:p>
            <a:pPr marL="0" indent="0">
              <a:buNone/>
            </a:pPr>
            <a:r>
              <a:rPr lang="en-GB" baseline="0" dirty="0"/>
              <a:t> </a:t>
            </a:r>
            <a:endParaRPr lang="en-GB" b="1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baseline="0" dirty="0">
                <a:solidFill>
                  <a:schemeClr val="dk1"/>
                </a:solidFill>
                <a:latin typeface="Calibri"/>
                <a:ea typeface="Century Gothic"/>
                <a:cs typeface="Calibri"/>
                <a:sym typeface="Calibri"/>
              </a:rPr>
              <a:t>Trans</a:t>
            </a:r>
            <a:r>
              <a:rPr lang="en-US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cript</a:t>
            </a:r>
            <a:r>
              <a:rPr lang="en-US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lang="en-US" sz="1200" b="0" i="0" u="none" strike="noStrik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 Camino por la [playa]. 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Llevo un sombrero en el [pueblo].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Nada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[mar]. 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Canto en la [casa de Ángela]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Camina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la [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montaña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Compra un regalo en el [pueblo]. 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US" sz="1200" b="0" i="0" u="none" strike="noStrik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083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5154E-D02E-48E2-AA46-39D56284BB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6DA93-D85C-470B-A70B-9F219E6FD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47EC4-CD5F-4ECF-BE9E-FAD76EEF3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35C8E-6D96-4A5D-B15E-2B58E2012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844F1-6827-458B-AD0D-F44F87F5E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577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E48AB-019C-4657-8333-34FC511DA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B6A57B-8711-4A24-8DA4-04BD2165C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B378B-16BF-4827-ACAD-06A160AA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38154-CF6E-4FD4-98A9-6B9D80ADE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D7A82-BE5B-4D2C-8A11-E1E66DC7C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647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308CCF-3D50-4BAF-985C-4699A039FF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C8E85-86E6-4915-AA9F-CF38A79390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17864-C4FD-4EBF-89BE-E3C77CCA0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8D7D3-BA98-4C21-85B2-F8FF7B4CD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F23B5-EB50-4A61-8831-31DC4534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37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0A2B-ADC0-44B9-84D6-FF0F7E494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4CC50-4BE3-4082-BB89-747497A12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F83B9-3648-48B9-9EB6-F94AA881A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F58A8-B55C-48C4-B3AC-314B1DEC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3A44D-F105-4054-9320-665D60CB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079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8191D-F23D-43EC-8659-8BB9FEFB6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B34C6-34F0-4E82-A459-F985AE706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984F2-195E-4806-8ABE-0F70FB461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7A1E2-2E8F-4838-A369-0D3E15B04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D4B37-4867-4BFE-B7F8-42B77E539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424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2F26F-5EF9-4044-91E2-10B96096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7EC67-B4A5-46ED-88BE-CB275C7E6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E4D062-FF52-4C7C-93DC-A3BD4589BA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0667CD-6201-4AA3-A922-B4104EFA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B5DECD-BD00-4AC8-9EBF-D818BF644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E8995D-B6D2-407E-98F6-D91A239C4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628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F4F46-9282-4AE4-BED5-2D275021F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B638E-1F07-429C-85FD-1E9869BC9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D9E496-E309-43B7-A990-5A7C8F023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612A4-29EF-4D9E-81FC-A60B368E90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0BEF55-1D69-44CF-843E-448961975A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F109C6-E340-4705-95B4-939FA0944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7AC1FE-CC6B-4215-A34A-FFCA7A1C4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2B55D4-9526-479D-A8F8-03B9FF4E7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199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8B63B-7D44-467C-90C7-C9B3C3813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BA037D-A6B8-4D58-93EB-D2CB8411D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FC1377-1A78-4555-B1F0-B1EEBC924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1D764F-95C4-4A40-8697-11C59CABE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203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A4AC8-396D-4E72-BF28-55E6073A8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4D4C9A-999E-40EF-BC40-2FEBD5A6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6429C-AA69-4A44-A8CB-31F05C1EC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165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DF970-A883-46F2-809B-4B0C78B0F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6B15F-A26B-43F9-AC40-C30AB2626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E061C-F0AF-4CD7-A1C7-FE841478C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B982A-D445-4D00-95EF-50E957E6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692420-32A8-4D55-84BF-D746C673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7CBEB-0996-48B2-98B9-891BF7CB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747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091EE-00A0-4472-BA8C-A7CAE4706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F3691E-C53F-4EB3-A171-6CEAFF5844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34ABD5-F762-4559-80BB-CE60CB887B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D3043-397E-45ED-8146-DD557B625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D9B53E-30DC-46F6-8913-C89C1CE07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2529FD-665A-46C5-B168-C9E68301D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760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9B5EF2-BCE1-4D3A-AC21-010ACFAA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7FC98-BF2F-47A8-8DE1-B83E16154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F253F-D0EA-469A-9816-96EA946E30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D4F86-A500-487E-9FFD-56FD0D92348E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7F2D3-773C-43AB-A44F-A367D909B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7BAF7-9733-4971-BA72-669E05D9C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68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audio" Target="../media/audio15.wav"/><Relationship Id="rId18" Type="http://schemas.openxmlformats.org/officeDocument/2006/relationships/image" Target="../media/image11.png"/><Relationship Id="rId26" Type="http://schemas.openxmlformats.org/officeDocument/2006/relationships/image" Target="../media/image18.png"/><Relationship Id="rId3" Type="http://schemas.openxmlformats.org/officeDocument/2006/relationships/audio" Target="../media/audio5.wav"/><Relationship Id="rId21" Type="http://schemas.openxmlformats.org/officeDocument/2006/relationships/image" Target="../media/image14.png"/><Relationship Id="rId7" Type="http://schemas.openxmlformats.org/officeDocument/2006/relationships/audio" Target="../media/audio9.wav"/><Relationship Id="rId12" Type="http://schemas.openxmlformats.org/officeDocument/2006/relationships/audio" Target="../media/audio14.wav"/><Relationship Id="rId17" Type="http://schemas.openxmlformats.org/officeDocument/2006/relationships/image" Target="../media/image10.png"/><Relationship Id="rId25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8.wav"/><Relationship Id="rId11" Type="http://schemas.openxmlformats.org/officeDocument/2006/relationships/audio" Target="../media/audio13.wav"/><Relationship Id="rId24" Type="http://schemas.openxmlformats.org/officeDocument/2006/relationships/image" Target="../media/image16.png"/><Relationship Id="rId5" Type="http://schemas.openxmlformats.org/officeDocument/2006/relationships/audio" Target="../media/audio7.wav"/><Relationship Id="rId15" Type="http://schemas.openxmlformats.org/officeDocument/2006/relationships/image" Target="../media/image8.png"/><Relationship Id="rId23" Type="http://schemas.openxmlformats.org/officeDocument/2006/relationships/image" Target="../media/image15.jpeg"/><Relationship Id="rId10" Type="http://schemas.openxmlformats.org/officeDocument/2006/relationships/audio" Target="../media/audio12.wav"/><Relationship Id="rId19" Type="http://schemas.openxmlformats.org/officeDocument/2006/relationships/image" Target="../media/image12.png"/><Relationship Id="rId4" Type="http://schemas.openxmlformats.org/officeDocument/2006/relationships/audio" Target="../media/audio6.wav"/><Relationship Id="rId9" Type="http://schemas.openxmlformats.org/officeDocument/2006/relationships/audio" Target="../media/audio11.wav"/><Relationship Id="rId14" Type="http://schemas.openxmlformats.org/officeDocument/2006/relationships/image" Target="../media/image7.png"/><Relationship Id="rId22" Type="http://schemas.openxmlformats.org/officeDocument/2006/relationships/audio" Target="../media/audio16.wav"/><Relationship Id="rId27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13" Type="http://schemas.openxmlformats.org/officeDocument/2006/relationships/image" Target="../media/image21.png"/><Relationship Id="rId3" Type="http://schemas.openxmlformats.org/officeDocument/2006/relationships/audio" Target="../media/audio17.wav"/><Relationship Id="rId7" Type="http://schemas.openxmlformats.org/officeDocument/2006/relationships/audio" Target="../media/audio21.wav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0.wav"/><Relationship Id="rId11" Type="http://schemas.openxmlformats.org/officeDocument/2006/relationships/audio" Target="../media/audio25.wav"/><Relationship Id="rId5" Type="http://schemas.openxmlformats.org/officeDocument/2006/relationships/audio" Target="../media/audio19.wav"/><Relationship Id="rId15" Type="http://schemas.openxmlformats.org/officeDocument/2006/relationships/image" Target="../media/image23.png"/><Relationship Id="rId10" Type="http://schemas.openxmlformats.org/officeDocument/2006/relationships/audio" Target="../media/audio24.wav"/><Relationship Id="rId4" Type="http://schemas.openxmlformats.org/officeDocument/2006/relationships/audio" Target="../media/audio18.wav"/><Relationship Id="rId9" Type="http://schemas.openxmlformats.org/officeDocument/2006/relationships/audio" Target="../media/audio23.wav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13" Type="http://schemas.openxmlformats.org/officeDocument/2006/relationships/audio" Target="../media/audio36.wav"/><Relationship Id="rId3" Type="http://schemas.openxmlformats.org/officeDocument/2006/relationships/audio" Target="../media/audio26.wav"/><Relationship Id="rId7" Type="http://schemas.openxmlformats.org/officeDocument/2006/relationships/audio" Target="../media/audio30.wav"/><Relationship Id="rId12" Type="http://schemas.openxmlformats.org/officeDocument/2006/relationships/audio" Target="../media/audio3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9.wav"/><Relationship Id="rId11" Type="http://schemas.openxmlformats.org/officeDocument/2006/relationships/audio" Target="../media/audio34.wav"/><Relationship Id="rId5" Type="http://schemas.openxmlformats.org/officeDocument/2006/relationships/audio" Target="../media/audio28.wav"/><Relationship Id="rId15" Type="http://schemas.openxmlformats.org/officeDocument/2006/relationships/image" Target="../media/image25.png"/><Relationship Id="rId10" Type="http://schemas.openxmlformats.org/officeDocument/2006/relationships/audio" Target="../media/audio33.wav"/><Relationship Id="rId4" Type="http://schemas.openxmlformats.org/officeDocument/2006/relationships/audio" Target="../media/audio27.wav"/><Relationship Id="rId9" Type="http://schemas.openxmlformats.org/officeDocument/2006/relationships/audio" Target="../media/audio32.wav"/><Relationship Id="rId14" Type="http://schemas.openxmlformats.org/officeDocument/2006/relationships/audio" Target="../media/audio37.wav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audio" Target="../media/audio43.wav"/><Relationship Id="rId3" Type="http://schemas.openxmlformats.org/officeDocument/2006/relationships/image" Target="../media/image26.gif"/><Relationship Id="rId7" Type="http://schemas.openxmlformats.org/officeDocument/2006/relationships/image" Target="../media/image28.png"/><Relationship Id="rId12" Type="http://schemas.openxmlformats.org/officeDocument/2006/relationships/audio" Target="../media/audio42.wav"/><Relationship Id="rId17" Type="http://schemas.openxmlformats.org/officeDocument/2006/relationships/audio" Target="../media/audio45.wav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.gif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8.wav"/><Relationship Id="rId11" Type="http://schemas.openxmlformats.org/officeDocument/2006/relationships/audio" Target="../media/audio41.wav"/><Relationship Id="rId5" Type="http://schemas.microsoft.com/office/2007/relationships/hdphoto" Target="../media/hdphoto1.wdp"/><Relationship Id="rId15" Type="http://schemas.openxmlformats.org/officeDocument/2006/relationships/image" Target="../media/image29.png"/><Relationship Id="rId10" Type="http://schemas.openxmlformats.org/officeDocument/2006/relationships/audio" Target="../media/audio40.wav"/><Relationship Id="rId4" Type="http://schemas.openxmlformats.org/officeDocument/2006/relationships/image" Target="../media/image27.png"/><Relationship Id="rId9" Type="http://schemas.openxmlformats.org/officeDocument/2006/relationships/audio" Target="../media/audio39.wav"/><Relationship Id="rId14" Type="http://schemas.openxmlformats.org/officeDocument/2006/relationships/audio" Target="../media/audio4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9.wav"/><Relationship Id="rId13" Type="http://schemas.openxmlformats.org/officeDocument/2006/relationships/image" Target="../media/image29.png"/><Relationship Id="rId18" Type="http://schemas.openxmlformats.org/officeDocument/2006/relationships/audio" Target="../media/audio55.wav"/><Relationship Id="rId3" Type="http://schemas.openxmlformats.org/officeDocument/2006/relationships/image" Target="../media/image8.png"/><Relationship Id="rId7" Type="http://schemas.openxmlformats.org/officeDocument/2006/relationships/audio" Target="../media/audio48.wav"/><Relationship Id="rId12" Type="http://schemas.openxmlformats.org/officeDocument/2006/relationships/image" Target="../media/image30.png"/><Relationship Id="rId17" Type="http://schemas.openxmlformats.org/officeDocument/2006/relationships/audio" Target="../media/audio54.wav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53.wav"/><Relationship Id="rId20" Type="http://schemas.openxmlformats.org/officeDocument/2006/relationships/audio" Target="../media/audio57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7.wav"/><Relationship Id="rId11" Type="http://schemas.openxmlformats.org/officeDocument/2006/relationships/image" Target="../media/image2.gif"/><Relationship Id="rId5" Type="http://schemas.openxmlformats.org/officeDocument/2006/relationships/audio" Target="../media/audio46.wav"/><Relationship Id="rId15" Type="http://schemas.openxmlformats.org/officeDocument/2006/relationships/audio" Target="../media/audio52.wav"/><Relationship Id="rId10" Type="http://schemas.openxmlformats.org/officeDocument/2006/relationships/audio" Target="../media/audio51.wav"/><Relationship Id="rId19" Type="http://schemas.openxmlformats.org/officeDocument/2006/relationships/audio" Target="../media/audio56.wav"/><Relationship Id="rId4" Type="http://schemas.openxmlformats.org/officeDocument/2006/relationships/audio" Target="../media/audio39.wav"/><Relationship Id="rId9" Type="http://schemas.openxmlformats.org/officeDocument/2006/relationships/audio" Target="../media/audio50.wav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881" y="1005525"/>
            <a:ext cx="6621960" cy="5678129"/>
          </a:xfrm>
          <a:prstGeom prst="rect">
            <a:avLst/>
          </a:prstGeom>
        </p:spPr>
      </p:pic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94B333A-025F-4074-BB8E-3F4870FCC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4916071"/>
            <a:ext cx="4350984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dirty="0">
                <a:solidFill>
                  <a:srgbClr val="FFFFFF"/>
                </a:solidFill>
                <a:latin typeface="Century Gothic"/>
                <a:sym typeface="Century Gothic"/>
              </a:rPr>
              <a:t>Definite article: words for ‘the’ – el, la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dirty="0">
                <a:solidFill>
                  <a:srgbClr val="FFFFFF"/>
                </a:solidFill>
                <a:latin typeface="Century Gothic"/>
                <a:sym typeface="Century Gothic"/>
              </a:rPr>
              <a:t>Infinitives: -</a:t>
            </a:r>
            <a:r>
              <a:rPr lang="en-GB" sz="2800" b="1" dirty="0" err="1">
                <a:solidFill>
                  <a:srgbClr val="FFFFFF"/>
                </a:solidFill>
                <a:latin typeface="Century Gothic"/>
                <a:sym typeface="Century Gothic"/>
              </a:rPr>
              <a:t>ar</a:t>
            </a:r>
            <a:r>
              <a:rPr lang="en-GB" sz="2800" b="1" dirty="0">
                <a:solidFill>
                  <a:srgbClr val="FFFFFF"/>
                </a:solidFill>
                <a:latin typeface="Century Gothic"/>
                <a:sym typeface="Century Gothic"/>
              </a:rPr>
              <a:t> verbs</a:t>
            </a:r>
            <a:endParaRPr lang="en-GB" sz="28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 [</a:t>
            </a:r>
            <a:r>
              <a:rPr lang="en-GB" sz="28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</a:t>
            </a: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2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endParaRPr lang="en-GB" sz="2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 do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EDC2B6-1B1B-470F-8A5E-F46344AC6D15}"/>
              </a:ext>
            </a:extLst>
          </p:cNvPr>
          <p:cNvSpPr txBox="1"/>
          <p:nvPr/>
        </p:nvSpPr>
        <p:spPr>
          <a:xfrm rot="20688062">
            <a:off x="152400" y="2858586"/>
            <a:ext cx="404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Actividades</a:t>
            </a:r>
            <a:endParaRPr lang="en-GB" sz="36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268175" y="1134828"/>
            <a:ext cx="276078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10;p3">
            <a:extLst>
              <a:ext uri="{FF2B5EF4-FFF2-40B4-BE49-F238E27FC236}">
                <a16:creationId xmlns:a16="http://schemas.microsoft.com/office/drawing/2014/main" id="{8C59329B-4107-4AA3-9710-46891F3A343B}"/>
              </a:ext>
            </a:extLst>
          </p:cNvPr>
          <p:cNvSpPr txBox="1"/>
          <p:nvPr/>
        </p:nvSpPr>
        <p:spPr>
          <a:xfrm>
            <a:off x="3223654" y="1148306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</a:t>
            </a: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nar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8;p3">
            <a:extLst>
              <a:ext uri="{FF2B5EF4-FFF2-40B4-BE49-F238E27FC236}">
                <a16:creationId xmlns:a16="http://schemas.microsoft.com/office/drawing/2014/main" id="{105ABE56-71C1-410B-A790-ACC0134D7388}"/>
              </a:ext>
            </a:extLst>
          </p:cNvPr>
          <p:cNvSpPr txBox="1"/>
          <p:nvPr/>
        </p:nvSpPr>
        <p:spPr>
          <a:xfrm>
            <a:off x="268175" y="4153552"/>
            <a:ext cx="276078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[go]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0;p3">
            <a:extLst>
              <a:ext uri="{FF2B5EF4-FFF2-40B4-BE49-F238E27FC236}">
                <a16:creationId xmlns:a16="http://schemas.microsoft.com/office/drawing/2014/main" id="{AAD935B4-4CF6-4345-9E7E-E740502B733A}"/>
              </a:ext>
            </a:extLst>
          </p:cNvPr>
          <p:cNvSpPr txBox="1"/>
          <p:nvPr/>
        </p:nvSpPr>
        <p:spPr>
          <a:xfrm>
            <a:off x="3223654" y="4248297"/>
            <a:ext cx="3651279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</a:t>
            </a: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Trofeo, Ganador, La Copa, Campeón, Oro">
            <a:extLst>
              <a:ext uri="{FF2B5EF4-FFF2-40B4-BE49-F238E27FC236}">
                <a16:creationId xmlns:a16="http://schemas.microsoft.com/office/drawing/2014/main" id="{B84D2B34-7D04-41F2-9705-A466F789D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980" y="1148306"/>
            <a:ext cx="1076322" cy="136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Łódź, Lago, Articulación, Agua, Playa, Velero, Globo">
            <a:extLst>
              <a:ext uri="{FF2B5EF4-FFF2-40B4-BE49-F238E27FC236}">
                <a16:creationId xmlns:a16="http://schemas.microsoft.com/office/drawing/2014/main" id="{3EDAD19D-F064-4BF5-98CC-FDE899D3A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809" y="4252021"/>
            <a:ext cx="2196665" cy="1553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n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n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796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13" name="4_1.wav"/>
                </a:hlinkClick>
              </a:rPr>
              <a:t>Vocabulario</a:t>
            </a:r>
            <a:endParaRPr lang="en-GB" sz="3200" dirty="0">
              <a:hlinkClick r:id="" action="ppaction://noaction">
                <a:snd r:embed="rId13" name="4_1.wav"/>
              </a:hlinkClick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949E74A-112C-434E-9F4C-985261E1728B}"/>
              </a:ext>
            </a:extLst>
          </p:cNvPr>
          <p:cNvGrpSpPr/>
          <p:nvPr/>
        </p:nvGrpSpPr>
        <p:grpSpPr>
          <a:xfrm>
            <a:off x="3869534" y="2483607"/>
            <a:ext cx="3894355" cy="3749611"/>
            <a:chOff x="3869534" y="2469093"/>
            <a:chExt cx="3894355" cy="374961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EE1FDF24-1BC6-439B-9A09-83C7A627C5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96645">
              <a:off x="5088512" y="2469093"/>
              <a:ext cx="1558002" cy="3116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1303A99-FEE5-4E64-9F06-25B55F86BF64}"/>
                </a:ext>
              </a:extLst>
            </p:cNvPr>
            <p:cNvSpPr txBox="1"/>
            <p:nvPr/>
          </p:nvSpPr>
          <p:spPr>
            <a:xfrm>
              <a:off x="3869534" y="5203041"/>
              <a:ext cx="38943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</a:t>
              </a:r>
              <a:r>
                <a:rPr lang="en-GB" sz="36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globo</a:t>
              </a:r>
              <a:b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balloon</a:t>
              </a:r>
              <a:endParaRPr lang="en-GB" sz="36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33" name="Google Shape;221;p10">
            <a:extLst>
              <a:ext uri="{FF2B5EF4-FFF2-40B4-BE49-F238E27FC236}">
                <a16:creationId xmlns:a16="http://schemas.microsoft.com/office/drawing/2014/main" id="{7715E50F-BB82-4EB5-90E0-DEB2E3E3AAA4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7C6C14-A4EE-4B9F-A27B-8A7A7ACCC810}"/>
              </a:ext>
            </a:extLst>
          </p:cNvPr>
          <p:cNvGrpSpPr/>
          <p:nvPr/>
        </p:nvGrpSpPr>
        <p:grpSpPr>
          <a:xfrm>
            <a:off x="3895887" y="2978970"/>
            <a:ext cx="3894355" cy="3250905"/>
            <a:chOff x="3895887" y="2978970"/>
            <a:chExt cx="3894355" cy="325090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BA4139B-95E8-4C45-9A3E-B8680E68BB54}"/>
                </a:ext>
              </a:extLst>
            </p:cNvPr>
            <p:cNvSpPr txBox="1"/>
            <p:nvPr/>
          </p:nvSpPr>
          <p:spPr>
            <a:xfrm>
              <a:off x="3895887" y="5214212"/>
              <a:ext cx="38943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</a:t>
              </a:r>
              <a:r>
                <a:rPr lang="en-GB" sz="36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botella</a:t>
              </a:r>
              <a:b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bottle</a:t>
              </a:r>
              <a:endParaRPr lang="en-GB" sz="36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028" name="Picture 4" descr="Bottledwater, Agua, Botella, Mineral, Beber">
              <a:extLst>
                <a:ext uri="{FF2B5EF4-FFF2-40B4-BE49-F238E27FC236}">
                  <a16:creationId xmlns:a16="http://schemas.microsoft.com/office/drawing/2014/main" id="{17C06F2F-253F-4D69-9382-5634F39AF1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4900" y="2978970"/>
              <a:ext cx="994064" cy="1988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ADBDE4-4DA7-42FB-8942-C6B168AFA25E}"/>
              </a:ext>
            </a:extLst>
          </p:cNvPr>
          <p:cNvGrpSpPr/>
          <p:nvPr/>
        </p:nvGrpSpPr>
        <p:grpSpPr>
          <a:xfrm>
            <a:off x="3824574" y="3266550"/>
            <a:ext cx="3894355" cy="2830042"/>
            <a:chOff x="3742448" y="-2294415"/>
            <a:chExt cx="3894355" cy="2830042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DB3DC6F-06F2-4955-BA28-ECA0A132B650}"/>
                </a:ext>
              </a:extLst>
            </p:cNvPr>
            <p:cNvSpPr txBox="1"/>
            <p:nvPr/>
          </p:nvSpPr>
          <p:spPr>
            <a:xfrm>
              <a:off x="3742448" y="-480036"/>
              <a:ext cx="38943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</a:t>
              </a:r>
              <a:r>
                <a:rPr lang="en-GB" sz="36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montaña</a:t>
              </a:r>
              <a:b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mountain</a:t>
              </a:r>
              <a:endParaRPr lang="en-GB" sz="36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032" name="Picture 8" descr="Naturaleza, Montaña, Cielo, Árbol, Paisaje, Lago">
              <a:extLst>
                <a:ext uri="{FF2B5EF4-FFF2-40B4-BE49-F238E27FC236}">
                  <a16:creationId xmlns:a16="http://schemas.microsoft.com/office/drawing/2014/main" id="{8799E33D-FC1F-4AEA-90AC-2EBA23369F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42" t="2311"/>
            <a:stretch/>
          </p:blipFill>
          <p:spPr bwMode="auto">
            <a:xfrm>
              <a:off x="4610746" y="-2294415"/>
              <a:ext cx="2186465" cy="1677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" name="Title 1">
            <a:extLst>
              <a:ext uri="{FF2B5EF4-FFF2-40B4-BE49-F238E27FC236}">
                <a16:creationId xmlns:a16="http://schemas.microsoft.com/office/drawing/2014/main" id="{673F70B7-4F0A-428C-BE7A-C510D3F451F9}"/>
              </a:ext>
            </a:extLst>
          </p:cNvPr>
          <p:cNvSpPr txBox="1">
            <a:spLocks/>
          </p:cNvSpPr>
          <p:nvPr/>
        </p:nvSpPr>
        <p:spPr>
          <a:xfrm>
            <a:off x="10687983" y="882291"/>
            <a:ext cx="1399358" cy="400110"/>
          </a:xfrm>
          <a:prstGeom prst="rect">
            <a:avLst/>
          </a:prstGeom>
          <a:solidFill>
            <a:srgbClr val="91EAD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escuchar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1C211D-D919-4DE2-A8A6-38E22B498CD2}"/>
              </a:ext>
            </a:extLst>
          </p:cNvPr>
          <p:cNvGrpSpPr/>
          <p:nvPr/>
        </p:nvGrpSpPr>
        <p:grpSpPr>
          <a:xfrm>
            <a:off x="3793227" y="3021610"/>
            <a:ext cx="3894355" cy="3030299"/>
            <a:chOff x="3833843" y="-1359794"/>
            <a:chExt cx="3894355" cy="3030299"/>
          </a:xfrm>
        </p:grpSpPr>
        <p:pic>
          <p:nvPicPr>
            <p:cNvPr id="1036" name="Picture 12" descr="Regalo, Isométrico, Cumpleaños, Navidad, Sorpresa">
              <a:extLst>
                <a:ext uri="{FF2B5EF4-FFF2-40B4-BE49-F238E27FC236}">
                  <a16:creationId xmlns:a16="http://schemas.microsoft.com/office/drawing/2014/main" id="{71048178-211B-43F9-BB23-054267841D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0829" y="-1359794"/>
              <a:ext cx="1796836" cy="2063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CA5791A-C219-4C92-8C07-FC80F812CE5F}"/>
                </a:ext>
              </a:extLst>
            </p:cNvPr>
            <p:cNvSpPr txBox="1"/>
            <p:nvPr/>
          </p:nvSpPr>
          <p:spPr>
            <a:xfrm>
              <a:off x="3833843" y="654842"/>
              <a:ext cx="38943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regalo</a:t>
              </a:r>
              <a:b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gift</a:t>
              </a:r>
              <a:endParaRPr lang="en-GB" sz="36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193E2C1-E85C-4B8C-835C-2138BD830EE4}"/>
              </a:ext>
            </a:extLst>
          </p:cNvPr>
          <p:cNvGrpSpPr/>
          <p:nvPr/>
        </p:nvGrpSpPr>
        <p:grpSpPr>
          <a:xfrm>
            <a:off x="3895887" y="3554696"/>
            <a:ext cx="3894355" cy="2410920"/>
            <a:chOff x="3052456" y="-1363020"/>
            <a:chExt cx="3894355" cy="2410920"/>
          </a:xfrm>
        </p:grpSpPr>
        <p:pic>
          <p:nvPicPr>
            <p:cNvPr id="72" name="Picture 2" descr="Sombrero, Sombrero De Terciopelo, Negro, Borde, Pliegue">
              <a:extLst>
                <a:ext uri="{FF2B5EF4-FFF2-40B4-BE49-F238E27FC236}">
                  <a16:creationId xmlns:a16="http://schemas.microsoft.com/office/drawing/2014/main" id="{4EC1C77E-8EE7-41FD-A1CB-49A3904085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1025" y="-1363020"/>
              <a:ext cx="1737153" cy="1480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6FFC7F6-6B52-4E0C-85A9-67CCF05D9D60}"/>
                </a:ext>
              </a:extLst>
            </p:cNvPr>
            <p:cNvSpPr txBox="1"/>
            <p:nvPr/>
          </p:nvSpPr>
          <p:spPr>
            <a:xfrm>
              <a:off x="3052456" y="32237"/>
              <a:ext cx="38943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sombrero</a:t>
              </a:r>
              <a:b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hat</a:t>
              </a:r>
              <a:endParaRPr lang="en-GB" sz="36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8FA6327-BB0E-4498-BC04-6280532F4D69}"/>
              </a:ext>
            </a:extLst>
          </p:cNvPr>
          <p:cNvGrpSpPr/>
          <p:nvPr/>
        </p:nvGrpSpPr>
        <p:grpSpPr>
          <a:xfrm>
            <a:off x="3882710" y="3294359"/>
            <a:ext cx="3894355" cy="2683831"/>
            <a:chOff x="3712222" y="-670475"/>
            <a:chExt cx="3894355" cy="2683831"/>
          </a:xfrm>
        </p:grpSpPr>
        <p:pic>
          <p:nvPicPr>
            <p:cNvPr id="1038" name="Picture 14" descr="Playa, El Verano, Pelota De Playa, Mar, Vacaciones">
              <a:extLst>
                <a:ext uri="{FF2B5EF4-FFF2-40B4-BE49-F238E27FC236}">
                  <a16:creationId xmlns:a16="http://schemas.microsoft.com/office/drawing/2014/main" id="{EE816DC8-0C80-41A7-AF1D-6918756F30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7928" y="-670475"/>
              <a:ext cx="2403012" cy="1699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5DD532FE-CA82-4D1D-8ADC-75412EBE9335}"/>
                </a:ext>
              </a:extLst>
            </p:cNvPr>
            <p:cNvSpPr txBox="1"/>
            <p:nvPr/>
          </p:nvSpPr>
          <p:spPr>
            <a:xfrm>
              <a:off x="3712222" y="997693"/>
              <a:ext cx="38943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playa</a:t>
              </a:r>
              <a:b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beach</a:t>
              </a:r>
              <a:endParaRPr lang="en-GB" sz="36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10D1464-CC83-4EC8-88B2-D938871B8392}"/>
              </a:ext>
            </a:extLst>
          </p:cNvPr>
          <p:cNvGrpSpPr/>
          <p:nvPr/>
        </p:nvGrpSpPr>
        <p:grpSpPr>
          <a:xfrm>
            <a:off x="4115439" y="3219778"/>
            <a:ext cx="3961121" cy="2658865"/>
            <a:chOff x="-3904343" y="-3357631"/>
            <a:chExt cx="4683261" cy="2908876"/>
          </a:xfrm>
        </p:grpSpPr>
        <p:pic>
          <p:nvPicPr>
            <p:cNvPr id="1042" name="Picture 18" descr="Ciudad, Pueblo, Región, Casas, Arquitectura, Comunidad">
              <a:extLst>
                <a:ext uri="{FF2B5EF4-FFF2-40B4-BE49-F238E27FC236}">
                  <a16:creationId xmlns:a16="http://schemas.microsoft.com/office/drawing/2014/main" id="{0A2588E1-48B1-442A-8802-237E9C28DE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04343" y="-3357631"/>
              <a:ext cx="4683261" cy="2341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961708A-6397-4AE9-9A98-EEBF13230A72}"/>
                </a:ext>
              </a:extLst>
            </p:cNvPr>
            <p:cNvSpPr txBox="1"/>
            <p:nvPr/>
          </p:nvSpPr>
          <p:spPr>
            <a:xfrm>
              <a:off x="-3894355" y="-1464418"/>
              <a:ext cx="38943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pueblo</a:t>
              </a:r>
              <a:b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village </a:t>
              </a:r>
              <a:endParaRPr lang="en-GB" sz="36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55" name="Google Shape;169;p8">
            <a:hlinkClick r:id="" action="ppaction://noaction">
              <a:snd r:embed="rId22" name="4_2.wav"/>
            </a:hlinkClick>
            <a:extLst>
              <a:ext uri="{FF2B5EF4-FFF2-40B4-BE49-F238E27FC236}">
                <a16:creationId xmlns:a16="http://schemas.microsoft.com/office/drawing/2014/main" id="{B27CB66C-9565-428D-AAA8-45DA8E1DBB8F}"/>
              </a:ext>
            </a:extLst>
          </p:cNvPr>
          <p:cNvSpPr txBox="1"/>
          <p:nvPr/>
        </p:nvSpPr>
        <p:spPr>
          <a:xfrm>
            <a:off x="64546" y="620701"/>
            <a:ext cx="2862802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 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sz="2800" b="0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7BE2546-CBEF-4333-8617-9164B48BD0D3}"/>
              </a:ext>
            </a:extLst>
          </p:cNvPr>
          <p:cNvGrpSpPr/>
          <p:nvPr/>
        </p:nvGrpSpPr>
        <p:grpSpPr>
          <a:xfrm>
            <a:off x="4221700" y="3040495"/>
            <a:ext cx="3293861" cy="2868417"/>
            <a:chOff x="4047702" y="-2110528"/>
            <a:chExt cx="3293861" cy="2868417"/>
          </a:xfrm>
        </p:grpSpPr>
        <p:pic>
          <p:nvPicPr>
            <p:cNvPr id="1050" name="Picture 26" descr="Beach, Water, Sea, Ocean, Summer, Travel">
              <a:extLst>
                <a:ext uri="{FF2B5EF4-FFF2-40B4-BE49-F238E27FC236}">
                  <a16:creationId xmlns:a16="http://schemas.microsoft.com/office/drawing/2014/main" id="{07BE4398-983A-45D7-A0B8-A755AD6DAA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834" y="-2110528"/>
              <a:ext cx="2817425" cy="1881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904BB3C-96E6-4ABA-896A-14F422AA7557}"/>
                </a:ext>
              </a:extLst>
            </p:cNvPr>
            <p:cNvSpPr txBox="1"/>
            <p:nvPr/>
          </p:nvSpPr>
          <p:spPr>
            <a:xfrm>
              <a:off x="4047702" y="-257774"/>
              <a:ext cx="329386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mar</a:t>
              </a:r>
              <a:b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sea </a:t>
              </a:r>
              <a:endParaRPr lang="en-GB" sz="36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1EDD432-E40D-4B64-8A91-86CB147CAE5C}"/>
              </a:ext>
            </a:extLst>
          </p:cNvPr>
          <p:cNvGrpSpPr/>
          <p:nvPr/>
        </p:nvGrpSpPr>
        <p:grpSpPr>
          <a:xfrm>
            <a:off x="-24821" y="1911997"/>
            <a:ext cx="3894355" cy="4446426"/>
            <a:chOff x="-24821" y="1911997"/>
            <a:chExt cx="3894355" cy="444642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6F1F310-8D75-45AE-9699-2A9A85E7D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21" y="1911997"/>
              <a:ext cx="3894355" cy="4446426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C76BF67-7DD4-4A64-844D-8E31385B94E3}"/>
                </a:ext>
              </a:extLst>
            </p:cNvPr>
            <p:cNvSpPr/>
            <p:nvPr/>
          </p:nvSpPr>
          <p:spPr>
            <a:xfrm>
              <a:off x="287469" y="3351686"/>
              <a:ext cx="1883849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[un]</a:t>
              </a:r>
            </a:p>
          </p:txBody>
        </p:sp>
      </p:grpSp>
      <p:sp>
        <p:nvSpPr>
          <p:cNvPr id="90" name="Speech Bubble: Rectangle with Corners Rounded 89">
            <a:extLst>
              <a:ext uri="{FF2B5EF4-FFF2-40B4-BE49-F238E27FC236}">
                <a16:creationId xmlns:a16="http://schemas.microsoft.com/office/drawing/2014/main" id="{662B1354-1D85-4B5D-B4B4-7DEA09607051}"/>
              </a:ext>
            </a:extLst>
          </p:cNvPr>
          <p:cNvSpPr/>
          <p:nvPr/>
        </p:nvSpPr>
        <p:spPr>
          <a:xfrm>
            <a:off x="4385835" y="620701"/>
            <a:ext cx="3193681" cy="1090036"/>
          </a:xfrm>
          <a:prstGeom prst="wedgeRoundRectCallout">
            <a:avLst>
              <a:gd name="adj1" fmla="val 26670"/>
              <a:gd name="adj2" fmla="val 7764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 Nouns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that end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–r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are masculine.</a:t>
            </a:r>
            <a:endParaRPr lang="en-GB" sz="2400" b="1" u="sng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B7B2D3-0709-4521-9C61-E4F91640378C}"/>
              </a:ext>
            </a:extLst>
          </p:cNvPr>
          <p:cNvGrpSpPr/>
          <p:nvPr/>
        </p:nvGrpSpPr>
        <p:grpSpPr>
          <a:xfrm>
            <a:off x="4181824" y="2795444"/>
            <a:ext cx="3293861" cy="3170172"/>
            <a:chOff x="-6912790" y="2346974"/>
            <a:chExt cx="3293861" cy="317017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541EBEE-B143-4D8E-A776-0CB2981A28F9}"/>
                </a:ext>
              </a:extLst>
            </p:cNvPr>
            <p:cNvGrpSpPr/>
            <p:nvPr/>
          </p:nvGrpSpPr>
          <p:grpSpPr>
            <a:xfrm>
              <a:off x="-5991865" y="2346974"/>
              <a:ext cx="1441962" cy="1745608"/>
              <a:chOff x="-5991865" y="2346974"/>
              <a:chExt cx="1441962" cy="1745608"/>
            </a:xfrm>
          </p:grpSpPr>
          <p:pic>
            <p:nvPicPr>
              <p:cNvPr id="4" name="Picture 3" descr="Shape&#10;&#10;Description automatically generated">
                <a:extLst>
                  <a:ext uri="{FF2B5EF4-FFF2-40B4-BE49-F238E27FC236}">
                    <a16:creationId xmlns:a16="http://schemas.microsoft.com/office/drawing/2014/main" id="{5D5C9933-6162-408F-B57D-AEFA49E315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834561" y="2346974"/>
                <a:ext cx="1284658" cy="1745608"/>
              </a:xfrm>
              <a:prstGeom prst="rect">
                <a:avLst/>
              </a:prstGeom>
            </p:spPr>
          </p:pic>
          <p:pic>
            <p:nvPicPr>
              <p:cNvPr id="7" name="Picture 6" descr="Logo&#10;&#10;Description automatically generated">
                <a:extLst>
                  <a:ext uri="{FF2B5EF4-FFF2-40B4-BE49-F238E27FC236}">
                    <a16:creationId xmlns:a16="http://schemas.microsoft.com/office/drawing/2014/main" id="{BACA1EF1-029E-49D3-A42E-281C55DD07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991865" y="3364510"/>
                <a:ext cx="509344" cy="302423"/>
              </a:xfrm>
              <a:prstGeom prst="rect">
                <a:avLst/>
              </a:prstGeom>
            </p:spPr>
          </p:pic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BF01422-1977-42E3-87B4-0A416A9BDF1E}"/>
                </a:ext>
              </a:extLst>
            </p:cNvPr>
            <p:cNvSpPr txBox="1"/>
            <p:nvPr/>
          </p:nvSpPr>
          <p:spPr>
            <a:xfrm>
              <a:off x="-6912790" y="3947486"/>
              <a:ext cx="329386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</a:t>
              </a:r>
              <a:r>
                <a:rPr lang="en-GB" sz="36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clase</a:t>
              </a:r>
              <a: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b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de </a:t>
              </a:r>
              <a:r>
                <a:rPr lang="en-GB" sz="36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inglés</a:t>
              </a:r>
              <a:b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an English class</a:t>
              </a:r>
              <a:endParaRPr lang="en-GB" sz="36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5172C27-5759-4E9F-B027-7A93193E7FFA}"/>
              </a:ext>
            </a:extLst>
          </p:cNvPr>
          <p:cNvGrpSpPr/>
          <p:nvPr/>
        </p:nvGrpSpPr>
        <p:grpSpPr>
          <a:xfrm>
            <a:off x="4201722" y="3477480"/>
            <a:ext cx="3293861" cy="2619112"/>
            <a:chOff x="-3885575" y="1282401"/>
            <a:chExt cx="3293861" cy="2384532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10C0943-CA17-4C2B-90DC-8B36488048BE}"/>
                </a:ext>
              </a:extLst>
            </p:cNvPr>
            <p:cNvSpPr txBox="1"/>
            <p:nvPr/>
          </p:nvSpPr>
          <p:spPr>
            <a:xfrm>
              <a:off x="-3885575" y="2651270"/>
              <a:ext cx="329386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casa</a:t>
              </a:r>
              <a:b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house</a:t>
              </a:r>
              <a:endParaRPr lang="en-GB" sz="36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3" name="Picture 22" descr="A picture containing text, building, painted, window&#10;&#10;Description automatically generated">
              <a:extLst>
                <a:ext uri="{FF2B5EF4-FFF2-40B4-BE49-F238E27FC236}">
                  <a16:creationId xmlns:a16="http://schemas.microsoft.com/office/drawing/2014/main" id="{2F2E9EAE-CDBF-4A12-821C-AE1B5DD15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01847" y="1282401"/>
              <a:ext cx="1608258" cy="16133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3748F2A-C36B-40B2-A63C-BB90BE5CBC6A}"/>
              </a:ext>
            </a:extLst>
          </p:cNvPr>
          <p:cNvGrpSpPr/>
          <p:nvPr/>
        </p:nvGrpSpPr>
        <p:grpSpPr>
          <a:xfrm>
            <a:off x="8213031" y="1911997"/>
            <a:ext cx="4026717" cy="4492395"/>
            <a:chOff x="8213031" y="1911997"/>
            <a:chExt cx="4026717" cy="449239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ED858DE-F845-47A7-97A6-7522FC3A8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13031" y="1911997"/>
              <a:ext cx="3894355" cy="4492395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A2C8DAA-E83B-4E9B-9F88-D61F16F185A3}"/>
                </a:ext>
              </a:extLst>
            </p:cNvPr>
            <p:cNvSpPr/>
            <p:nvPr/>
          </p:nvSpPr>
          <p:spPr>
            <a:xfrm>
              <a:off x="9746758" y="3351686"/>
              <a:ext cx="249299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[una]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386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77708 0.0134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54" y="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0.7569 0.0041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9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0.93542 -0.008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-0.79909 0.0039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61" y="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66198 0.0150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99" y="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85185E-6 L 0.76914 0.0050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51" y="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-0.81419 -0.02662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716" y="-1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4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81536 -0.03912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-19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4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59259E-6 L 0.7362 -0.0981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31" y="-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4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71237 -0.0069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25" y="-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4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110" y="1127121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FCD9C94-EB59-499C-8985-36964352E49A}"/>
              </a:ext>
            </a:extLst>
          </p:cNvPr>
          <p:cNvSpPr txBox="1"/>
          <p:nvPr/>
        </p:nvSpPr>
        <p:spPr>
          <a:xfrm>
            <a:off x="331325" y="2837198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caminar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1C1B19E-743C-41DF-8210-391CEE443B5F}"/>
              </a:ext>
            </a:extLst>
          </p:cNvPr>
          <p:cNvSpPr txBox="1"/>
          <p:nvPr/>
        </p:nvSpPr>
        <p:spPr>
          <a:xfrm>
            <a:off x="4309531" y="2781131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nadar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133209-252A-4D72-8460-38C7A5ACC3F1}"/>
              </a:ext>
            </a:extLst>
          </p:cNvPr>
          <p:cNvGrpSpPr/>
          <p:nvPr/>
        </p:nvGrpSpPr>
        <p:grpSpPr>
          <a:xfrm>
            <a:off x="373497" y="352318"/>
            <a:ext cx="2777067" cy="2357367"/>
            <a:chOff x="1589433" y="1075077"/>
            <a:chExt cx="2777067" cy="235736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8B67D62-0B1C-427E-8CF1-C5FD3DE5CA01}"/>
                </a:ext>
              </a:extLst>
            </p:cNvPr>
            <p:cNvSpPr txBox="1"/>
            <p:nvPr/>
          </p:nvSpPr>
          <p:spPr>
            <a:xfrm>
              <a:off x="1589433" y="2970779"/>
              <a:ext cx="2777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[to walk, walking]</a:t>
              </a:r>
            </a:p>
          </p:txBody>
        </p:sp>
        <p:pic>
          <p:nvPicPr>
            <p:cNvPr id="2050" name="Picture 2" descr="Boy Scout, Senderismo, Caminar, Para Caminar, Caminata">
              <a:extLst>
                <a:ext uri="{FF2B5EF4-FFF2-40B4-BE49-F238E27FC236}">
                  <a16:creationId xmlns:a16="http://schemas.microsoft.com/office/drawing/2014/main" id="{B6CCBA92-AB98-43A5-8033-7AF255F244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9692" y="1075077"/>
              <a:ext cx="1356548" cy="1856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65F80C4-66D8-47EB-AF33-8CBAB67168D0}"/>
              </a:ext>
            </a:extLst>
          </p:cNvPr>
          <p:cNvGrpSpPr/>
          <p:nvPr/>
        </p:nvGrpSpPr>
        <p:grpSpPr>
          <a:xfrm>
            <a:off x="3834742" y="882964"/>
            <a:ext cx="3726643" cy="1830094"/>
            <a:chOff x="5339692" y="1883179"/>
            <a:chExt cx="3726643" cy="1830094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878E3C1-A4F4-4483-86F2-10B39DC4CA8C}"/>
                </a:ext>
              </a:extLst>
            </p:cNvPr>
            <p:cNvSpPr txBox="1"/>
            <p:nvPr/>
          </p:nvSpPr>
          <p:spPr>
            <a:xfrm>
              <a:off x="5339692" y="3251608"/>
              <a:ext cx="37266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[to swim, swimming]</a:t>
              </a:r>
            </a:p>
          </p:txBody>
        </p:sp>
        <p:pic>
          <p:nvPicPr>
            <p:cNvPr id="2052" name="Picture 4" descr="Chico, Nadar, Clases De Natación, Curso De Natación">
              <a:extLst>
                <a:ext uri="{FF2B5EF4-FFF2-40B4-BE49-F238E27FC236}">
                  <a16:creationId xmlns:a16="http://schemas.microsoft.com/office/drawing/2014/main" id="{E4C888C0-41B1-4E15-80FC-8676BE35DE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7342" y="1883179"/>
              <a:ext cx="2152650" cy="1296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E71C994-C968-45BB-8ECF-A4BCD9323CDE}"/>
              </a:ext>
            </a:extLst>
          </p:cNvPr>
          <p:cNvSpPr txBox="1"/>
          <p:nvPr/>
        </p:nvSpPr>
        <p:spPr>
          <a:xfrm>
            <a:off x="8079608" y="873298"/>
            <a:ext cx="2777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[from, of]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27AA50-0FB6-42AA-98E1-4E052EB3FBA4}"/>
              </a:ext>
            </a:extLst>
          </p:cNvPr>
          <p:cNvSpPr txBox="1"/>
          <p:nvPr/>
        </p:nvSpPr>
        <p:spPr>
          <a:xfrm>
            <a:off x="-155669" y="5525991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270D813F-60BF-40E3-8496-69CC1EADA013}"/>
              </a:ext>
            </a:extLst>
          </p:cNvPr>
          <p:cNvSpPr/>
          <p:nvPr/>
        </p:nvSpPr>
        <p:spPr>
          <a:xfrm>
            <a:off x="7409392" y="2121102"/>
            <a:ext cx="4451283" cy="1243253"/>
          </a:xfrm>
          <a:prstGeom prst="wedgeRoundRectCallout">
            <a:avLst>
              <a:gd name="adj1" fmla="val 6556"/>
              <a:gd name="adj2" fmla="val -6299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know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means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from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E.g. Soy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It can also mean ‘of’:</a:t>
            </a:r>
            <a:endParaRPr lang="en-GB" sz="2400" u="sng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5714AE-77A7-4133-B764-832A804F07FC}"/>
              </a:ext>
            </a:extLst>
          </p:cNvPr>
          <p:cNvSpPr txBox="1"/>
          <p:nvPr/>
        </p:nvSpPr>
        <p:spPr>
          <a:xfrm>
            <a:off x="8150232" y="1466727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3ACEA3-CF63-40B4-A03D-56C0E3D17271}"/>
              </a:ext>
            </a:extLst>
          </p:cNvPr>
          <p:cNvSpPr txBox="1"/>
          <p:nvPr/>
        </p:nvSpPr>
        <p:spPr>
          <a:xfrm>
            <a:off x="-155669" y="4023384"/>
            <a:ext cx="2777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[through, around, along]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13ED59FF-E673-4C78-9B6B-3A6BF82EEDBE}"/>
              </a:ext>
            </a:extLst>
          </p:cNvPr>
          <p:cNvSpPr/>
          <p:nvPr/>
        </p:nvSpPr>
        <p:spPr>
          <a:xfrm>
            <a:off x="2440304" y="3498908"/>
            <a:ext cx="4451283" cy="924066"/>
          </a:xfrm>
          <a:prstGeom prst="wedgeRoundRectCallout">
            <a:avLst>
              <a:gd name="adj1" fmla="val -55927"/>
              <a:gd name="adj2" fmla="val 4994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 English, we use more than one word for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  <a:endParaRPr lang="en-GB" sz="2400" u="sng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968C4A-84B8-40ED-A21F-43C4C325D4E1}"/>
              </a:ext>
            </a:extLst>
          </p:cNvPr>
          <p:cNvSpPr/>
          <p:nvPr/>
        </p:nvSpPr>
        <p:spPr>
          <a:xfrm>
            <a:off x="7676389" y="3493646"/>
            <a:ext cx="46987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clase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Sofía.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The class of Sofía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or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Sofía’s class.</a:t>
            </a:r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973116-721E-4533-A45A-BDCAB05D2AD2}"/>
              </a:ext>
            </a:extLst>
          </p:cNvPr>
          <p:cNvSpPr/>
          <p:nvPr/>
        </p:nvSpPr>
        <p:spPr>
          <a:xfrm>
            <a:off x="7708802" y="5075915"/>
            <a:ext cx="38849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clase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The class of Spanish or</a:t>
            </a:r>
            <a:b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The Spanish class.</a:t>
            </a:r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4E7BF2-56EA-495B-9502-1A3B17F9A573}"/>
              </a:ext>
            </a:extLst>
          </p:cNvPr>
          <p:cNvSpPr/>
          <p:nvPr/>
        </p:nvSpPr>
        <p:spPr>
          <a:xfrm>
            <a:off x="2235810" y="4479041"/>
            <a:ext cx="49028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Camino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montaña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walk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through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the mountain(s).</a:t>
            </a:r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822B7E2-7190-4BA3-8FDC-95D4377E52F1}"/>
              </a:ext>
            </a:extLst>
          </p:cNvPr>
          <p:cNvSpPr/>
          <p:nvPr/>
        </p:nvSpPr>
        <p:spPr>
          <a:xfrm>
            <a:off x="2235810" y="5260563"/>
            <a:ext cx="49028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Camino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el pueblo.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walk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around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the village.</a:t>
            </a:r>
            <a:endParaRPr lang="en-GB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2BD8C70-0684-4BD3-B2F5-8F66E3E0C4F0}"/>
              </a:ext>
            </a:extLst>
          </p:cNvPr>
          <p:cNvSpPr/>
          <p:nvPr/>
        </p:nvSpPr>
        <p:spPr>
          <a:xfrm>
            <a:off x="2235810" y="6042085"/>
            <a:ext cx="49028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Camino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la playa.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walk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along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the beach.</a:t>
            </a:r>
            <a:endParaRPr lang="en-GB" dirty="0"/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32CB5A4A-2A21-4581-A00E-C837B5F19547}"/>
              </a:ext>
            </a:extLst>
          </p:cNvPr>
          <p:cNvSpPr/>
          <p:nvPr/>
        </p:nvSpPr>
        <p:spPr>
          <a:xfrm>
            <a:off x="6133662" y="5829382"/>
            <a:ext cx="4723013" cy="924066"/>
          </a:xfrm>
          <a:prstGeom prst="wedgeRoundRectCallout">
            <a:avLst>
              <a:gd name="adj1" fmla="val -49473"/>
              <a:gd name="adj2" fmla="val -9642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Just use the English meaning that sounds right to you.</a:t>
            </a:r>
            <a:endParaRPr lang="en-GB" sz="2400" u="sng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19D5A5-3A6D-4920-8051-71DD3B58ADD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980" y="3582589"/>
            <a:ext cx="1456020" cy="98622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3363997-4FD9-4509-B757-5BDE6F92C5B7}"/>
              </a:ext>
            </a:extLst>
          </p:cNvPr>
          <p:cNvGrpSpPr/>
          <p:nvPr/>
        </p:nvGrpSpPr>
        <p:grpSpPr>
          <a:xfrm>
            <a:off x="10944199" y="5015594"/>
            <a:ext cx="1187307" cy="1520087"/>
            <a:chOff x="10944199" y="5015594"/>
            <a:chExt cx="1187307" cy="1520087"/>
          </a:xfrm>
        </p:grpSpPr>
        <p:pic>
          <p:nvPicPr>
            <p:cNvPr id="24" name="Picture 23" descr="Shape&#10;&#10;Description automatically generated">
              <a:extLst>
                <a:ext uri="{FF2B5EF4-FFF2-40B4-BE49-F238E27FC236}">
                  <a16:creationId xmlns:a16="http://schemas.microsoft.com/office/drawing/2014/main" id="{FCB8229F-87A8-405A-A466-74A86B90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9676" y="5015594"/>
              <a:ext cx="1121830" cy="1520087"/>
            </a:xfrm>
            <a:prstGeom prst="rect">
              <a:avLst/>
            </a:prstGeom>
          </p:spPr>
        </p:pic>
        <p:pic>
          <p:nvPicPr>
            <p:cNvPr id="31" name="Picture 2" descr="Bandera, España, Español">
              <a:extLst>
                <a:ext uri="{FF2B5EF4-FFF2-40B4-BE49-F238E27FC236}">
                  <a16:creationId xmlns:a16="http://schemas.microsoft.com/office/drawing/2014/main" id="{CB4FDD5D-8C17-4113-821B-C8D578D69D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4199" y="5894497"/>
              <a:ext cx="433897" cy="277825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080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A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A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A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A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A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A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A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5A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A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5A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A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A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A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A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2" grpId="1"/>
      <p:bldP spid="72" grpId="2"/>
      <p:bldP spid="43" grpId="0"/>
      <p:bldP spid="43" grpId="1"/>
      <p:bldP spid="43" grpId="2"/>
      <p:bldP spid="12" grpId="0"/>
      <p:bldP spid="12" grpId="1"/>
      <p:bldP spid="12" grpId="2"/>
      <p:bldP spid="13" grpId="0"/>
      <p:bldP spid="13" grpId="1"/>
      <p:bldP spid="13" grpId="2"/>
      <p:bldP spid="14" grpId="0" animBg="1"/>
      <p:bldP spid="14" grpId="1" animBg="1"/>
      <p:bldP spid="15" grpId="0"/>
      <p:bldP spid="15" grpId="1"/>
      <p:bldP spid="15" grpId="2"/>
      <p:bldP spid="16" grpId="0"/>
      <p:bldP spid="16" grpId="1"/>
      <p:bldP spid="16" grpId="2"/>
      <p:bldP spid="17" grpId="0" animBg="1"/>
      <p:bldP spid="17" grpId="1" animBg="1"/>
      <p:bldP spid="4" grpId="0"/>
      <p:bldP spid="4" grpId="1"/>
      <p:bldP spid="19" grpId="0"/>
      <p:bldP spid="19" grpId="1"/>
      <p:bldP spid="26" grpId="0"/>
      <p:bldP spid="26" grpId="1"/>
      <p:bldP spid="27" grpId="0"/>
      <p:bldP spid="27" grpId="1"/>
      <p:bldP spid="28" grpId="0"/>
      <p:bldP spid="28" grpId="1"/>
      <p:bldP spid="29" grpId="0" animBg="1"/>
      <p:bldP spid="2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lang="en-GB" sz="44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efinite articles: singular &amp; plural</a:t>
            </a:r>
            <a:endParaRPr lang="en-GB" sz="44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244462" y="835557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[the]</a:t>
            </a:r>
            <a:endParaRPr sz="2800" b="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191100" y="1456913"/>
            <a:ext cx="1171321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Tx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Remember! In Spanish,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things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as well as people and animals, are either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masculine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or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feminine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We say that they have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gender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9A27A35-46B6-41D2-8038-D09C6E925C28}"/>
              </a:ext>
            </a:extLst>
          </p:cNvPr>
          <p:cNvSpPr/>
          <p:nvPr/>
        </p:nvSpPr>
        <p:spPr>
          <a:xfrm>
            <a:off x="1704154" y="4059154"/>
            <a:ext cx="215315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strike="noStrike" kern="1200" spc="50" normalizeH="0" baseline="0" noProof="0" dirty="0">
                <a:ln w="0"/>
                <a:solidFill>
                  <a:srgbClr val="0070C0"/>
                </a:solidFill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Masculine</a:t>
            </a:r>
            <a:endParaRPr kumimoji="0" lang="en-US" sz="3000" b="1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7BDE5A5-1717-490D-A81F-1ACEF60D9C82}"/>
              </a:ext>
            </a:extLst>
          </p:cNvPr>
          <p:cNvSpPr txBox="1"/>
          <p:nvPr/>
        </p:nvSpPr>
        <p:spPr>
          <a:xfrm>
            <a:off x="232831" y="4613953"/>
            <a:ext cx="30214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___ </a:t>
            </a:r>
            <a:r>
              <a:rPr lang="en-GB" sz="30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uniforme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DD8633B-0242-4DA2-86FE-824B2F4B73DA}"/>
              </a:ext>
            </a:extLst>
          </p:cNvPr>
          <p:cNvSpPr txBox="1"/>
          <p:nvPr/>
        </p:nvSpPr>
        <p:spPr>
          <a:xfrm>
            <a:off x="232832" y="5317790"/>
            <a:ext cx="32367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___ </a:t>
            </a:r>
            <a:r>
              <a:rPr lang="en-GB" sz="3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pueblo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6C7F20A-B802-4532-99B9-895A8AD06B08}"/>
              </a:ext>
            </a:extLst>
          </p:cNvPr>
          <p:cNvSpPr txBox="1"/>
          <p:nvPr/>
        </p:nvSpPr>
        <p:spPr>
          <a:xfrm>
            <a:off x="5991538" y="4514291"/>
            <a:ext cx="28431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___ </a:t>
            </a:r>
            <a:r>
              <a:rPr lang="en-GB" sz="3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playa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B186702-B248-494E-B7D0-58BC34944536}"/>
              </a:ext>
            </a:extLst>
          </p:cNvPr>
          <p:cNvSpPr txBox="1"/>
          <p:nvPr/>
        </p:nvSpPr>
        <p:spPr>
          <a:xfrm>
            <a:off x="5861321" y="5262460"/>
            <a:ext cx="27506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___ </a:t>
            </a:r>
            <a:r>
              <a:rPr lang="en-GB" sz="30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montaña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14743D7-B2B9-4654-9C27-7C8D8E734E4F}"/>
              </a:ext>
            </a:extLst>
          </p:cNvPr>
          <p:cNvSpPr/>
          <p:nvPr/>
        </p:nvSpPr>
        <p:spPr>
          <a:xfrm>
            <a:off x="7331060" y="4014971"/>
            <a:ext cx="192392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spc="50" normalizeH="0" baseline="0" noProof="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Feminine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6537967-FDF7-4722-8A0E-83429F855E90}"/>
              </a:ext>
            </a:extLst>
          </p:cNvPr>
          <p:cNvSpPr txBox="1"/>
          <p:nvPr/>
        </p:nvSpPr>
        <p:spPr>
          <a:xfrm>
            <a:off x="387804" y="4596782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srgbClr val="5B9BD5">
                    <a:lumMod val="75000"/>
                  </a:srgbClr>
                </a:solidFill>
                <a:latin typeface="Century Gothic" panose="020B0502020202020204" pitchFamily="34" charset="0"/>
              </a:rPr>
              <a:t>un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CCC8016-DBE1-42B7-BE22-54DD16B7F6D6}"/>
              </a:ext>
            </a:extLst>
          </p:cNvPr>
          <p:cNvSpPr txBox="1"/>
          <p:nvPr/>
        </p:nvSpPr>
        <p:spPr>
          <a:xfrm>
            <a:off x="406670" y="5327950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DB05750-AA2E-4AA2-9618-934CA0AC38C9}"/>
              </a:ext>
            </a:extLst>
          </p:cNvPr>
          <p:cNvSpPr txBox="1"/>
          <p:nvPr/>
        </p:nvSpPr>
        <p:spPr>
          <a:xfrm>
            <a:off x="5984994" y="4492170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39858A5-CA94-40A0-A49A-722804737EAE}"/>
              </a:ext>
            </a:extLst>
          </p:cNvPr>
          <p:cNvSpPr txBox="1"/>
          <p:nvPr/>
        </p:nvSpPr>
        <p:spPr>
          <a:xfrm>
            <a:off x="5844647" y="5216896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una</a:t>
            </a:r>
            <a:endParaRPr lang="en-GB" sz="30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3967E52-6D2A-41A6-9166-D4D48634F86E}"/>
              </a:ext>
            </a:extLst>
          </p:cNvPr>
          <p:cNvSpPr txBox="1"/>
          <p:nvPr/>
        </p:nvSpPr>
        <p:spPr>
          <a:xfrm>
            <a:off x="2856868" y="4600640"/>
            <a:ext cx="27323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 uniform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463346C-C783-447F-8202-08CBD672D734}"/>
              </a:ext>
            </a:extLst>
          </p:cNvPr>
          <p:cNvSpPr txBox="1"/>
          <p:nvPr/>
        </p:nvSpPr>
        <p:spPr>
          <a:xfrm>
            <a:off x="2385271" y="5350798"/>
            <a:ext cx="26472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 village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BEBBBFD-FFF7-4C16-874F-F60E51271C54}"/>
              </a:ext>
            </a:extLst>
          </p:cNvPr>
          <p:cNvSpPr txBox="1"/>
          <p:nvPr/>
        </p:nvSpPr>
        <p:spPr>
          <a:xfrm>
            <a:off x="8566202" y="4518925"/>
            <a:ext cx="38286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noProof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 beach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2449BB7-7DF0-4B79-9B1B-4DC202AC1C5D}"/>
              </a:ext>
            </a:extLst>
          </p:cNvPr>
          <p:cNvSpPr txBox="1"/>
          <p:nvPr/>
        </p:nvSpPr>
        <p:spPr>
          <a:xfrm>
            <a:off x="8555202" y="5222709"/>
            <a:ext cx="34349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mountain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807F89C-303A-4704-A305-A48C3214BBC3}"/>
              </a:ext>
            </a:extLst>
          </p:cNvPr>
          <p:cNvSpPr txBox="1"/>
          <p:nvPr/>
        </p:nvSpPr>
        <p:spPr>
          <a:xfrm>
            <a:off x="191100" y="3585393"/>
            <a:ext cx="1137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before a singular noun, you use 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‘el’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‘la’.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172485C0-841D-42CE-BB7E-B97A1B4B6602}"/>
              </a:ext>
            </a:extLst>
          </p:cNvPr>
          <p:cNvSpPr/>
          <p:nvPr/>
        </p:nvSpPr>
        <p:spPr>
          <a:xfrm>
            <a:off x="4745421" y="76217"/>
            <a:ext cx="5847548" cy="1332245"/>
          </a:xfrm>
          <a:prstGeom prst="wedgeRoundRectCallout">
            <a:avLst>
              <a:gd name="adj1" fmla="val 26038"/>
              <a:gd name="adj2" fmla="val 6048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This is </a:t>
            </a:r>
            <a:r>
              <a:rPr lang="en-GB" sz="2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grammatical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not biological gender! A house (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una casa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is not female, it is a </a:t>
            </a:r>
            <a:r>
              <a:rPr lang="en-GB" sz="2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feminine noun.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CC3B861-C9D3-404B-A025-BFB217E85310}"/>
              </a:ext>
            </a:extLst>
          </p:cNvPr>
          <p:cNvSpPr txBox="1"/>
          <p:nvPr/>
        </p:nvSpPr>
        <p:spPr>
          <a:xfrm>
            <a:off x="244462" y="6055436"/>
            <a:ext cx="32367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</a:t>
            </a:r>
            <a:r>
              <a:rPr lang="en-GB" sz="3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0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museo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C5523CB-A60B-417F-9E52-B73B5E73D511}"/>
              </a:ext>
            </a:extLst>
          </p:cNvPr>
          <p:cNvSpPr txBox="1"/>
          <p:nvPr/>
        </p:nvSpPr>
        <p:spPr>
          <a:xfrm>
            <a:off x="5862664" y="6104658"/>
            <a:ext cx="28295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___</a:t>
            </a:r>
            <a:r>
              <a:rPr lang="en-GB" sz="3000" b="1" noProof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0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fruta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D054F1-0016-4D35-8F89-796E385219BA}"/>
              </a:ext>
            </a:extLst>
          </p:cNvPr>
          <p:cNvSpPr txBox="1"/>
          <p:nvPr/>
        </p:nvSpPr>
        <p:spPr>
          <a:xfrm>
            <a:off x="317314" y="6046429"/>
            <a:ext cx="7404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srgbClr val="5B9BD5">
                    <a:lumMod val="75000"/>
                  </a:srgbClr>
                </a:solidFill>
                <a:latin typeface="Century Gothic" panose="020B0502020202020204" pitchFamily="34" charset="0"/>
              </a:rPr>
              <a:t>un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F92E0E9-6FC0-44CC-A8C5-BBFE0CA1EA14}"/>
              </a:ext>
            </a:extLst>
          </p:cNvPr>
          <p:cNvSpPr txBox="1"/>
          <p:nvPr/>
        </p:nvSpPr>
        <p:spPr>
          <a:xfrm>
            <a:off x="5863327" y="6112517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030C7B6-21FA-45D2-BA92-19E4509A990F}"/>
              </a:ext>
            </a:extLst>
          </p:cNvPr>
          <p:cNvSpPr txBox="1"/>
          <p:nvPr/>
        </p:nvSpPr>
        <p:spPr>
          <a:xfrm>
            <a:off x="2480184" y="6055585"/>
            <a:ext cx="32036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 museum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603AAC4-BBD5-47EB-B6A3-78F6E2C9A393}"/>
              </a:ext>
            </a:extLst>
          </p:cNvPr>
          <p:cNvSpPr txBox="1"/>
          <p:nvPr/>
        </p:nvSpPr>
        <p:spPr>
          <a:xfrm>
            <a:off x="8323702" y="6064907"/>
            <a:ext cx="38286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 fruit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FA4E8B3-9DBB-4966-B18B-FF4372EF0D3E}"/>
              </a:ext>
            </a:extLst>
          </p:cNvPr>
          <p:cNvSpPr txBox="1"/>
          <p:nvPr/>
        </p:nvSpPr>
        <p:spPr>
          <a:xfrm>
            <a:off x="349520" y="4510701"/>
            <a:ext cx="78111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F9A5D2D-4B8E-4CCF-9E92-7D4A3D3ED3EA}"/>
              </a:ext>
            </a:extLst>
          </p:cNvPr>
          <p:cNvSpPr txBox="1"/>
          <p:nvPr/>
        </p:nvSpPr>
        <p:spPr>
          <a:xfrm>
            <a:off x="420872" y="5210929"/>
            <a:ext cx="72171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3F6DA39-ED1C-4CD9-B205-F3E38CFA5A34}"/>
              </a:ext>
            </a:extLst>
          </p:cNvPr>
          <p:cNvSpPr txBox="1"/>
          <p:nvPr/>
        </p:nvSpPr>
        <p:spPr>
          <a:xfrm>
            <a:off x="409228" y="5962340"/>
            <a:ext cx="740459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srgbClr val="5B9BD5">
                    <a:lumMod val="75000"/>
                  </a:srgbClr>
                </a:solidFill>
                <a:latin typeface="Century Gothic" panose="020B0502020202020204" pitchFamily="34" charset="0"/>
              </a:rPr>
              <a:t>el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A887BEA-7810-4EE6-A31D-8D7146713294}"/>
              </a:ext>
            </a:extLst>
          </p:cNvPr>
          <p:cNvSpPr txBox="1"/>
          <p:nvPr/>
        </p:nvSpPr>
        <p:spPr>
          <a:xfrm>
            <a:off x="2757570" y="4600640"/>
            <a:ext cx="273232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 uniform</a:t>
            </a:r>
            <a:endParaRPr lang="en-GB" sz="3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4D62EA9-FE4B-4329-87DE-1DEB48952200}"/>
              </a:ext>
            </a:extLst>
          </p:cNvPr>
          <p:cNvSpPr txBox="1"/>
          <p:nvPr/>
        </p:nvSpPr>
        <p:spPr>
          <a:xfrm>
            <a:off x="2507817" y="5312057"/>
            <a:ext cx="264728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 village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265D09A-F6A9-4AAB-897E-30A931355784}"/>
              </a:ext>
            </a:extLst>
          </p:cNvPr>
          <p:cNvSpPr txBox="1"/>
          <p:nvPr/>
        </p:nvSpPr>
        <p:spPr>
          <a:xfrm>
            <a:off x="2563921" y="6073776"/>
            <a:ext cx="320367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museum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410200F-7BC9-48CE-9C7E-DED3CCF4DB8C}"/>
              </a:ext>
            </a:extLst>
          </p:cNvPr>
          <p:cNvSpPr txBox="1"/>
          <p:nvPr/>
        </p:nvSpPr>
        <p:spPr>
          <a:xfrm>
            <a:off x="5980148" y="4406424"/>
            <a:ext cx="8208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BAB3BE5-5218-4128-8810-CF64C3D13ADC}"/>
              </a:ext>
            </a:extLst>
          </p:cNvPr>
          <p:cNvSpPr txBox="1"/>
          <p:nvPr/>
        </p:nvSpPr>
        <p:spPr>
          <a:xfrm>
            <a:off x="5890990" y="5158513"/>
            <a:ext cx="8208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3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la</a:t>
            </a:r>
            <a:endParaRPr lang="en-GB" sz="30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6902435-2D1D-4976-AED0-8A2CB792D813}"/>
              </a:ext>
            </a:extLst>
          </p:cNvPr>
          <p:cNvSpPr txBox="1"/>
          <p:nvPr/>
        </p:nvSpPr>
        <p:spPr>
          <a:xfrm>
            <a:off x="5980148" y="5998117"/>
            <a:ext cx="8208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14B0F9E-24BD-43DF-91C1-14F15596AC2D}"/>
              </a:ext>
            </a:extLst>
          </p:cNvPr>
          <p:cNvSpPr txBox="1"/>
          <p:nvPr/>
        </p:nvSpPr>
        <p:spPr>
          <a:xfrm>
            <a:off x="8509019" y="4600640"/>
            <a:ext cx="382860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 beach</a:t>
            </a:r>
            <a:endParaRPr lang="en-GB" sz="3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D1A0078-8353-4C1B-89AE-4DD34B49C645}"/>
              </a:ext>
            </a:extLst>
          </p:cNvPr>
          <p:cNvSpPr txBox="1"/>
          <p:nvPr/>
        </p:nvSpPr>
        <p:spPr>
          <a:xfrm>
            <a:off x="8498019" y="5304424"/>
            <a:ext cx="343490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 mountain</a:t>
            </a:r>
            <a:endParaRPr lang="en-GB" sz="3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6FE3BED-15E9-40E4-8445-221D26E224CF}"/>
              </a:ext>
            </a:extLst>
          </p:cNvPr>
          <p:cNvSpPr txBox="1"/>
          <p:nvPr/>
        </p:nvSpPr>
        <p:spPr>
          <a:xfrm>
            <a:off x="8266519" y="6146622"/>
            <a:ext cx="382860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 fruit</a:t>
            </a:r>
            <a:endParaRPr lang="en-GB" sz="3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BE3971E-B5B4-4371-B122-D972EC69AD1A}"/>
              </a:ext>
            </a:extLst>
          </p:cNvPr>
          <p:cNvSpPr txBox="1"/>
          <p:nvPr/>
        </p:nvSpPr>
        <p:spPr>
          <a:xfrm>
            <a:off x="244462" y="2486152"/>
            <a:ext cx="119078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(or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an)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Spanish use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before a masculine noun and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before a feminine noun.</a:t>
            </a:r>
          </a:p>
        </p:txBody>
      </p:sp>
    </p:spTree>
    <p:extLst>
      <p:ext uri="{BB962C8B-B14F-4D97-AF65-F5344CB8AC3E}">
        <p14:creationId xmlns:p14="http://schemas.microsoft.com/office/powerpoint/2010/main" val="136877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B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B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B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B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B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B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5B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B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5B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5B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5B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5B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/>
      <p:bldP spid="59" grpId="0"/>
      <p:bldP spid="60" grpId="0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9" grpId="0"/>
      <p:bldP spid="69" grpId="1"/>
      <p:bldP spid="70" grpId="0"/>
      <p:bldP spid="70" grpId="1"/>
      <p:bldP spid="71" grpId="0"/>
      <p:bldP spid="71" grpId="1"/>
      <p:bldP spid="72" grpId="0"/>
      <p:bldP spid="72" grpId="1"/>
      <p:bldP spid="74" grpId="0"/>
      <p:bldP spid="32" grpId="0" animBg="1"/>
      <p:bldP spid="48" grpId="0"/>
      <p:bldP spid="49" grpId="0"/>
      <p:bldP spid="50" grpId="0"/>
      <p:bldP spid="50" grpId="1"/>
      <p:bldP spid="51" grpId="0"/>
      <p:bldP spid="51" grpId="1"/>
      <p:bldP spid="52" grpId="0"/>
      <p:bldP spid="52" grpId="1"/>
      <p:bldP spid="76" grpId="0"/>
      <p:bldP spid="76" grpId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C30FE87-50EF-4047-B454-A7E6F341A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402" y="-28856"/>
            <a:ext cx="560949" cy="1268517"/>
          </a:xfrm>
          <a:prstGeom prst="rect">
            <a:avLst/>
          </a:prstGeom>
        </p:spPr>
      </p:pic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9528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>
            <a:hlinkClick r:id="" action="ppaction://noaction">
              <a:snd r:embed="rId6" name="6_1.wav"/>
            </a:hlinkClick>
            <a:extLst>
              <a:ext uri="{FF2B5EF4-FFF2-40B4-BE49-F238E27FC236}">
                <a16:creationId xmlns:a16="http://schemas.microsoft.com/office/drawing/2014/main" id="{D8FA714A-DAAF-4C83-B7F2-75FD592DC163}"/>
              </a:ext>
            </a:extLst>
          </p:cNvPr>
          <p:cNvSpPr txBox="1"/>
          <p:nvPr/>
        </p:nvSpPr>
        <p:spPr>
          <a:xfrm>
            <a:off x="112868" y="142615"/>
            <a:ext cx="31548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diario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Sofía: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Text, application&#10;&#10;Description automatically generated">
            <a:extLst>
              <a:ext uri="{FF2B5EF4-FFF2-40B4-BE49-F238E27FC236}">
                <a16:creationId xmlns:a16="http://schemas.microsoft.com/office/drawing/2014/main" id="{AB9DF978-25CB-432F-85F2-05F894E052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031" y="1026984"/>
            <a:ext cx="10011173" cy="5827895"/>
          </a:xfrm>
          <a:prstGeom prst="rect">
            <a:avLst/>
          </a:prstGeom>
        </p:spPr>
      </p:pic>
      <p:sp>
        <p:nvSpPr>
          <p:cNvPr id="5" name="Rectangle 4">
            <a:hlinkClick r:id="" action="ppaction://noaction">
              <a:snd r:embed="rId9" name="6_2.wav"/>
            </a:hlinkClick>
            <a:extLst>
              <a:ext uri="{FF2B5EF4-FFF2-40B4-BE49-F238E27FC236}">
                <a16:creationId xmlns:a16="http://schemas.microsoft.com/office/drawing/2014/main" id="{E52A16B0-1ED3-4CF1-A4EE-6F24BF45835A}"/>
              </a:ext>
            </a:extLst>
          </p:cNvPr>
          <p:cNvSpPr/>
          <p:nvPr/>
        </p:nvSpPr>
        <p:spPr>
          <a:xfrm>
            <a:off x="3143250" y="122654"/>
            <a:ext cx="8624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Sofía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actividades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al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aire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libre*.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847E7F-C44B-4387-BFB5-2299C1C167AC}"/>
              </a:ext>
            </a:extLst>
          </p:cNvPr>
          <p:cNvSpPr/>
          <p:nvPr/>
        </p:nvSpPr>
        <p:spPr>
          <a:xfrm>
            <a:off x="567087" y="1509471"/>
            <a:ext cx="39477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prstClr val="black"/>
              </a:buClr>
              <a:buSzPts val="1200"/>
              <a:defRPr/>
            </a:pPr>
            <a:r>
              <a:rPr lang="en-US" sz="2200" b="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[E]</a:t>
            </a: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Lleva</a:t>
            </a:r>
            <a:r>
              <a:rPr lang="en-US" sz="2200" b="1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una mochila </a:t>
            </a:r>
            <a:r>
              <a:rPr lang="en-US" sz="2200" b="1" dirty="0" err="1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en</a:t>
            </a:r>
            <a:br>
              <a:rPr lang="en-US" sz="2200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</a:br>
            <a:r>
              <a:rPr lang="en-US" sz="2200" b="1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la </a:t>
            </a:r>
            <a:r>
              <a:rPr lang="en-US" sz="2200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pueblo. | </a:t>
            </a:r>
            <a:r>
              <a:rPr lang="en-US" sz="2200" dirty="0" err="1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montaña</a:t>
            </a:r>
            <a:r>
              <a:rPr lang="en-US" sz="2200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AB67207-47F4-4842-AA5D-DB2BF4FEEF08}"/>
              </a:ext>
            </a:extLst>
          </p:cNvPr>
          <p:cNvSpPr/>
          <p:nvPr/>
        </p:nvSpPr>
        <p:spPr>
          <a:xfrm>
            <a:off x="605187" y="2393977"/>
            <a:ext cx="39477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prstClr val="black"/>
              </a:buClr>
              <a:buSzPts val="1200"/>
              <a:defRPr/>
            </a:pPr>
            <a:r>
              <a:rPr lang="en-US" sz="2200" b="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[1]</a:t>
            </a: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200" b="1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Camino por el</a:t>
            </a:r>
            <a:br>
              <a:rPr lang="en-US" sz="2200" b="1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</a:br>
            <a:r>
              <a:rPr lang="en-US" sz="2200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pueblo. | playa.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8CEDFE1-BFD2-46B8-9F92-E25DD0648955}"/>
              </a:ext>
            </a:extLst>
          </p:cNvPr>
          <p:cNvSpPr/>
          <p:nvPr/>
        </p:nvSpPr>
        <p:spPr>
          <a:xfrm>
            <a:off x="613337" y="3458177"/>
            <a:ext cx="39477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prstClr val="black"/>
              </a:buClr>
              <a:buSzPts val="1200"/>
              <a:defRPr/>
            </a:pPr>
            <a:r>
              <a:rPr lang="en-US" sz="2200" b="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[2]</a:t>
            </a: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200" b="1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Nada </a:t>
            </a:r>
            <a:r>
              <a:rPr lang="en-US" sz="2200" b="1" dirty="0" err="1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2200" b="1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el </a:t>
            </a:r>
            <a:br>
              <a:rPr lang="en-US" sz="2200" b="1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</a:br>
            <a:r>
              <a:rPr lang="en-US" sz="2200" b="1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escuela</a:t>
            </a:r>
            <a:r>
              <a:rPr lang="en-US" sz="2200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. | mar.</a:t>
            </a:r>
          </a:p>
        </p:txBody>
      </p:sp>
      <p:sp>
        <p:nvSpPr>
          <p:cNvPr id="72" name="Rectangle 71">
            <a:hlinkClick r:id="" action="ppaction://noaction">
              <a:snd r:embed="rId10" name="6_4.wav"/>
            </a:hlinkClick>
            <a:extLst>
              <a:ext uri="{FF2B5EF4-FFF2-40B4-BE49-F238E27FC236}">
                <a16:creationId xmlns:a16="http://schemas.microsoft.com/office/drawing/2014/main" id="{50603D7C-9144-4C74-94FC-FCA48EBA5A17}"/>
              </a:ext>
            </a:extLst>
          </p:cNvPr>
          <p:cNvSpPr/>
          <p:nvPr/>
        </p:nvSpPr>
        <p:spPr>
          <a:xfrm>
            <a:off x="161245" y="1725559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51" name="Rectangle 50">
            <a:hlinkClick r:id="" action="ppaction://noaction">
              <a:snd r:embed="rId11" name="6_5.wav"/>
            </a:hlinkClick>
            <a:extLst>
              <a:ext uri="{FF2B5EF4-FFF2-40B4-BE49-F238E27FC236}">
                <a16:creationId xmlns:a16="http://schemas.microsoft.com/office/drawing/2014/main" id="{3671C48C-8E59-488A-A2F3-23D90C01C579}"/>
              </a:ext>
            </a:extLst>
          </p:cNvPr>
          <p:cNvSpPr/>
          <p:nvPr/>
        </p:nvSpPr>
        <p:spPr>
          <a:xfrm>
            <a:off x="161245" y="2543463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2" name="Rectangle 51">
            <a:hlinkClick r:id="" action="ppaction://noaction">
              <a:snd r:embed="rId12" name="6_6.wav"/>
            </a:hlinkClick>
            <a:extLst>
              <a:ext uri="{FF2B5EF4-FFF2-40B4-BE49-F238E27FC236}">
                <a16:creationId xmlns:a16="http://schemas.microsoft.com/office/drawing/2014/main" id="{0C71DA54-1E38-4083-BF4F-8D98A16F89BC}"/>
              </a:ext>
            </a:extLst>
          </p:cNvPr>
          <p:cNvSpPr/>
          <p:nvPr/>
        </p:nvSpPr>
        <p:spPr>
          <a:xfrm>
            <a:off x="161245" y="3607664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3" name="Rectangle 52">
            <a:hlinkClick r:id="" action="ppaction://noaction">
              <a:snd r:embed="rId13" name="6_7.wav"/>
            </a:hlinkClick>
            <a:extLst>
              <a:ext uri="{FF2B5EF4-FFF2-40B4-BE49-F238E27FC236}">
                <a16:creationId xmlns:a16="http://schemas.microsoft.com/office/drawing/2014/main" id="{8FF212F1-367B-4D9F-9519-1925F8376B82}"/>
              </a:ext>
            </a:extLst>
          </p:cNvPr>
          <p:cNvSpPr/>
          <p:nvPr/>
        </p:nvSpPr>
        <p:spPr>
          <a:xfrm>
            <a:off x="161245" y="4602049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4" name="Rectangle 53">
            <a:hlinkClick r:id="" action="ppaction://noaction">
              <a:snd r:embed="rId14" name="6_8.wav"/>
            </a:hlinkClick>
            <a:extLst>
              <a:ext uri="{FF2B5EF4-FFF2-40B4-BE49-F238E27FC236}">
                <a16:creationId xmlns:a16="http://schemas.microsoft.com/office/drawing/2014/main" id="{48ABB535-8EB4-4CBE-B9B2-646E80D103A1}"/>
              </a:ext>
            </a:extLst>
          </p:cNvPr>
          <p:cNvSpPr/>
          <p:nvPr/>
        </p:nvSpPr>
        <p:spPr>
          <a:xfrm>
            <a:off x="161245" y="5454861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1F43483-F169-4122-9466-13E7CC056D85}"/>
              </a:ext>
            </a:extLst>
          </p:cNvPr>
          <p:cNvSpPr/>
          <p:nvPr/>
        </p:nvSpPr>
        <p:spPr>
          <a:xfrm>
            <a:off x="613337" y="4554801"/>
            <a:ext cx="39477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prstClr val="black"/>
              </a:buClr>
              <a:buSzPts val="1200"/>
              <a:defRPr/>
            </a:pPr>
            <a:r>
              <a:rPr lang="en-US" sz="2200" b="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[3]</a:t>
            </a: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200" b="1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Canto </a:t>
            </a:r>
            <a:r>
              <a:rPr lang="en-US" sz="2200" b="1" dirty="0" err="1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2200" b="1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el </a:t>
            </a:r>
            <a:br>
              <a:rPr lang="en-US" sz="2200" b="1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</a:br>
            <a:r>
              <a:rPr lang="en-US" sz="2200" b="1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clase</a:t>
            </a:r>
            <a:r>
              <a:rPr lang="en-US" sz="2200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2200" dirty="0" err="1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música</a:t>
            </a:r>
            <a:r>
              <a:rPr lang="en-US" sz="2200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. | pueblo.</a:t>
            </a:r>
            <a:endParaRPr lang="en-US" sz="2200" b="1" dirty="0">
              <a:solidFill>
                <a:srgbClr val="002060"/>
              </a:solidFill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74721B7-ABD9-4D39-BCB9-35C64C030B39}"/>
              </a:ext>
            </a:extLst>
          </p:cNvPr>
          <p:cNvSpPr/>
          <p:nvPr/>
        </p:nvSpPr>
        <p:spPr>
          <a:xfrm>
            <a:off x="613337" y="5416686"/>
            <a:ext cx="39477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prstClr val="black"/>
              </a:buClr>
              <a:buSzPts val="1200"/>
              <a:defRPr/>
            </a:pPr>
            <a:r>
              <a:rPr lang="en-US" sz="2200" b="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[4]</a:t>
            </a:r>
            <a:r>
              <a:rPr lang="en-US" sz="22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Escucha</a:t>
            </a:r>
            <a:r>
              <a:rPr lang="en-US" sz="2200" b="1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la radio </a:t>
            </a:r>
            <a:r>
              <a:rPr lang="en-US" sz="2200" b="1" dirty="0" err="1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2200" b="1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el</a:t>
            </a:r>
            <a:br>
              <a:rPr lang="en-US" sz="2200" b="1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</a:br>
            <a:r>
              <a:rPr lang="en-US" sz="2200" b="1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200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mar. | casa.</a:t>
            </a:r>
            <a:endParaRPr lang="en-US" sz="2200" b="1" dirty="0">
              <a:solidFill>
                <a:srgbClr val="002060"/>
              </a:solidFill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88BA24-8146-41D3-A48F-0F11FE9681BC}"/>
              </a:ext>
            </a:extLst>
          </p:cNvPr>
          <p:cNvSpPr txBox="1"/>
          <p:nvPr/>
        </p:nvSpPr>
        <p:spPr>
          <a:xfrm>
            <a:off x="5533906" y="1166480"/>
            <a:ext cx="5461571" cy="5548905"/>
          </a:xfrm>
          <a:prstGeom prst="rect">
            <a:avLst/>
          </a:prstGeom>
          <a:solidFill>
            <a:srgbClr val="FBFDF9"/>
          </a:solidFill>
          <a:ln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B6C4F1-4F92-4188-A792-A2D66F7593AF}"/>
              </a:ext>
            </a:extLst>
          </p:cNvPr>
          <p:cNvSpPr txBox="1"/>
          <p:nvPr/>
        </p:nvSpPr>
        <p:spPr>
          <a:xfrm>
            <a:off x="9150576" y="2414052"/>
            <a:ext cx="167151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mountain</a:t>
            </a:r>
            <a:endParaRPr lang="en-US" sz="2400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0" name="Table 11">
            <a:extLst>
              <a:ext uri="{FF2B5EF4-FFF2-40B4-BE49-F238E27FC236}">
                <a16:creationId xmlns:a16="http://schemas.microsoft.com/office/drawing/2014/main" id="{AAA28258-1F03-4DC3-9F5D-7612E6E204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979748"/>
              </p:ext>
            </p:extLst>
          </p:nvPr>
        </p:nvGraphicFramePr>
        <p:xfrm>
          <a:off x="5707288" y="1376175"/>
          <a:ext cx="5114805" cy="51295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04935">
                  <a:extLst>
                    <a:ext uri="{9D8B030D-6E8A-4147-A177-3AD203B41FA5}">
                      <a16:colId xmlns:a16="http://schemas.microsoft.com/office/drawing/2014/main" val="268596899"/>
                    </a:ext>
                  </a:extLst>
                </a:gridCol>
                <a:gridCol w="1704935">
                  <a:extLst>
                    <a:ext uri="{9D8B030D-6E8A-4147-A177-3AD203B41FA5}">
                      <a16:colId xmlns:a16="http://schemas.microsoft.com/office/drawing/2014/main" val="1358521613"/>
                    </a:ext>
                  </a:extLst>
                </a:gridCol>
                <a:gridCol w="1704935">
                  <a:extLst>
                    <a:ext uri="{9D8B030D-6E8A-4147-A177-3AD203B41FA5}">
                      <a16:colId xmlns:a16="http://schemas.microsoft.com/office/drawing/2014/main" val="1096702383"/>
                    </a:ext>
                  </a:extLst>
                </a:gridCol>
              </a:tblGrid>
              <a:tr h="85491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Sofía (I)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(she)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3779918"/>
                  </a:ext>
                </a:extLst>
              </a:tr>
              <a:tr h="854919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8310877"/>
                  </a:ext>
                </a:extLst>
              </a:tr>
              <a:tr h="854919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7636718"/>
                  </a:ext>
                </a:extLst>
              </a:tr>
              <a:tr h="854919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6498958"/>
                  </a:ext>
                </a:extLst>
              </a:tr>
              <a:tr h="854919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9859024"/>
                  </a:ext>
                </a:extLst>
              </a:tr>
              <a:tr h="854919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0852793"/>
                  </a:ext>
                </a:extLst>
              </a:tr>
            </a:tbl>
          </a:graphicData>
        </a:graphic>
      </p:graphicFrame>
      <p:pic>
        <p:nvPicPr>
          <p:cNvPr id="61" name="Picture 60">
            <a:extLst>
              <a:ext uri="{FF2B5EF4-FFF2-40B4-BE49-F238E27FC236}">
                <a16:creationId xmlns:a16="http://schemas.microsoft.com/office/drawing/2014/main" id="{93018191-9AFE-477D-A546-D9A9082DAF3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590" y="2422359"/>
            <a:ext cx="527765" cy="44505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261D6DEF-08BF-49FE-875F-5940F7793CB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933" y="3206474"/>
            <a:ext cx="527765" cy="445052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B9D81F69-4CF4-41A8-AA02-B2B960A65BA6}"/>
              </a:ext>
            </a:extLst>
          </p:cNvPr>
          <p:cNvSpPr txBox="1"/>
          <p:nvPr/>
        </p:nvSpPr>
        <p:spPr>
          <a:xfrm>
            <a:off x="9108431" y="3285928"/>
            <a:ext cx="167151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beach</a:t>
            </a:r>
            <a:endParaRPr lang="en-US" sz="2400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D79FBCF5-E98D-479E-900D-C4E50BC1F73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146" y="4122725"/>
            <a:ext cx="527765" cy="445052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20A97AB5-CB4C-4F4D-997B-9E73FFB9D46D}"/>
              </a:ext>
            </a:extLst>
          </p:cNvPr>
          <p:cNvSpPr txBox="1"/>
          <p:nvPr/>
        </p:nvSpPr>
        <p:spPr>
          <a:xfrm>
            <a:off x="9146380" y="4106112"/>
            <a:ext cx="167151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sea</a:t>
            </a:r>
            <a:endParaRPr lang="en-US" sz="2400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D48612E-07DC-47E4-9A0B-A912969FFB14}"/>
              </a:ext>
            </a:extLst>
          </p:cNvPr>
          <p:cNvSpPr txBox="1"/>
          <p:nvPr/>
        </p:nvSpPr>
        <p:spPr>
          <a:xfrm>
            <a:off x="9146380" y="5075067"/>
            <a:ext cx="167151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village</a:t>
            </a:r>
            <a:endParaRPr lang="en-US" sz="2400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57AFF48-A336-469A-B132-6F1C12089DF0}"/>
              </a:ext>
            </a:extLst>
          </p:cNvPr>
          <p:cNvSpPr txBox="1"/>
          <p:nvPr/>
        </p:nvSpPr>
        <p:spPr>
          <a:xfrm>
            <a:off x="9108431" y="5882699"/>
            <a:ext cx="167151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sea</a:t>
            </a:r>
            <a:endParaRPr lang="en-US" sz="2400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644D19AE-517D-4567-8307-351A98C1421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932" y="5036773"/>
            <a:ext cx="527765" cy="44505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642D7446-788F-4D9F-8463-979AD1D6C32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590" y="5843992"/>
            <a:ext cx="527765" cy="44505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32093CA-4EFD-4A5E-9402-D46839DB9F18}"/>
              </a:ext>
            </a:extLst>
          </p:cNvPr>
          <p:cNvSpPr/>
          <p:nvPr/>
        </p:nvSpPr>
        <p:spPr>
          <a:xfrm>
            <a:off x="1058684" y="1827147"/>
            <a:ext cx="1293684" cy="523774"/>
          </a:xfrm>
          <a:prstGeom prst="roundRect">
            <a:avLst/>
          </a:prstGeom>
          <a:solidFill>
            <a:srgbClr val="F5E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BA39429E-2FB8-4E3E-A976-2455DFECA65D}"/>
              </a:ext>
            </a:extLst>
          </p:cNvPr>
          <p:cNvSpPr/>
          <p:nvPr/>
        </p:nvSpPr>
        <p:spPr>
          <a:xfrm>
            <a:off x="1691451" y="2730863"/>
            <a:ext cx="1085850" cy="475611"/>
          </a:xfrm>
          <a:prstGeom prst="roundRect">
            <a:avLst/>
          </a:prstGeom>
          <a:solidFill>
            <a:srgbClr val="F5E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FE409B01-1F7C-408D-AABB-4A2DE209A968}"/>
              </a:ext>
            </a:extLst>
          </p:cNvPr>
          <p:cNvSpPr/>
          <p:nvPr/>
        </p:nvSpPr>
        <p:spPr>
          <a:xfrm>
            <a:off x="811260" y="3796685"/>
            <a:ext cx="1260887" cy="480025"/>
          </a:xfrm>
          <a:prstGeom prst="roundRect">
            <a:avLst/>
          </a:prstGeom>
          <a:solidFill>
            <a:srgbClr val="F5E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571FE215-9674-43B0-A18C-36F211F2E676}"/>
              </a:ext>
            </a:extLst>
          </p:cNvPr>
          <p:cNvSpPr/>
          <p:nvPr/>
        </p:nvSpPr>
        <p:spPr>
          <a:xfrm>
            <a:off x="772475" y="4894419"/>
            <a:ext cx="2495288" cy="496310"/>
          </a:xfrm>
          <a:prstGeom prst="roundRect">
            <a:avLst/>
          </a:prstGeom>
          <a:solidFill>
            <a:srgbClr val="F5E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FD843004-A6B8-402F-849F-6A7D473EFBFA}"/>
              </a:ext>
            </a:extLst>
          </p:cNvPr>
          <p:cNvSpPr/>
          <p:nvPr/>
        </p:nvSpPr>
        <p:spPr>
          <a:xfrm>
            <a:off x="1506359" y="5726486"/>
            <a:ext cx="1085850" cy="459642"/>
          </a:xfrm>
          <a:prstGeom prst="roundRect">
            <a:avLst/>
          </a:prstGeom>
          <a:solidFill>
            <a:srgbClr val="F5E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7" name="Picture 86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1B8644D8-CC9F-4AB6-BB23-3442BCD5072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7776" y="104287"/>
            <a:ext cx="560949" cy="1065563"/>
          </a:xfrm>
          <a:prstGeom prst="rect">
            <a:avLst/>
          </a:prstGeom>
        </p:spPr>
      </p:pic>
      <p:sp>
        <p:nvSpPr>
          <p:cNvPr id="3" name="Rectangle 2">
            <a:hlinkClick r:id="" action="ppaction://noaction">
              <a:snd r:embed="rId17" name="6_3.wav"/>
            </a:hlinkClick>
            <a:extLst>
              <a:ext uri="{FF2B5EF4-FFF2-40B4-BE49-F238E27FC236}">
                <a16:creationId xmlns:a16="http://schemas.microsoft.com/office/drawing/2014/main" id="{7B34801E-3991-4524-BA0A-32ED2F43D225}"/>
              </a:ext>
            </a:extLst>
          </p:cNvPr>
          <p:cNvSpPr/>
          <p:nvPr/>
        </p:nvSpPr>
        <p:spPr>
          <a:xfrm>
            <a:off x="74721" y="597734"/>
            <a:ext cx="82621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¿Es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‘I’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(Sofía) 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‘she’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Ángela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)? Y,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¿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dónde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 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C544E9-33BE-4EB6-9412-BA0EDA77C63F}"/>
              </a:ext>
            </a:extLst>
          </p:cNvPr>
          <p:cNvSpPr txBox="1"/>
          <p:nvPr/>
        </p:nvSpPr>
        <p:spPr>
          <a:xfrm>
            <a:off x="1369907" y="6320447"/>
            <a:ext cx="3403600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aire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libre – the open air</a:t>
            </a:r>
          </a:p>
        </p:txBody>
      </p:sp>
    </p:spTree>
    <p:extLst>
      <p:ext uri="{BB962C8B-B14F-4D97-AF65-F5344CB8AC3E}">
        <p14:creationId xmlns:p14="http://schemas.microsoft.com/office/powerpoint/2010/main" val="160619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4" grpId="0"/>
      <p:bldP spid="66" grpId="0"/>
      <p:bldP spid="67" grpId="0"/>
      <p:bldP spid="68" grpId="0"/>
      <p:bldP spid="13" grpId="0" animBg="1"/>
      <p:bldP spid="74" grpId="0" animBg="1"/>
      <p:bldP spid="75" grpId="0" animBg="1"/>
      <p:bldP spid="77" grpId="0" animBg="1"/>
      <p:bldP spid="7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5F425CC-A168-45B5-865B-69D47F79FD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711805"/>
              </p:ext>
            </p:extLst>
          </p:nvPr>
        </p:nvGraphicFramePr>
        <p:xfrm>
          <a:off x="3169327" y="1629133"/>
          <a:ext cx="3535644" cy="4861116"/>
        </p:xfrm>
        <a:graphic>
          <a:graphicData uri="http://schemas.openxmlformats.org/drawingml/2006/table">
            <a:tbl>
              <a:tblPr firstRow="1" bandRow="1"/>
              <a:tblGrid>
                <a:gridCol w="3535644">
                  <a:extLst>
                    <a:ext uri="{9D8B030D-6E8A-4147-A177-3AD203B41FA5}">
                      <a16:colId xmlns:a16="http://schemas.microsoft.com/office/drawing/2014/main" val="3087057724"/>
                    </a:ext>
                  </a:extLst>
                </a:gridCol>
              </a:tblGrid>
              <a:tr h="676614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dónde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6599330"/>
                  </a:ext>
                </a:extLst>
              </a:tr>
              <a:tr h="69741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2336723"/>
                  </a:ext>
                </a:extLst>
              </a:tr>
              <a:tr h="69741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865404"/>
                  </a:ext>
                </a:extLst>
              </a:tr>
              <a:tr h="69741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4659644"/>
                  </a:ext>
                </a:extLst>
              </a:tr>
              <a:tr h="69741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685757"/>
                  </a:ext>
                </a:extLst>
              </a:tr>
              <a:tr h="69741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9907197"/>
                  </a:ext>
                </a:extLst>
              </a:tr>
              <a:tr h="69741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7738320"/>
                  </a:ext>
                </a:extLst>
              </a:tr>
            </a:tbl>
          </a:graphicData>
        </a:graphic>
      </p:graphicFrame>
      <p:graphicFrame>
        <p:nvGraphicFramePr>
          <p:cNvPr id="38" name="Table 3">
            <a:extLst>
              <a:ext uri="{FF2B5EF4-FFF2-40B4-BE49-F238E27FC236}">
                <a16:creationId xmlns:a16="http://schemas.microsoft.com/office/drawing/2014/main" id="{DAA062DC-DF25-4249-AC20-218DDCF5BC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3926391"/>
              </p:ext>
            </p:extLst>
          </p:nvPr>
        </p:nvGraphicFramePr>
        <p:xfrm>
          <a:off x="9572380" y="1684918"/>
          <a:ext cx="2224138" cy="4816689"/>
        </p:xfrm>
        <a:graphic>
          <a:graphicData uri="http://schemas.openxmlformats.org/drawingml/2006/table">
            <a:tbl>
              <a:tblPr firstRow="1" bandRow="1"/>
              <a:tblGrid>
                <a:gridCol w="2224138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</a:tblGrid>
              <a:tr h="67043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aire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libre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8919250"/>
                  </a:ext>
                </a:extLst>
              </a:tr>
              <a:tr h="691043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691043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691043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691043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691043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  <a:tr h="691043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46702"/>
                  </a:ext>
                </a:extLst>
              </a:tr>
            </a:tbl>
          </a:graphicData>
        </a:graphic>
      </p:graphicFrame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42B01A7-EC57-4743-B44D-D99D9F8FEB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0758934"/>
              </p:ext>
            </p:extLst>
          </p:nvPr>
        </p:nvGraphicFramePr>
        <p:xfrm>
          <a:off x="281338" y="2262733"/>
          <a:ext cx="2648129" cy="4210638"/>
        </p:xfrm>
        <a:graphic>
          <a:graphicData uri="http://schemas.openxmlformats.org/drawingml/2006/table">
            <a:tbl>
              <a:tblPr firstRow="1" bandRow="1"/>
              <a:tblGrid>
                <a:gridCol w="1099467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735862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752320121"/>
                    </a:ext>
                  </a:extLst>
                </a:gridCol>
              </a:tblGrid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46702"/>
                  </a:ext>
                </a:extLst>
              </a:tr>
            </a:tbl>
          </a:graphicData>
        </a:graphic>
      </p:graphicFrame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hlinkClick r:id="" action="ppaction://noaction">
              <a:snd r:embed="rId4" name="6_2.wav"/>
            </a:hlinkClick>
            <a:extLst>
              <a:ext uri="{FF2B5EF4-FFF2-40B4-BE49-F238E27FC236}">
                <a16:creationId xmlns:a16="http://schemas.microsoft.com/office/drawing/2014/main" id="{9B9CC56A-5FD9-45FF-9854-F30D2E782177}"/>
              </a:ext>
            </a:extLst>
          </p:cNvPr>
          <p:cNvSpPr txBox="1"/>
          <p:nvPr/>
        </p:nvSpPr>
        <p:spPr>
          <a:xfrm>
            <a:off x="221286" y="254056"/>
            <a:ext cx="8121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Sofía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de actividades 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al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aire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libre.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5A07504-C3BE-4F8A-9A3B-B6EC41EDA455}"/>
              </a:ext>
            </a:extLst>
          </p:cNvPr>
          <p:cNvSpPr txBox="1"/>
          <p:nvPr/>
        </p:nvSpPr>
        <p:spPr>
          <a:xfrm>
            <a:off x="113948" y="1221914"/>
            <a:ext cx="38326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Escucha:</a:t>
            </a: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Menciona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o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lang="en-US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angle 42">
            <a:hlinkClick r:id="" action="ppaction://noaction">
              <a:snd r:embed="rId5" name="7_0a_beep.wav"/>
            </a:hlinkClick>
            <a:extLst>
              <a:ext uri="{FF2B5EF4-FFF2-40B4-BE49-F238E27FC236}">
                <a16:creationId xmlns:a16="http://schemas.microsoft.com/office/drawing/2014/main" id="{DA4C1365-5E8F-4FE5-A3A5-B5303206C875}"/>
              </a:ext>
            </a:extLst>
          </p:cNvPr>
          <p:cNvSpPr/>
          <p:nvPr/>
        </p:nvSpPr>
        <p:spPr>
          <a:xfrm>
            <a:off x="488051" y="2371946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49" name="Rectangle 48">
            <a:hlinkClick r:id="" action="ppaction://noaction">
              <a:snd r:embed="rId6" name="7_1a_beep.wav"/>
            </a:hlinkClick>
            <a:extLst>
              <a:ext uri="{FF2B5EF4-FFF2-40B4-BE49-F238E27FC236}">
                <a16:creationId xmlns:a16="http://schemas.microsoft.com/office/drawing/2014/main" id="{E28D5A53-71C1-4968-9AA5-BA652A94B34D}"/>
              </a:ext>
            </a:extLst>
          </p:cNvPr>
          <p:cNvSpPr/>
          <p:nvPr/>
        </p:nvSpPr>
        <p:spPr>
          <a:xfrm>
            <a:off x="488052" y="3036809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0" name="Rectangle 49">
            <a:hlinkClick r:id="" action="ppaction://noaction">
              <a:snd r:embed="rId7" name="7_2a_beep.wav"/>
            </a:hlinkClick>
            <a:extLst>
              <a:ext uri="{FF2B5EF4-FFF2-40B4-BE49-F238E27FC236}">
                <a16:creationId xmlns:a16="http://schemas.microsoft.com/office/drawing/2014/main" id="{014495B3-79CB-4D6B-B551-3169B8B701CA}"/>
              </a:ext>
            </a:extLst>
          </p:cNvPr>
          <p:cNvSpPr/>
          <p:nvPr/>
        </p:nvSpPr>
        <p:spPr>
          <a:xfrm>
            <a:off x="488052" y="3743393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1" name="Rectangle 50">
            <a:hlinkClick r:id="" action="ppaction://noaction">
              <a:snd r:embed="rId8" name="7_3a_beep2.wav"/>
            </a:hlinkClick>
            <a:extLst>
              <a:ext uri="{FF2B5EF4-FFF2-40B4-BE49-F238E27FC236}">
                <a16:creationId xmlns:a16="http://schemas.microsoft.com/office/drawing/2014/main" id="{5A07054D-9643-4B0A-B5CF-2E03219D7C4B}"/>
              </a:ext>
            </a:extLst>
          </p:cNvPr>
          <p:cNvSpPr/>
          <p:nvPr/>
        </p:nvSpPr>
        <p:spPr>
          <a:xfrm>
            <a:off x="499572" y="4458381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2" name="Rectangle 51">
            <a:hlinkClick r:id="" action="ppaction://noaction">
              <a:snd r:embed="rId9" name="7_4a_beep.wav"/>
            </a:hlinkClick>
            <a:extLst>
              <a:ext uri="{FF2B5EF4-FFF2-40B4-BE49-F238E27FC236}">
                <a16:creationId xmlns:a16="http://schemas.microsoft.com/office/drawing/2014/main" id="{60718FC6-70AC-4DA6-938F-56AC5BFBBC60}"/>
              </a:ext>
            </a:extLst>
          </p:cNvPr>
          <p:cNvSpPr/>
          <p:nvPr/>
        </p:nvSpPr>
        <p:spPr>
          <a:xfrm>
            <a:off x="488050" y="5133542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EE6A9F3E-B399-4743-A66E-A6942D39DF86}"/>
              </a:ext>
            </a:extLst>
          </p:cNvPr>
          <p:cNvSpPr/>
          <p:nvPr/>
        </p:nvSpPr>
        <p:spPr>
          <a:xfrm>
            <a:off x="2123327" y="2299119"/>
            <a:ext cx="756579" cy="61518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DE668166-14CE-424E-BEA7-647C50B25BAA}"/>
              </a:ext>
            </a:extLst>
          </p:cNvPr>
          <p:cNvSpPr/>
          <p:nvPr/>
        </p:nvSpPr>
        <p:spPr>
          <a:xfrm>
            <a:off x="1332109" y="2998261"/>
            <a:ext cx="746057" cy="61518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2B16CE19-7F75-4F36-94F9-E147C3E03A83}"/>
              </a:ext>
            </a:extLst>
          </p:cNvPr>
          <p:cNvSpPr/>
          <p:nvPr/>
        </p:nvSpPr>
        <p:spPr>
          <a:xfrm>
            <a:off x="1352304" y="3704746"/>
            <a:ext cx="746057" cy="625451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CEC813F-DBE9-4C48-BAC0-4A2504784442}"/>
              </a:ext>
            </a:extLst>
          </p:cNvPr>
          <p:cNvSpPr/>
          <p:nvPr/>
        </p:nvSpPr>
        <p:spPr>
          <a:xfrm>
            <a:off x="2156080" y="4411582"/>
            <a:ext cx="746057" cy="625452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C391A713-20FB-4852-B4D7-A1C9A9AF6C79}"/>
              </a:ext>
            </a:extLst>
          </p:cNvPr>
          <p:cNvSpPr/>
          <p:nvPr/>
        </p:nvSpPr>
        <p:spPr>
          <a:xfrm>
            <a:off x="2135384" y="5087559"/>
            <a:ext cx="746057" cy="655696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hlinkClick r:id="" action="ppaction://noaction">
              <a:snd r:embed="rId10" name="7_5a_beep.wav"/>
            </a:hlinkClick>
            <a:extLst>
              <a:ext uri="{FF2B5EF4-FFF2-40B4-BE49-F238E27FC236}">
                <a16:creationId xmlns:a16="http://schemas.microsoft.com/office/drawing/2014/main" id="{9FC74770-7451-4514-9BD6-F0B8E14B3E97}"/>
              </a:ext>
            </a:extLst>
          </p:cNvPr>
          <p:cNvSpPr/>
          <p:nvPr/>
        </p:nvSpPr>
        <p:spPr>
          <a:xfrm>
            <a:off x="488049" y="5853359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2F6DD1B-3518-4554-A044-43849EC48F00}"/>
              </a:ext>
            </a:extLst>
          </p:cNvPr>
          <p:cNvSpPr/>
          <p:nvPr/>
        </p:nvSpPr>
        <p:spPr>
          <a:xfrm>
            <a:off x="1385641" y="5830639"/>
            <a:ext cx="746057" cy="61518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" name="Picture 36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DB01CBC5-B82F-4246-B533-879B772D95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692" y="4644047"/>
            <a:ext cx="1069146" cy="221395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F7686E3-AF61-4D7F-85DA-03409BA99111}"/>
              </a:ext>
            </a:extLst>
          </p:cNvPr>
          <p:cNvSpPr txBox="1"/>
          <p:nvPr/>
        </p:nvSpPr>
        <p:spPr>
          <a:xfrm>
            <a:off x="61624" y="853332"/>
            <a:ext cx="559199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Escucha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otra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vez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Quién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es? </a:t>
            </a:r>
            <a:b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¿Es al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aire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libre?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098" name="Picture 2" descr="Naturaleza, Escena, Montaña, Verde">
            <a:extLst>
              <a:ext uri="{FF2B5EF4-FFF2-40B4-BE49-F238E27FC236}">
                <a16:creationId xmlns:a16="http://schemas.microsoft.com/office/drawing/2014/main" id="{ED35604C-BC09-4237-A9E2-1393A5068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599" y="116348"/>
            <a:ext cx="1514057" cy="76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8B8C354-2218-4A77-9F9E-3F7D17D281A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873" y="2479427"/>
            <a:ext cx="527765" cy="445052"/>
          </a:xfrm>
          <a:prstGeom prst="rect">
            <a:avLst/>
          </a:prstGeom>
        </p:spPr>
      </p:pic>
      <p:pic>
        <p:nvPicPr>
          <p:cNvPr id="4100" name="Picture 4" descr="Cruzar, Eliminar, Retirar, Cancelar">
            <a:extLst>
              <a:ext uri="{FF2B5EF4-FFF2-40B4-BE49-F238E27FC236}">
                <a16:creationId xmlns:a16="http://schemas.microsoft.com/office/drawing/2014/main" id="{CE66D64A-37EA-4B47-A9E5-8B6EA5270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527" y="4542679"/>
            <a:ext cx="696075" cy="47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CEF0EB4-4E25-4DF4-B500-9C0B5BDA7B8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50" y="3794945"/>
            <a:ext cx="527765" cy="4450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8C87EDC-6C49-471F-B9EF-21C41C72983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841" y="5255227"/>
            <a:ext cx="527765" cy="445052"/>
          </a:xfrm>
          <a:prstGeom prst="rect">
            <a:avLst/>
          </a:prstGeom>
        </p:spPr>
      </p:pic>
      <p:pic>
        <p:nvPicPr>
          <p:cNvPr id="57" name="Picture 4" descr="Cruzar, Eliminar, Retirar, Cancelar">
            <a:extLst>
              <a:ext uri="{FF2B5EF4-FFF2-40B4-BE49-F238E27FC236}">
                <a16:creationId xmlns:a16="http://schemas.microsoft.com/office/drawing/2014/main" id="{CDD524FA-A95A-4AAE-998F-627261169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402" y="5943576"/>
            <a:ext cx="696075" cy="47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7D210E51-4EB8-49D4-9910-377FDA7E4F02}"/>
              </a:ext>
            </a:extLst>
          </p:cNvPr>
          <p:cNvSpPr txBox="1"/>
          <p:nvPr/>
        </p:nvSpPr>
        <p:spPr>
          <a:xfrm>
            <a:off x="3518336" y="2394395"/>
            <a:ext cx="242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playa | mar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2E064DA-866D-411A-831A-1DD48085893F}"/>
              </a:ext>
            </a:extLst>
          </p:cNvPr>
          <p:cNvSpPr txBox="1"/>
          <p:nvPr/>
        </p:nvSpPr>
        <p:spPr>
          <a:xfrm>
            <a:off x="9481481" y="1221914"/>
            <a:ext cx="17207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Marca 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09CBB5C-A701-494D-893A-AC62089A57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735" y="1288222"/>
            <a:ext cx="408622" cy="344581"/>
          </a:xfrm>
          <a:prstGeom prst="rect">
            <a:avLst/>
          </a:prstGeom>
        </p:spPr>
      </p:pic>
      <p:pic>
        <p:nvPicPr>
          <p:cNvPr id="72" name="Picture 4" descr="Cruzar, Eliminar, Retirar, Cancelar">
            <a:extLst>
              <a:ext uri="{FF2B5EF4-FFF2-40B4-BE49-F238E27FC236}">
                <a16:creationId xmlns:a16="http://schemas.microsoft.com/office/drawing/2014/main" id="{1DA7DC9B-B3DC-4F60-B35E-03F58E862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692" y="1377765"/>
            <a:ext cx="413375" cy="28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8F9D08C-5FD8-485C-8006-CCF9AFBDB5F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126" y="3185932"/>
            <a:ext cx="527765" cy="44505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3AE5772A-8DD0-4382-BCC2-B6D64C5E8DC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527" y="5899094"/>
            <a:ext cx="527765" cy="445052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90E94895-87F9-4DC1-A8F0-578B24A6AA77}"/>
              </a:ext>
            </a:extLst>
          </p:cNvPr>
          <p:cNvSpPr txBox="1"/>
          <p:nvPr/>
        </p:nvSpPr>
        <p:spPr>
          <a:xfrm>
            <a:off x="2981390" y="3144186"/>
            <a:ext cx="3723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clase</a:t>
            </a:r>
            <a:r>
              <a:rPr lang="en-GB" sz="20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20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GB" sz="20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| pueblo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25ADD1B-A7A4-44DA-8BAE-A0172A341086}"/>
              </a:ext>
            </a:extLst>
          </p:cNvPr>
          <p:cNvSpPr txBox="1"/>
          <p:nvPr/>
        </p:nvSpPr>
        <p:spPr>
          <a:xfrm>
            <a:off x="3075358" y="3787283"/>
            <a:ext cx="3723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mar | playa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2A05EC4-54DF-49E1-BE04-804357348FA1}"/>
              </a:ext>
            </a:extLst>
          </p:cNvPr>
          <p:cNvSpPr txBox="1"/>
          <p:nvPr/>
        </p:nvSpPr>
        <p:spPr>
          <a:xfrm>
            <a:off x="2981457" y="4597957"/>
            <a:ext cx="3723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casa de </a:t>
            </a:r>
            <a:r>
              <a:rPr lang="en-GB" sz="20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Ángela</a:t>
            </a:r>
            <a:r>
              <a:rPr lang="en-GB" sz="20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| pueblo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68EF83C-2FBA-497A-905C-AA1EC1997920}"/>
              </a:ext>
            </a:extLst>
          </p:cNvPr>
          <p:cNvSpPr txBox="1"/>
          <p:nvPr/>
        </p:nvSpPr>
        <p:spPr>
          <a:xfrm>
            <a:off x="3102725" y="5194482"/>
            <a:ext cx="3723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montaña</a:t>
            </a:r>
            <a:r>
              <a:rPr lang="en-GB" sz="28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| </a:t>
            </a:r>
            <a:r>
              <a:rPr lang="en-GB" sz="28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lago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94E3E16-5B6C-493E-AB65-F88396551CEB}"/>
              </a:ext>
            </a:extLst>
          </p:cNvPr>
          <p:cNvSpPr txBox="1"/>
          <p:nvPr/>
        </p:nvSpPr>
        <p:spPr>
          <a:xfrm>
            <a:off x="3092143" y="5935030"/>
            <a:ext cx="3723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playa | pueblo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79" name="Table 3">
            <a:extLst>
              <a:ext uri="{FF2B5EF4-FFF2-40B4-BE49-F238E27FC236}">
                <a16:creationId xmlns:a16="http://schemas.microsoft.com/office/drawing/2014/main" id="{ECDA327B-A50E-4794-A1C3-E2E6EF7533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996113"/>
              </p:ext>
            </p:extLst>
          </p:nvPr>
        </p:nvGraphicFramePr>
        <p:xfrm>
          <a:off x="7268922" y="1640548"/>
          <a:ext cx="2224138" cy="4849700"/>
        </p:xfrm>
        <a:graphic>
          <a:graphicData uri="http://schemas.openxmlformats.org/drawingml/2006/table">
            <a:tbl>
              <a:tblPr firstRow="1" bandRow="1"/>
              <a:tblGrid>
                <a:gridCol w="2224138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</a:tblGrid>
              <a:tr h="67502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 (I), Á (she)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8919250"/>
                  </a:ext>
                </a:extLst>
              </a:tr>
              <a:tr h="69577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69577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69577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69577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69577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  <a:tr h="69577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4670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EA48BFA-3BAB-49CE-AA96-9BC13CB9C31C}"/>
              </a:ext>
            </a:extLst>
          </p:cNvPr>
          <p:cNvSpPr txBox="1"/>
          <p:nvPr/>
        </p:nvSpPr>
        <p:spPr>
          <a:xfrm>
            <a:off x="7416758" y="2402723"/>
            <a:ext cx="204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Sofía (I)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7130DDE-2162-4545-AEA1-6EEE889D8011}"/>
              </a:ext>
            </a:extLst>
          </p:cNvPr>
          <p:cNvSpPr txBox="1"/>
          <p:nvPr/>
        </p:nvSpPr>
        <p:spPr>
          <a:xfrm>
            <a:off x="7418472" y="3113408"/>
            <a:ext cx="204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Sofía (I)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1C99AFA-AF43-4424-9B73-07FA5E76FBA5}"/>
              </a:ext>
            </a:extLst>
          </p:cNvPr>
          <p:cNvSpPr txBox="1"/>
          <p:nvPr/>
        </p:nvSpPr>
        <p:spPr>
          <a:xfrm>
            <a:off x="7470366" y="5924376"/>
            <a:ext cx="204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Ángela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(I)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2FF6B6B-8456-4565-9EAA-912ACE87C32D}"/>
              </a:ext>
            </a:extLst>
          </p:cNvPr>
          <p:cNvSpPr txBox="1"/>
          <p:nvPr/>
        </p:nvSpPr>
        <p:spPr>
          <a:xfrm>
            <a:off x="7407762" y="4549105"/>
            <a:ext cx="204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Sofía (I)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0B9A2FE-8569-4606-BF03-D694B3F33E7F}"/>
              </a:ext>
            </a:extLst>
          </p:cNvPr>
          <p:cNvSpPr txBox="1"/>
          <p:nvPr/>
        </p:nvSpPr>
        <p:spPr>
          <a:xfrm>
            <a:off x="7450667" y="5217452"/>
            <a:ext cx="204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Ángela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(I)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62E14EC-01C3-4FBB-B51F-088D2890F1AC}"/>
              </a:ext>
            </a:extLst>
          </p:cNvPr>
          <p:cNvSpPr txBox="1"/>
          <p:nvPr/>
        </p:nvSpPr>
        <p:spPr>
          <a:xfrm>
            <a:off x="7588082" y="3793848"/>
            <a:ext cx="204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Ángela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(I)</a:t>
            </a:r>
          </a:p>
        </p:txBody>
      </p:sp>
      <p:sp>
        <p:nvSpPr>
          <p:cNvPr id="23" name="Rectangle 22">
            <a:hlinkClick r:id="" action="ppaction://noaction">
              <a:snd r:embed="rId15" name="7_0b.wav"/>
            </a:hlinkClick>
            <a:extLst>
              <a:ext uri="{FF2B5EF4-FFF2-40B4-BE49-F238E27FC236}">
                <a16:creationId xmlns:a16="http://schemas.microsoft.com/office/drawing/2014/main" id="{F123782F-2FF5-4F7B-93F3-D649FA321E88}"/>
              </a:ext>
            </a:extLst>
          </p:cNvPr>
          <p:cNvSpPr/>
          <p:nvPr/>
        </p:nvSpPr>
        <p:spPr>
          <a:xfrm>
            <a:off x="6860906" y="2406118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4" name="Rectangle 23">
            <a:hlinkClick r:id="" action="ppaction://noaction">
              <a:snd r:embed="rId16" name="7_1b.wav"/>
            </a:hlinkClick>
            <a:extLst>
              <a:ext uri="{FF2B5EF4-FFF2-40B4-BE49-F238E27FC236}">
                <a16:creationId xmlns:a16="http://schemas.microsoft.com/office/drawing/2014/main" id="{4CC2429F-CE3C-4DD6-ACEF-D482742E3E18}"/>
              </a:ext>
            </a:extLst>
          </p:cNvPr>
          <p:cNvSpPr/>
          <p:nvPr/>
        </p:nvSpPr>
        <p:spPr>
          <a:xfrm>
            <a:off x="6860907" y="3075435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5" name="Rectangle 24">
            <a:hlinkClick r:id="" action="ppaction://noaction">
              <a:snd r:embed="rId17" name="7_2b.wav"/>
            </a:hlinkClick>
            <a:extLst>
              <a:ext uri="{FF2B5EF4-FFF2-40B4-BE49-F238E27FC236}">
                <a16:creationId xmlns:a16="http://schemas.microsoft.com/office/drawing/2014/main" id="{16FE441A-787A-4DF8-81D0-9E2CB2EFF9A4}"/>
              </a:ext>
            </a:extLst>
          </p:cNvPr>
          <p:cNvSpPr/>
          <p:nvPr/>
        </p:nvSpPr>
        <p:spPr>
          <a:xfrm>
            <a:off x="6842025" y="3782341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6" name="Rectangle 25">
            <a:hlinkClick r:id="" action="ppaction://noaction">
              <a:snd r:embed="rId18" name="7_3b.wav"/>
            </a:hlinkClick>
            <a:extLst>
              <a:ext uri="{FF2B5EF4-FFF2-40B4-BE49-F238E27FC236}">
                <a16:creationId xmlns:a16="http://schemas.microsoft.com/office/drawing/2014/main" id="{E1CA17D9-148A-4D33-9997-2A885D904F9C}"/>
              </a:ext>
            </a:extLst>
          </p:cNvPr>
          <p:cNvSpPr/>
          <p:nvPr/>
        </p:nvSpPr>
        <p:spPr>
          <a:xfrm>
            <a:off x="6853073" y="4509686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7" name="Rectangle 26">
            <a:hlinkClick r:id="" action="ppaction://noaction">
              <a:snd r:embed="rId19" name="7_4b.wav"/>
            </a:hlinkClick>
            <a:extLst>
              <a:ext uri="{FF2B5EF4-FFF2-40B4-BE49-F238E27FC236}">
                <a16:creationId xmlns:a16="http://schemas.microsoft.com/office/drawing/2014/main" id="{B7CFFF3F-4191-42B5-A2EC-22BE1549E2DC}"/>
              </a:ext>
            </a:extLst>
          </p:cNvPr>
          <p:cNvSpPr/>
          <p:nvPr/>
        </p:nvSpPr>
        <p:spPr>
          <a:xfrm>
            <a:off x="6856234" y="5167386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6" name="Rectangle 35">
            <a:hlinkClick r:id="" action="ppaction://noaction">
              <a:snd r:embed="rId20" name="7_5b.wav"/>
            </a:hlinkClick>
            <a:extLst>
              <a:ext uri="{FF2B5EF4-FFF2-40B4-BE49-F238E27FC236}">
                <a16:creationId xmlns:a16="http://schemas.microsoft.com/office/drawing/2014/main" id="{57FE5E9F-2383-4793-8F04-D4F0D06A83E9}"/>
              </a:ext>
            </a:extLst>
          </p:cNvPr>
          <p:cNvSpPr/>
          <p:nvPr/>
        </p:nvSpPr>
        <p:spPr>
          <a:xfrm>
            <a:off x="6875345" y="5885799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C6ECD05F-331C-4B7F-A5E9-6F91FF6C658F}"/>
              </a:ext>
            </a:extLst>
          </p:cNvPr>
          <p:cNvSpPr/>
          <p:nvPr/>
        </p:nvSpPr>
        <p:spPr>
          <a:xfrm>
            <a:off x="3547494" y="2332586"/>
            <a:ext cx="1223962" cy="61518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60F1F97A-ED80-416A-975C-9EE486EA7937}"/>
              </a:ext>
            </a:extLst>
          </p:cNvPr>
          <p:cNvSpPr/>
          <p:nvPr/>
        </p:nvSpPr>
        <p:spPr>
          <a:xfrm>
            <a:off x="5403169" y="3028371"/>
            <a:ext cx="1223962" cy="61518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C303CFD2-6FEF-4AA5-BA6F-B127E52AFAF4}"/>
              </a:ext>
            </a:extLst>
          </p:cNvPr>
          <p:cNvSpPr/>
          <p:nvPr/>
        </p:nvSpPr>
        <p:spPr>
          <a:xfrm>
            <a:off x="3523354" y="3738073"/>
            <a:ext cx="1223962" cy="61518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B7306509-CD22-46C6-9D78-3F8155F15534}"/>
              </a:ext>
            </a:extLst>
          </p:cNvPr>
          <p:cNvSpPr/>
          <p:nvPr/>
        </p:nvSpPr>
        <p:spPr>
          <a:xfrm>
            <a:off x="3169259" y="4452562"/>
            <a:ext cx="2233909" cy="61518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F758FCC8-61DC-4129-AF0A-57C02619E052}"/>
              </a:ext>
            </a:extLst>
          </p:cNvPr>
          <p:cNvSpPr/>
          <p:nvPr/>
        </p:nvSpPr>
        <p:spPr>
          <a:xfrm>
            <a:off x="3540286" y="5142023"/>
            <a:ext cx="1623675" cy="61518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26418D23-97C1-4171-AD1D-886E39D245F5}"/>
              </a:ext>
            </a:extLst>
          </p:cNvPr>
          <p:cNvSpPr/>
          <p:nvPr/>
        </p:nvSpPr>
        <p:spPr>
          <a:xfrm>
            <a:off x="4981357" y="5872648"/>
            <a:ext cx="1280842" cy="61518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19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5" grpId="0" animBg="1"/>
      <p:bldP spid="60" grpId="0" animBg="1"/>
      <p:bldP spid="61" grpId="0" animBg="1"/>
      <p:bldP spid="62" grpId="0" animBg="1"/>
      <p:bldP spid="63" grpId="0" animBg="1"/>
      <p:bldP spid="35" grpId="0" animBg="1"/>
      <p:bldP spid="39" grpId="0"/>
      <p:bldP spid="70" grpId="0"/>
      <p:bldP spid="4" grpId="0"/>
      <p:bldP spid="80" grpId="0"/>
      <p:bldP spid="81" grpId="0"/>
      <p:bldP spid="82" grpId="0"/>
      <p:bldP spid="84" grpId="0"/>
      <p:bldP spid="85" grpId="0"/>
      <p:bldP spid="23" grpId="0" animBg="1"/>
      <p:bldP spid="24" grpId="0" animBg="1"/>
      <p:bldP spid="25" grpId="0" animBg="1"/>
      <p:bldP spid="26" grpId="0" animBg="1"/>
      <p:bldP spid="27" grpId="0" animBg="1"/>
      <p:bldP spid="36" grpId="0" animBg="1"/>
      <p:bldP spid="86" grpId="0" animBg="1"/>
      <p:bldP spid="88" grpId="0" animBg="1"/>
      <p:bldP spid="89" grpId="0" animBg="1"/>
      <p:bldP spid="90" grpId="0" animBg="1"/>
      <p:bldP spid="91" grpId="0" animBg="1"/>
      <p:bldP spid="9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9313</TotalTime>
  <Words>1673</Words>
  <Application>Microsoft Office PowerPoint</Application>
  <PresentationFormat>Widescreen</PresentationFormat>
  <Paragraphs>246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docs-Century Gothic</vt:lpstr>
      <vt:lpstr>Arial</vt:lpstr>
      <vt:lpstr>Calibri</vt:lpstr>
      <vt:lpstr>Calibri Light</vt:lpstr>
      <vt:lpstr>Century Gothic</vt:lpstr>
      <vt:lpstr>Modern Love</vt:lpstr>
      <vt:lpstr>Segoe Print</vt:lpstr>
      <vt:lpstr>Office Theme</vt:lpstr>
      <vt:lpstr>español, con Sofía</vt:lpstr>
      <vt:lpstr>Describing me and others do</vt:lpstr>
      <vt:lpstr>PowerPoint Presentation</vt:lpstr>
      <vt:lpstr>Vocabulario</vt:lpstr>
      <vt:lpstr>vocabulario</vt:lpstr>
      <vt:lpstr>Definite articles: singular &amp; plural</vt:lpstr>
      <vt:lpstr>leer</vt:lpstr>
      <vt:lpstr>escuchar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Rachel Hawkes</cp:lastModifiedBy>
  <cp:revision>38</cp:revision>
  <dcterms:created xsi:type="dcterms:W3CDTF">2021-09-17T15:21:32Z</dcterms:created>
  <dcterms:modified xsi:type="dcterms:W3CDTF">2022-01-17T05:06:10Z</dcterms:modified>
</cp:coreProperties>
</file>