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7" r:id="rId2"/>
    <p:sldId id="299" r:id="rId3"/>
    <p:sldId id="296" r:id="rId4"/>
    <p:sldId id="295" r:id="rId5"/>
    <p:sldId id="298" r:id="rId6"/>
    <p:sldId id="29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4DD695-CDF6-4DEB-8718-3340DFA93E48}" v="1" dt="2023-07-01T11:58:42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796" autoAdjust="0"/>
  </p:normalViewPr>
  <p:slideViewPr>
    <p:cSldViewPr snapToGrid="0">
      <p:cViewPr varScale="1">
        <p:scale>
          <a:sx n="60" d="100"/>
          <a:sy n="60" d="100"/>
        </p:scale>
        <p:origin x="143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F34DD695-CDF6-4DEB-8718-3340DFA93E48}"/>
    <pc:docChg chg="modSld">
      <pc:chgData name="Paula Vázquez-Valero" userId="3a0e46d7-2099-40af-a155-aa45b68bfff3" providerId="ADAL" clId="{F34DD695-CDF6-4DEB-8718-3340DFA93E48}" dt="2023-07-01T11:58:42.853" v="0"/>
      <pc:docMkLst>
        <pc:docMk/>
      </pc:docMkLst>
      <pc:sldChg chg="modNotes">
        <pc:chgData name="Paula Vázquez-Valero" userId="3a0e46d7-2099-40af-a155-aa45b68bfff3" providerId="ADAL" clId="{F34DD695-CDF6-4DEB-8718-3340DFA93E48}" dt="2023-07-01T11:58:42.853" v="0"/>
        <pc:sldMkLst>
          <pc:docMk/>
          <pc:sldMk cId="2986105581" sldId="298"/>
        </pc:sldMkLst>
      </pc:sldChg>
      <pc:sldChg chg="modNotes">
        <pc:chgData name="Paula Vázquez-Valero" userId="3a0e46d7-2099-40af-a155-aa45b68bfff3" providerId="ADAL" clId="{F34DD695-CDF6-4DEB-8718-3340DFA93E48}" dt="2023-07-01T11:58:42.853" v="0"/>
        <pc:sldMkLst>
          <pc:docMk/>
          <pc:sldMk cId="0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[u]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[1603]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[21]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[45]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[5]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¡Buenos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días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[103/65]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tardes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[103/392]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adiós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[2309]</a:t>
            </a:r>
            <a:b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Source: Davies, M. and Davies, K. (2018)</a:t>
            </a:r>
            <a:r>
              <a:rPr lang="en-GB" sz="1800" i="1" dirty="0">
                <a:latin typeface="Calibri"/>
                <a:ea typeface="Calibri"/>
                <a:cs typeface="Calibri"/>
                <a:sym typeface="Calibri"/>
              </a:rPr>
              <a:t>. A frequency dictionary of Spanish: Core vocabulary for learners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(2nd ed.). Routledge: London</a:t>
            </a:r>
            <a:endParaRPr lang="en-GB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(but can be split into two parts A/B | C to do on different days, as required)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written production of the SSC [a] and [u].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number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B.  Give a time limit for the drawing (e.g., 30 seconds for each).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C.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 to hear the ejemplo (example). pupils write down the missing letters and volunteer the name.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with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Clase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Universo</a:t>
            </a:r>
            <a:br>
              <a:rPr lang="en-GB" dirty="0"/>
            </a:br>
            <a:r>
              <a:rPr lang="en-GB" dirty="0"/>
              <a:t>[3] Casa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Part 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</a:t>
            </a:r>
            <a:r>
              <a:rPr lang="en-GB" dirty="0" err="1"/>
              <a:t>ejemplo</a:t>
            </a:r>
            <a:r>
              <a:rPr lang="en-GB" dirty="0"/>
              <a:t>] Lugo</a:t>
            </a:r>
            <a:br>
              <a:rPr lang="en-GB" dirty="0"/>
            </a:br>
            <a:r>
              <a:rPr lang="en-GB" dirty="0"/>
              <a:t>[1] Palma</a:t>
            </a:r>
            <a:br>
              <a:rPr lang="en-GB" dirty="0"/>
            </a:br>
            <a:r>
              <a:rPr lang="en-GB" dirty="0"/>
              <a:t>[2] Puno</a:t>
            </a:r>
            <a:br>
              <a:rPr lang="en-GB" dirty="0"/>
            </a:br>
            <a:r>
              <a:rPr lang="en-GB" dirty="0"/>
              <a:t>[3] Piura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[4] Tacna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Granada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This task may have been done in the lesson, but here it is repeated for additional reading practice. </a:t>
            </a:r>
            <a:br>
              <a:rPr lang="en-GB" b="1" dirty="0"/>
            </a:br>
            <a:r>
              <a:rPr lang="en-GB" b="1" dirty="0"/>
              <a:t>If pupils are seeing this for the first time, follow the task instructions below.  If they have already done the task, then follow the additional suggestions.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see and understand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estás</a:t>
            </a:r>
            <a:r>
              <a:rPr lang="en-GB" b="0" dirty="0"/>
              <a:t>” in an extended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pupils Sofía is texting Rubén and we need to figure out where Sofía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 and develop pupils’ awareness of Spanish speaking countries and cities. Model pronunciation of “Barcelona” as pupils haven’t encountered </a:t>
            </a:r>
            <a:r>
              <a:rPr lang="en-GB" b="1" dirty="0"/>
              <a:t>[c] </a:t>
            </a:r>
            <a:r>
              <a:rPr lang="en-GB" dirty="0"/>
              <a:t>yet.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play the video with the message exchange (hover the cursor over the word ‘message’ to see play button).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Sofía?”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 &amp; elicit full answer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 err="1"/>
              <a:t>dónde</a:t>
            </a:r>
            <a:r>
              <a:rPr lang="en-GB" sz="1200" b="0" dirty="0"/>
              <a:t> is glossed here.  It is used incidentally in this task, in which predominantly raised intonation questions are practised. </a:t>
            </a:r>
            <a:r>
              <a:rPr lang="en-GB" sz="1200" b="0" dirty="0" err="1"/>
              <a:t>Dónde</a:t>
            </a:r>
            <a:r>
              <a:rPr lang="en-GB" sz="1200" b="0" dirty="0"/>
              <a:t> will be introduced formally next week.</a:t>
            </a:r>
          </a:p>
          <a:p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Divide the class in half (Sofía and Rubén) and ask them to read along with the text messages as they appear.</a:t>
            </a:r>
          </a:p>
          <a:p>
            <a:r>
              <a:rPr lang="en-GB" dirty="0"/>
              <a:t>2.  Elicit pronunciations of the place options, too, focusing in particular on the [u], [o] and [a] sounds, which have been taught.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asking yes/no intonation questions with “</a:t>
            </a:r>
            <a:r>
              <a:rPr lang="en-GB" b="0" dirty="0" err="1"/>
              <a:t>está</a:t>
            </a:r>
            <a:r>
              <a:rPr lang="en-GB" b="0" dirty="0"/>
              <a:t>”.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pupils we now need to find where Rubén is so they need to ask her.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SSCs. Model pronunciation of “Barcelona” and particularly “Arequipa”.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for volunteers to ask Sofía, starting by asking the country. Click on the picture to listen to Sofía’s response. The sound plays on clicking each of the pictures (Perú / Cusco / Arequipa / </a:t>
            </a:r>
            <a:r>
              <a:rPr lang="en-GB" dirty="0" err="1"/>
              <a:t>España</a:t>
            </a:r>
            <a:r>
              <a:rPr lang="en-GB" dirty="0"/>
              <a:t> / Madrid / Barcelona).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Rubén?”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answer.</a:t>
            </a:r>
            <a:endParaRPr lang="en-GB" sz="1200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[Arequipa] No. </a:t>
            </a:r>
            <a:br>
              <a:rPr lang="en-GB" sz="1200" b="0" dirty="0"/>
            </a:br>
            <a:r>
              <a:rPr lang="en-GB" sz="1200" b="0" dirty="0"/>
              <a:t>[Madrid] No.</a:t>
            </a:r>
            <a:br>
              <a:rPr lang="en-GB" sz="1200" b="0" dirty="0"/>
            </a:br>
            <a:r>
              <a:rPr lang="en-GB" sz="1200" b="0" dirty="0"/>
              <a:t>[Barcelona] No.</a:t>
            </a:r>
            <a:br>
              <a:rPr lang="en-GB" sz="1200" b="0" dirty="0"/>
            </a:br>
            <a:r>
              <a:rPr lang="en-GB" sz="1200" b="0" dirty="0"/>
              <a:t>[Cusco] </a:t>
            </a:r>
            <a:r>
              <a:rPr lang="en-GB" sz="1200" b="0" dirty="0" err="1"/>
              <a:t>Sí</a:t>
            </a:r>
            <a:r>
              <a:rPr lang="en-GB" sz="1200" b="0" dirty="0"/>
              <a:t>, </a:t>
            </a:r>
            <a:r>
              <a:rPr lang="en-GB" sz="1200" b="0" dirty="0" err="1"/>
              <a:t>está</a:t>
            </a:r>
            <a:r>
              <a:rPr lang="en-GB" sz="1200" b="0" dirty="0"/>
              <a:t> </a:t>
            </a:r>
            <a:r>
              <a:rPr lang="en-GB" sz="1200" b="0" dirty="0" err="1"/>
              <a:t>en</a:t>
            </a:r>
            <a:r>
              <a:rPr lang="en-GB" sz="1200" b="0" dirty="0"/>
              <a:t> Cusco.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“</a:t>
            </a:r>
            <a:r>
              <a:rPr lang="en-GB" b="0" dirty="0" err="1"/>
              <a:t>estás</a:t>
            </a:r>
            <a:r>
              <a:rPr lang="en-GB" b="0" dirty="0"/>
              <a:t>” with yes/no questions and statements.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to write down the name of one of the cities displayed making sure their partners don’t see it.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through the different cities to ensure they know how to pronounce them (Arequipa will need more practice!).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Model the dialogue by choosing yourself a city and getting individual pupils to try to guess your city (the animated example is Lima). pupils should start asking the country, then the cities (this will develop cultural/geographical awareness).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model the statement when they guess your city</a:t>
            </a:r>
            <a:r>
              <a:rPr lang="en-GB" sz="1200" b="1" dirty="0"/>
              <a:t> (¡</a:t>
            </a:r>
            <a:r>
              <a:rPr lang="en-GB" sz="1200" b="1" dirty="0" err="1"/>
              <a:t>Estás</a:t>
            </a:r>
            <a:r>
              <a:rPr lang="en-GB" sz="1200" b="1" dirty="0"/>
              <a:t> en Lima!). </a:t>
            </a:r>
            <a:r>
              <a:rPr lang="en-GB" sz="1200" b="0" dirty="0"/>
              <a:t>You can click also on the picture of Lima to reveal the statement</a:t>
            </a:r>
            <a:r>
              <a:rPr lang="en-GB" sz="1200" b="1" dirty="0"/>
              <a:t>: </a:t>
            </a:r>
            <a:r>
              <a:rPr lang="en-GB" sz="1200" b="1" dirty="0" err="1"/>
              <a:t>Sí</a:t>
            </a:r>
            <a:r>
              <a:rPr lang="en-GB" sz="1200" b="1" dirty="0"/>
              <a:t>, </a:t>
            </a:r>
            <a:r>
              <a:rPr lang="en-GB" sz="1200" b="1" dirty="0" err="1"/>
              <a:t>estoy</a:t>
            </a:r>
            <a:r>
              <a:rPr lang="en-GB" sz="1200" b="1" dirty="0"/>
              <a:t> </a:t>
            </a:r>
            <a:r>
              <a:rPr lang="en-GB" sz="1200" b="1" dirty="0" err="1"/>
              <a:t>en</a:t>
            </a:r>
            <a:r>
              <a:rPr lang="en-GB" sz="1200" b="1" dirty="0"/>
              <a:t> Lima.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1" dirty="0"/>
              <a:t>Click on “</a:t>
            </a:r>
            <a:r>
              <a:rPr lang="en-GB" sz="1200" b="1" dirty="0" err="1"/>
              <a:t>inicio</a:t>
            </a:r>
            <a:r>
              <a:rPr lang="en-GB" sz="1200" b="1" dirty="0"/>
              <a:t>” to start the timer.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“</a:t>
            </a:r>
            <a:r>
              <a:rPr lang="en-GB" b="0" dirty="0" err="1"/>
              <a:t>estoy</a:t>
            </a:r>
            <a:r>
              <a:rPr lang="en-GB" b="0" dirty="0"/>
              <a:t>”, “</a:t>
            </a:r>
            <a:r>
              <a:rPr lang="en-GB" b="0" dirty="0" err="1"/>
              <a:t>estás</a:t>
            </a:r>
            <a:r>
              <a:rPr lang="en-GB" b="0" dirty="0"/>
              <a:t>” &amp; “</a:t>
            </a:r>
            <a:r>
              <a:rPr lang="en-GB" b="0" dirty="0" err="1"/>
              <a:t>estás</a:t>
            </a:r>
            <a:r>
              <a:rPr lang="en-GB" b="0" dirty="0"/>
              <a:t>” to produce whole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to write down three sentences of their choice, using you are, I am &amp; She is + the country and city of their choice. If they know any other Spanish speaking cities, they can bring their own ideas.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possible answers.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answers that pupils have written.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895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audio" Target="../media/audio7.wav"/><Relationship Id="rId4" Type="http://schemas.openxmlformats.org/officeDocument/2006/relationships/image" Target="../media/image4.png"/><Relationship Id="rId9" Type="http://schemas.openxmlformats.org/officeDocument/2006/relationships/audio" Target="../media/audio6.wav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9.jpeg"/><Relationship Id="rId18" Type="http://schemas.openxmlformats.org/officeDocument/2006/relationships/image" Target="../media/image6.png"/><Relationship Id="rId3" Type="http://schemas.openxmlformats.org/officeDocument/2006/relationships/audio" Target="../media/audio10.wav"/><Relationship Id="rId21" Type="http://schemas.openxmlformats.org/officeDocument/2006/relationships/image" Target="../media/image18.gif"/><Relationship Id="rId7" Type="http://schemas.openxmlformats.org/officeDocument/2006/relationships/audio" Target="../media/audio14.wav"/><Relationship Id="rId12" Type="http://schemas.openxmlformats.org/officeDocument/2006/relationships/image" Target="../media/image8.jpeg"/><Relationship Id="rId17" Type="http://schemas.openxmlformats.org/officeDocument/2006/relationships/image" Target="../media/image5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0.wav"/><Relationship Id="rId20" Type="http://schemas.openxmlformats.org/officeDocument/2006/relationships/audio" Target="../media/audio21.wav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3.wav"/><Relationship Id="rId11" Type="http://schemas.openxmlformats.org/officeDocument/2006/relationships/image" Target="../media/image17.gif"/><Relationship Id="rId24" Type="http://schemas.openxmlformats.org/officeDocument/2006/relationships/image" Target="../media/image16.svg"/><Relationship Id="rId5" Type="http://schemas.openxmlformats.org/officeDocument/2006/relationships/audio" Target="../media/audio12.wav"/><Relationship Id="rId15" Type="http://schemas.openxmlformats.org/officeDocument/2006/relationships/audio" Target="../media/audio19.wav"/><Relationship Id="rId23" Type="http://schemas.openxmlformats.org/officeDocument/2006/relationships/image" Target="../media/image15.png"/><Relationship Id="rId10" Type="http://schemas.openxmlformats.org/officeDocument/2006/relationships/audio" Target="../media/audio17.wav"/><Relationship Id="rId19" Type="http://schemas.openxmlformats.org/officeDocument/2006/relationships/image" Target="../media/image13.jpeg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18.wav"/><Relationship Id="rId22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7.wav"/><Relationship Id="rId18" Type="http://schemas.openxmlformats.org/officeDocument/2006/relationships/image" Target="../media/image9.jpeg"/><Relationship Id="rId3" Type="http://schemas.openxmlformats.org/officeDocument/2006/relationships/audio" Target="../media/audio22.wav"/><Relationship Id="rId21" Type="http://schemas.openxmlformats.org/officeDocument/2006/relationships/audio" Target="../media/audio25.wav"/><Relationship Id="rId7" Type="http://schemas.openxmlformats.org/officeDocument/2006/relationships/audio" Target="../media/audio16.wav"/><Relationship Id="rId12" Type="http://schemas.openxmlformats.org/officeDocument/2006/relationships/image" Target="../media/image19.jpeg"/><Relationship Id="rId17" Type="http://schemas.openxmlformats.org/officeDocument/2006/relationships/audio" Target="../media/audio19.wav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23.wav"/><Relationship Id="rId11" Type="http://schemas.openxmlformats.org/officeDocument/2006/relationships/image" Target="../media/image13.jpeg"/><Relationship Id="rId24" Type="http://schemas.openxmlformats.org/officeDocument/2006/relationships/audio" Target="../media/audio26.wav"/><Relationship Id="rId5" Type="http://schemas.openxmlformats.org/officeDocument/2006/relationships/audio" Target="../media/audio12.wav"/><Relationship Id="rId15" Type="http://schemas.openxmlformats.org/officeDocument/2006/relationships/audio" Target="../media/audio18.wav"/><Relationship Id="rId23" Type="http://schemas.openxmlformats.org/officeDocument/2006/relationships/image" Target="../media/image23.jpeg"/><Relationship Id="rId10" Type="http://schemas.openxmlformats.org/officeDocument/2006/relationships/audio" Target="../media/audio21.wav"/><Relationship Id="rId19" Type="http://schemas.openxmlformats.org/officeDocument/2006/relationships/audio" Target="../media/audio24.wav"/><Relationship Id="rId4" Type="http://schemas.openxmlformats.org/officeDocument/2006/relationships/audio" Target="../media/audio11.wav"/><Relationship Id="rId9" Type="http://schemas.openxmlformats.org/officeDocument/2006/relationships/audio" Target="../media/audio20.wav"/><Relationship Id="rId14" Type="http://schemas.openxmlformats.org/officeDocument/2006/relationships/image" Target="../media/image5.png"/><Relationship Id="rId2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6.svg"/><Relationship Id="rId4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247588"/>
            <a:ext cx="43509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,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location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[u]  </a:t>
            </a: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F2642-C171-8468-5410-F5CDEC3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24" y="422344"/>
            <a:ext cx="4000465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/>
          </a:p>
        </p:txBody>
      </p:sp>
      <p:pic>
        <p:nvPicPr>
          <p:cNvPr id="4" name="Google Shape;194;p9" descr="List, Icon, Symbol, Paper, Sign, Flat">
            <a:extLst>
              <a:ext uri="{FF2B5EF4-FFF2-40B4-BE49-F238E27FC236}">
                <a16:creationId xmlns:a16="http://schemas.microsoft.com/office/drawing/2014/main" id="{A5784EB9-04CB-6F2E-1C5A-F2E80C52043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765" l="10000" r="90294">
                        <a14:foregroundMark x1="46176" y1="43235" x2="46176" y2="43235"/>
                        <a14:foregroundMark x1="46176" y1="43235" x2="45000" y2="39706"/>
                        <a14:foregroundMark x1="66176" y1="32647" x2="22647" y2="60588"/>
                        <a14:foregroundMark x1="22647" y1="60588" x2="57941" y2="89118"/>
                        <a14:foregroundMark x1="75588" y1="75000" x2="32059" y2="37353"/>
                        <a14:foregroundMark x1="32059" y1="37353" x2="62647" y2="40882"/>
                        <a14:foregroundMark x1="62647" y1="40882" x2="49706" y2="29118"/>
                        <a14:foregroundMark x1="52941" y1="55294" x2="52941" y2="55294"/>
                        <a14:foregroundMark x1="48235" y1="61176" x2="34412" y2="59118"/>
                        <a14:foregroundMark x1="54412" y1="74118" x2="35294" y2="74706"/>
                        <a14:foregroundMark x1="40588" y1="62353" x2="30000" y2="60000"/>
                        <a14:foregroundMark x1="43529" y1="64118" x2="64118" y2="67941"/>
                        <a14:foregroundMark x1="10294" y1="60000" x2="10294" y2="40000"/>
                        <a14:foregroundMark x1="54839" y1="91549" x2="40307" y2="90973"/>
                        <a14:foregroundMark x1="49118" y1="61176" x2="62059" y2="71176"/>
                        <a14:foregroundMark x1="53824" y1="47941" x2="53824" y2="47941"/>
                        <a14:foregroundMark x1="55882" y1="49706" x2="55000" y2="52059"/>
                        <a14:foregroundMark x1="55000" y1="52059" x2="55000" y2="52059"/>
                        <a14:foregroundMark x1="59412" y1="51471" x2="59412" y2="51471"/>
                        <a14:foregroundMark x1="64706" y1="43529" x2="63529" y2="38529"/>
                        <a14:foregroundMark x1="90294" y1="40294" x2="89706" y2="63529"/>
                        <a14:foregroundMark x1="62941" y1="10000" x2="38529" y2="10294"/>
                        <a14:foregroundMark x1="62059" y1="31765" x2="35588" y2="30882"/>
                        <a14:foregroundMark x1="33824" y1="30294" x2="63529" y2="32941"/>
                        <a14:foregroundMark x1="63824" y1="30882" x2="30588" y2="30588"/>
                        <a14:foregroundMark x1="30588" y1="30588" x2="31765" y2="55882"/>
                        <a14:foregroundMark x1="56471" y1="35294" x2="60882" y2="62059"/>
                        <a14:foregroundMark x1="66471" y1="32647" x2="65588" y2="68235"/>
                        <a14:foregroundMark x1="65588" y1="71765" x2="32941" y2="71471"/>
                        <a14:foregroundMark x1="39706" y1="51176" x2="57353" y2="62647"/>
                        <a14:foregroundMark x1="29412" y1="55588" x2="28529" y2="31765"/>
                        <a14:backgroundMark x1="32353" y1="90588" x2="32353" y2="90588"/>
                        <a14:backgroundMark x1="33235" y1="90000" x2="38824" y2="92647"/>
                        <a14:backgroundMark x1="30294" y1="91471" x2="30882" y2="90882"/>
                        <a14:backgroundMark x1="59412" y1="93235" x2="56176" y2="93529"/>
                        <a14:backgroundMark x1="32353" y1="89706" x2="34706" y2="95000"/>
                        <a14:backgroundMark x1="57647" y1="92647" x2="63824" y2="9117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83862" y="2022791"/>
            <a:ext cx="114600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C4D48-5270-0C16-7359-41503AB34E66}"/>
              </a:ext>
            </a:extLst>
          </p:cNvPr>
          <p:cNvSpPr txBox="1"/>
          <p:nvPr/>
        </p:nvSpPr>
        <p:spPr>
          <a:xfrm>
            <a:off x="154019" y="2010247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B9E5E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Answering the register</a:t>
            </a:r>
          </a:p>
        </p:txBody>
      </p:sp>
      <p:pic>
        <p:nvPicPr>
          <p:cNvPr id="6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B918E854-E8AF-82AB-0DC2-3FA156C988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95351" y="4529685"/>
            <a:ext cx="2601420" cy="2023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D94A1-3EA9-A2BE-BA7F-CE80B559CCFC}"/>
              </a:ext>
            </a:extLst>
          </p:cNvPr>
          <p:cNvSpPr txBox="1"/>
          <p:nvPr/>
        </p:nvSpPr>
        <p:spPr>
          <a:xfrm>
            <a:off x="10191974" y="4651027"/>
            <a:ext cx="108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95000"/>
                  </a:schemeClr>
                </a:solidFill>
                <a:latin typeface="Freestyle Script" panose="030804020302050B0404" pitchFamily="66" charset="0"/>
              </a:rPr>
              <a:t>español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8E755-07B3-42C1-8D88-36EAB5B68776}"/>
              </a:ext>
            </a:extLst>
          </p:cNvPr>
          <p:cNvSpPr txBox="1"/>
          <p:nvPr/>
        </p:nvSpPr>
        <p:spPr>
          <a:xfrm>
            <a:off x="8906933" y="6485468"/>
            <a:ext cx="331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">
            <a:hlinkClick r:id="" action="ppaction://noaction">
              <a:snd r:embed="rId3" name="F_t1w1s1_PartA_cas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5167" y="3716096"/>
            <a:ext cx="1109568" cy="108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>
            <a:hlinkClick r:id="" action="ppaction://noaction">
              <a:snd r:embed="rId5" name="F_t1w2s1_clase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573" y="2559466"/>
            <a:ext cx="1109568" cy="108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>
            <a:hlinkClick r:id="" action="ppaction://noaction">
              <a:snd r:embed="rId6" name="t1w2s3_univers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127" y="2597007"/>
            <a:ext cx="1109568" cy="108518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 txBox="1"/>
          <p:nvPr/>
        </p:nvSpPr>
        <p:spPr>
          <a:xfrm>
            <a:off x="270477" y="240371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3815680" y="246088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1884148" y="402588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216897" y="930303"/>
            <a:ext cx="451099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Listen to these names of Spanish or Peruvian places. </a:t>
            </a: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" name="Google Shape;134;p2">
            <a:hlinkClick r:id="" action="ppaction://noaction">
              <a:snd r:embed="rId7" name="F_t1w2s1_Lug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2381688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7039476" y="227391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7880470" y="2343016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g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Google Shape;137;p2">
            <a:hlinkClick r:id="" action="ppaction://noaction">
              <a:snd r:embed="rId8" name="F_t1w2s1_Palm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3096424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7039476" y="298865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">
            <a:hlinkClick r:id="" action="ppaction://noaction">
              <a:snd r:embed="rId9" name="F_t1w2s1_Pun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3803642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"/>
          <p:cNvSpPr txBox="1"/>
          <p:nvPr/>
        </p:nvSpPr>
        <p:spPr>
          <a:xfrm>
            <a:off x="7039476" y="369587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">
            <a:hlinkClick r:id="" action="ppaction://noaction">
              <a:snd r:embed="rId10" name="F_t1w2s1_Piur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2271" y="4456045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7063961" y="43482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">
            <a:hlinkClick r:id="" action="ppaction://noaction">
              <a:snd r:embed="rId11" name="F_t1w1s1_Tacn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3225" y="5147776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"/>
          <p:cNvSpPr txBox="1"/>
          <p:nvPr/>
        </p:nvSpPr>
        <p:spPr>
          <a:xfrm>
            <a:off x="7084915" y="504000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">
            <a:hlinkClick r:id="" action="ppaction://noaction">
              <a:snd r:embed="rId12" name="F_t1w2s1_Granad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1989" y="5872722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 txBox="1"/>
          <p:nvPr/>
        </p:nvSpPr>
        <p:spPr>
          <a:xfrm>
            <a:off x="7093679" y="576495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4167079" y="4831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4906751" y="3969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6453079" y="36576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7226243" y="27956"/>
            <a:ext cx="22525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166983" y="949686"/>
            <a:ext cx="57438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Listen. Which number is it?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51457" y="1488901"/>
            <a:ext cx="53012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number ________.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2051869" y="1991303"/>
            <a:ext cx="393087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‘C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number _______.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118561" y="5542562"/>
            <a:ext cx="14045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niverso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256430" y="5507370"/>
            <a:ext cx="22630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1629844" y="5130964"/>
            <a:ext cx="1511044" cy="14616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"/>
          <p:cNvSpPr txBox="1"/>
          <p:nvPr/>
        </p:nvSpPr>
        <p:spPr>
          <a:xfrm>
            <a:off x="63697" y="4710051"/>
            <a:ext cx="55735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Draw it!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D3FDCE-821F-4CE3-BABB-BDD2400963CD}"/>
              </a:ext>
            </a:extLst>
          </p:cNvPr>
          <p:cNvSpPr/>
          <p:nvPr/>
        </p:nvSpPr>
        <p:spPr>
          <a:xfrm>
            <a:off x="8104192" y="237140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CDA78A4-107F-494B-B1BB-A151098E7D18}"/>
              </a:ext>
            </a:extLst>
          </p:cNvPr>
          <p:cNvSpPr/>
          <p:nvPr/>
        </p:nvSpPr>
        <p:spPr>
          <a:xfrm>
            <a:off x="8684595" y="2384682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47" name="Google Shape;136;p2">
            <a:extLst>
              <a:ext uri="{FF2B5EF4-FFF2-40B4-BE49-F238E27FC236}">
                <a16:creationId xmlns:a16="http://schemas.microsoft.com/office/drawing/2014/main" id="{93C891A7-30BA-4EE8-8145-5943C62EB7B0}"/>
              </a:ext>
            </a:extLst>
          </p:cNvPr>
          <p:cNvSpPr txBox="1"/>
          <p:nvPr/>
        </p:nvSpPr>
        <p:spPr>
          <a:xfrm>
            <a:off x="7880470" y="3005266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 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36;p2">
            <a:extLst>
              <a:ext uri="{FF2B5EF4-FFF2-40B4-BE49-F238E27FC236}">
                <a16:creationId xmlns:a16="http://schemas.microsoft.com/office/drawing/2014/main" id="{2A446D6F-5806-4F59-8A3F-9193390FCD5C}"/>
              </a:ext>
            </a:extLst>
          </p:cNvPr>
          <p:cNvSpPr txBox="1"/>
          <p:nvPr/>
        </p:nvSpPr>
        <p:spPr>
          <a:xfrm>
            <a:off x="7880470" y="3721287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136;p2">
            <a:extLst>
              <a:ext uri="{FF2B5EF4-FFF2-40B4-BE49-F238E27FC236}">
                <a16:creationId xmlns:a16="http://schemas.microsoft.com/office/drawing/2014/main" id="{4E8E3E99-16C2-4914-A1FA-EB4EC94E93FF}"/>
              </a:ext>
            </a:extLst>
          </p:cNvPr>
          <p:cNvSpPr txBox="1"/>
          <p:nvPr/>
        </p:nvSpPr>
        <p:spPr>
          <a:xfrm>
            <a:off x="7914197" y="4414773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136;p2">
            <a:extLst>
              <a:ext uri="{FF2B5EF4-FFF2-40B4-BE49-F238E27FC236}">
                <a16:creationId xmlns:a16="http://schemas.microsoft.com/office/drawing/2014/main" id="{03065A73-1323-4202-9CB3-2FDE39F8686B}"/>
              </a:ext>
            </a:extLst>
          </p:cNvPr>
          <p:cNvSpPr txBox="1"/>
          <p:nvPr/>
        </p:nvSpPr>
        <p:spPr>
          <a:xfrm>
            <a:off x="7929604" y="5073912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 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136;p2">
            <a:extLst>
              <a:ext uri="{FF2B5EF4-FFF2-40B4-BE49-F238E27FC236}">
                <a16:creationId xmlns:a16="http://schemas.microsoft.com/office/drawing/2014/main" id="{21941A7B-7EFB-4034-81B9-A5F1E20838D5}"/>
              </a:ext>
            </a:extLst>
          </p:cNvPr>
          <p:cNvSpPr txBox="1"/>
          <p:nvPr/>
        </p:nvSpPr>
        <p:spPr>
          <a:xfrm>
            <a:off x="7905163" y="5807869"/>
            <a:ext cx="22545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 r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" name="Picture 14" descr="Spain, Country, Europe, Flag, Borders">
            <a:extLst>
              <a:ext uri="{FF2B5EF4-FFF2-40B4-BE49-F238E27FC236}">
                <a16:creationId xmlns:a16="http://schemas.microsoft.com/office/drawing/2014/main" id="{617180B8-49CD-48F0-8904-BAAAC039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94" y="2346110"/>
            <a:ext cx="443343" cy="3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E4B51D8-F9E3-40F4-8C36-4CFF5DCC38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0248" y="3696618"/>
            <a:ext cx="647972" cy="567956"/>
          </a:xfrm>
          <a:prstGeom prst="rect">
            <a:avLst/>
          </a:prstGeom>
        </p:spPr>
      </p:pic>
      <p:pic>
        <p:nvPicPr>
          <p:cNvPr id="54" name="Picture 14" descr="Spain, Country, Europe, Flag, Borders">
            <a:extLst>
              <a:ext uri="{FF2B5EF4-FFF2-40B4-BE49-F238E27FC236}">
                <a16:creationId xmlns:a16="http://schemas.microsoft.com/office/drawing/2014/main" id="{9DB9B677-7052-419F-9C95-8A1AD719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28" y="3062648"/>
            <a:ext cx="443343" cy="3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A40E1D-9BAF-4E17-BBE7-A2781F003D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8116" y="4341279"/>
            <a:ext cx="647972" cy="56795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C21217F-F06E-416E-966A-370682BB7D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7837" y="4991708"/>
            <a:ext cx="647972" cy="567956"/>
          </a:xfrm>
          <a:prstGeom prst="rect">
            <a:avLst/>
          </a:prstGeom>
        </p:spPr>
      </p:pic>
      <p:pic>
        <p:nvPicPr>
          <p:cNvPr id="57" name="Picture 14" descr="Spain, Country, Europe, Flag, Borders">
            <a:extLst>
              <a:ext uri="{FF2B5EF4-FFF2-40B4-BE49-F238E27FC236}">
                <a16:creationId xmlns:a16="http://schemas.microsoft.com/office/drawing/2014/main" id="{D505E8B4-875D-4C8B-8E4F-F86D52A64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77" y="5862514"/>
            <a:ext cx="443343" cy="3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346D8A8-ACAE-4E52-B601-7C4AD9300EEB}"/>
              </a:ext>
            </a:extLst>
          </p:cNvPr>
          <p:cNvSpPr/>
          <p:nvPr/>
        </p:nvSpPr>
        <p:spPr>
          <a:xfrm>
            <a:off x="8146072" y="307001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3A085A5-2CD9-4174-A746-E86385F38489}"/>
              </a:ext>
            </a:extLst>
          </p:cNvPr>
          <p:cNvSpPr/>
          <p:nvPr/>
        </p:nvSpPr>
        <p:spPr>
          <a:xfrm>
            <a:off x="9004706" y="3045448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9F13ABF-0656-4949-99FE-D060A781EEE0}"/>
              </a:ext>
            </a:extLst>
          </p:cNvPr>
          <p:cNvSpPr/>
          <p:nvPr/>
        </p:nvSpPr>
        <p:spPr>
          <a:xfrm>
            <a:off x="8146071" y="3752313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2635BFE-4E3C-44D0-8261-578B62F30601}"/>
              </a:ext>
            </a:extLst>
          </p:cNvPr>
          <p:cNvSpPr/>
          <p:nvPr/>
        </p:nvSpPr>
        <p:spPr>
          <a:xfrm>
            <a:off x="8341637" y="4438250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B3356CA-8189-49C0-86F7-D81ECCE6F9ED}"/>
              </a:ext>
            </a:extLst>
          </p:cNvPr>
          <p:cNvSpPr/>
          <p:nvPr/>
        </p:nvSpPr>
        <p:spPr>
          <a:xfrm>
            <a:off x="8780723" y="4429598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0797052-00DF-4B4F-99C6-7D334603F1F1}"/>
              </a:ext>
            </a:extLst>
          </p:cNvPr>
          <p:cNvSpPr/>
          <p:nvPr/>
        </p:nvSpPr>
        <p:spPr>
          <a:xfrm>
            <a:off x="8171410" y="511163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104F219-8913-4904-B77F-91B29F1F3A39}"/>
              </a:ext>
            </a:extLst>
          </p:cNvPr>
          <p:cNvSpPr/>
          <p:nvPr/>
        </p:nvSpPr>
        <p:spPr>
          <a:xfrm>
            <a:off x="9032447" y="511163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7D6F98A-DEFA-406D-BBFA-983C35895F40}"/>
              </a:ext>
            </a:extLst>
          </p:cNvPr>
          <p:cNvSpPr/>
          <p:nvPr/>
        </p:nvSpPr>
        <p:spPr>
          <a:xfrm>
            <a:off x="8474831" y="5860481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1F65E33-38E0-46A9-A621-FB25DCADA671}"/>
              </a:ext>
            </a:extLst>
          </p:cNvPr>
          <p:cNvSpPr/>
          <p:nvPr/>
        </p:nvSpPr>
        <p:spPr>
          <a:xfrm>
            <a:off x="9032446" y="5860481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65378A4-0506-46CC-A0FB-1DB4EE27C006}"/>
              </a:ext>
            </a:extLst>
          </p:cNvPr>
          <p:cNvSpPr/>
          <p:nvPr/>
        </p:nvSpPr>
        <p:spPr>
          <a:xfrm>
            <a:off x="9647365" y="5870956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4" name="Google Shape;121;p4" descr="Speech Icon, Voice, Talking, Audio, Speech">
            <a:extLst>
              <a:ext uri="{FF2B5EF4-FFF2-40B4-BE49-F238E27FC236}">
                <a16:creationId xmlns:a16="http://schemas.microsoft.com/office/drawing/2014/main" id="{7572E7BC-DC40-8312-E0F6-6D8E013B76E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938893" y="1217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2;p4">
            <a:extLst>
              <a:ext uri="{FF2B5EF4-FFF2-40B4-BE49-F238E27FC236}">
                <a16:creationId xmlns:a16="http://schemas.microsoft.com/office/drawing/2014/main" id="{39C1779F-2D11-CD39-0E6C-EB7053B3C523}"/>
              </a:ext>
            </a:extLst>
          </p:cNvPr>
          <p:cNvSpPr txBox="1"/>
          <p:nvPr/>
        </p:nvSpPr>
        <p:spPr>
          <a:xfrm>
            <a:off x="10554971" y="957792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DCCA237-3096-17F7-A6E1-71E3328437A3}"/>
              </a:ext>
            </a:extLst>
          </p:cNvPr>
          <p:cNvSpPr/>
          <p:nvPr/>
        </p:nvSpPr>
        <p:spPr>
          <a:xfrm>
            <a:off x="9703666" y="2230348"/>
            <a:ext cx="2382798" cy="2470621"/>
          </a:xfrm>
          <a:prstGeom prst="wedgeRoundRectCallout">
            <a:avLst>
              <a:gd name="adj1" fmla="val -68931"/>
              <a:gd name="adj2" fmla="val -389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GB" sz="24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proper nouns start with a capital letter! </a:t>
            </a:r>
            <a:endParaRPr lang="en-GB" sz="24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CD39F-B2A8-A815-F1B0-FC06A1A88119}"/>
              </a:ext>
            </a:extLst>
          </p:cNvPr>
          <p:cNvSpPr txBox="1"/>
          <p:nvPr/>
        </p:nvSpPr>
        <p:spPr>
          <a:xfrm>
            <a:off x="6265141" y="1742614"/>
            <a:ext cx="612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Fill the gaps with [a] or [u].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62;p2">
            <a:extLst>
              <a:ext uri="{FF2B5EF4-FFF2-40B4-BE49-F238E27FC236}">
                <a16:creationId xmlns:a16="http://schemas.microsoft.com/office/drawing/2014/main" id="{67E1495F-08D5-8174-8712-DA9E75B4FD35}"/>
              </a:ext>
            </a:extLst>
          </p:cNvPr>
          <p:cNvSpPr/>
          <p:nvPr/>
        </p:nvSpPr>
        <p:spPr>
          <a:xfrm>
            <a:off x="4360186" y="5111635"/>
            <a:ext cx="1511044" cy="14616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40FC2-0094-8B97-6000-5DDA0899DD91}"/>
              </a:ext>
            </a:extLst>
          </p:cNvPr>
          <p:cNvSpPr txBox="1"/>
          <p:nvPr/>
        </p:nvSpPr>
        <p:spPr>
          <a:xfrm>
            <a:off x="3319420" y="1295296"/>
            <a:ext cx="825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E7E2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DFBC7-742F-4FA1-0C69-94441B5CD5C4}"/>
              </a:ext>
            </a:extLst>
          </p:cNvPr>
          <p:cNvSpPr txBox="1"/>
          <p:nvPr/>
        </p:nvSpPr>
        <p:spPr>
          <a:xfrm>
            <a:off x="4548984" y="1758156"/>
            <a:ext cx="825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E7E2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5" grpId="0"/>
      <p:bldP spid="136" grpId="0"/>
      <p:bldP spid="138" grpId="0"/>
      <p:bldP spid="141" grpId="0"/>
      <p:bldP spid="144" grpId="0"/>
      <p:bldP spid="147" grpId="0"/>
      <p:bldP spid="150" grpId="0"/>
      <p:bldP spid="158" grpId="0"/>
      <p:bldP spid="159" grpId="0"/>
      <p:bldP spid="160" grpId="0"/>
      <p:bldP spid="161" grpId="0"/>
      <p:bldP spid="162" grpId="0" animBg="1"/>
      <p:bldP spid="165" grpId="0"/>
      <p:bldP spid="3" grpId="0" animBg="1"/>
      <p:bldP spid="3" grpId="1" animBg="1"/>
      <p:bldP spid="46" grpId="0" animBg="1"/>
      <p:bldP spid="46" grpId="1" animBg="1"/>
      <p:bldP spid="47" grpId="0"/>
      <p:bldP spid="48" grpId="0"/>
      <p:bldP spid="49" grpId="0"/>
      <p:bldP spid="50" grpId="0"/>
      <p:bldP spid="51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" grpId="0" animBg="1"/>
      <p:bldP spid="8" grpId="0"/>
      <p:bldP spid="9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18488" y="97314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Sofía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texts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Rubén. 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026" name="Picture 2" descr="Fun, Barcelona, Historic Center, Art, Mosaic">
            <a:extLst>
              <a:ext uri="{FF2B5EF4-FFF2-40B4-BE49-F238E27FC236}">
                <a16:creationId xmlns:a16="http://schemas.microsoft.com/office/drawing/2014/main" id="{3CE8E3B6-9C04-4C0D-A14E-F36069AA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0330764" y="4618553"/>
            <a:ext cx="1636748" cy="207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321" y="4873394"/>
            <a:ext cx="2699343" cy="181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uba, Oltimer, Havana, Old Car, Classic, Old, Auto">
            <a:extLst>
              <a:ext uri="{FF2B5EF4-FFF2-40B4-BE49-F238E27FC236}">
                <a16:creationId xmlns:a16="http://schemas.microsoft.com/office/drawing/2014/main" id="{97B090F0-FB79-4F2E-A271-6BA188B3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21" y="1931136"/>
            <a:ext cx="2240922" cy="149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763964-C2B4-41B1-8325-CBCEFBF6DE69}"/>
              </a:ext>
            </a:extLst>
          </p:cNvPr>
          <p:cNvSpPr txBox="1"/>
          <p:nvPr/>
        </p:nvSpPr>
        <p:spPr>
          <a:xfrm>
            <a:off x="7495643" y="1394713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Habana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5DB4A-F77C-46E3-87E1-A7B4AAD79A0F}"/>
              </a:ext>
            </a:extLst>
          </p:cNvPr>
          <p:cNvSpPr txBox="1"/>
          <p:nvPr/>
        </p:nvSpPr>
        <p:spPr>
          <a:xfrm>
            <a:off x="10091314" y="4021310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Barcelona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887743" y="43629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74226" y="174841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88" y="387917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852" y="1265872"/>
            <a:ext cx="988097" cy="866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9875843" y="1686859"/>
            <a:ext cx="100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7512703" y="3816681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2A0DA6-0B0C-48BD-B90E-1CC3C8FFA0E8}"/>
              </a:ext>
            </a:extLst>
          </p:cNvPr>
          <p:cNvSpPr txBox="1"/>
          <p:nvPr/>
        </p:nvSpPr>
        <p:spPr>
          <a:xfrm>
            <a:off x="6454658" y="996598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D73CD-0692-4962-B7AC-FDE87BFCEBEA}"/>
              </a:ext>
            </a:extLst>
          </p:cNvPr>
          <p:cNvSpPr txBox="1"/>
          <p:nvPr/>
        </p:nvSpPr>
        <p:spPr>
          <a:xfrm>
            <a:off x="422957" y="6299810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Sofía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74A63-DA29-4AB8-A674-B119F971744C}"/>
              </a:ext>
            </a:extLst>
          </p:cNvPr>
          <p:cNvSpPr txBox="1"/>
          <p:nvPr/>
        </p:nvSpPr>
        <p:spPr>
          <a:xfrm>
            <a:off x="3292864" y="6302279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23138A-A279-4113-999F-B305E47DB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9631" y="2956763"/>
            <a:ext cx="2111259" cy="2620874"/>
          </a:xfrm>
          <a:prstGeom prst="rect">
            <a:avLst/>
          </a:prstGeom>
        </p:spPr>
      </p:pic>
      <p:pic>
        <p:nvPicPr>
          <p:cNvPr id="27" name="video">
            <a:hlinkClick r:id="" action="ppaction://media"/>
            <a:extLst>
              <a:ext uri="{FF2B5EF4-FFF2-40B4-BE49-F238E27FC236}">
                <a16:creationId xmlns:a16="http://schemas.microsoft.com/office/drawing/2014/main" id="{B4540521-B41B-4E2E-8CE4-0A16AD833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8787"/>
          <a:stretch/>
        </p:blipFill>
        <p:spPr>
          <a:xfrm>
            <a:off x="387620" y="1498358"/>
            <a:ext cx="3220660" cy="48161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80C111-7523-4C98-91CA-9115472D0C17}"/>
              </a:ext>
            </a:extLst>
          </p:cNvPr>
          <p:cNvSpPr/>
          <p:nvPr/>
        </p:nvSpPr>
        <p:spPr>
          <a:xfrm>
            <a:off x="1257787" y="907533"/>
            <a:ext cx="1444470" cy="373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9" name="Picture 2" descr="Cusco, Plaza De Armas, Peru, Churches, Cathedrals, City">
            <a:extLst>
              <a:ext uri="{FF2B5EF4-FFF2-40B4-BE49-F238E27FC236}">
                <a16:creationId xmlns:a16="http://schemas.microsoft.com/office/drawing/2014/main" id="{18F97304-FEAD-4973-8BC0-62E8D95FE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9631900" y="2259926"/>
            <a:ext cx="2414897" cy="139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71857-22F4-471A-B811-86DAFCECDA1E}"/>
              </a:ext>
            </a:extLst>
          </p:cNvPr>
          <p:cNvSpPr txBox="1"/>
          <p:nvPr/>
        </p:nvSpPr>
        <p:spPr>
          <a:xfrm>
            <a:off x="8887744" y="210245"/>
            <a:ext cx="2133824" cy="400110"/>
          </a:xfrm>
          <a:prstGeom prst="rect">
            <a:avLst/>
          </a:prstGeom>
          <a:solidFill>
            <a:srgbClr val="CAE8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=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where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06;p9">
            <a:extLst>
              <a:ext uri="{FF2B5EF4-FFF2-40B4-BE49-F238E27FC236}">
                <a16:creationId xmlns:a16="http://schemas.microsoft.com/office/drawing/2014/main" id="{2E8A13A7-2DBB-D17F-94F9-BA9B98909BA7}"/>
              </a:ext>
            </a:extLst>
          </p:cNvPr>
          <p:cNvSpPr txBox="1"/>
          <p:nvPr/>
        </p:nvSpPr>
        <p:spPr>
          <a:xfrm>
            <a:off x="11265205" y="85233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F8A67-CF33-F6F9-194E-944A562C0A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9907" y="89065"/>
            <a:ext cx="721839" cy="749039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18AB1AE5-F5D4-B374-7603-096B79A592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990" y="583958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7FAD54D-31B0-27DD-2351-FE480A383043}"/>
              </a:ext>
            </a:extLst>
          </p:cNvPr>
          <p:cNvSpPr/>
          <p:nvPr/>
        </p:nvSpPr>
        <p:spPr>
          <a:xfrm>
            <a:off x="1200696" y="685811"/>
            <a:ext cx="4698340" cy="616929"/>
          </a:xfrm>
          <a:prstGeom prst="wedgeRoundRectCallout">
            <a:avLst>
              <a:gd name="adj1" fmla="val -59984"/>
              <a:gd name="adj2" fmla="val 514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Lee: ¿Dónde está Sofía?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6" grpId="0"/>
      <p:bldP spid="24" grpId="0"/>
      <p:bldP spid="25" grpId="0"/>
      <p:bldP spid="26" grpId="0"/>
      <p:bldP spid="18" grpId="0"/>
      <p:bldP spid="36" grpId="0"/>
      <p:bldP spid="37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48D5801-DF85-42F4-B061-86127C5AC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4347" y="2554243"/>
            <a:ext cx="641130" cy="1093580"/>
          </a:xfrm>
          <a:prstGeom prst="rect">
            <a:avLst/>
          </a:prstGeom>
        </p:spPr>
      </p:pic>
      <p:pic>
        <p:nvPicPr>
          <p:cNvPr id="1026" name="Picture 2" descr="Fun, Barcelona, Historic Center, Art, Mosaic">
            <a:extLst>
              <a:ext uri="{FF2B5EF4-FFF2-40B4-BE49-F238E27FC236}">
                <a16:creationId xmlns:a16="http://schemas.microsoft.com/office/drawing/2014/main" id="{3CE8E3B6-9C04-4C0D-A14E-F36069AA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0173337" y="4503901"/>
            <a:ext cx="1727035" cy="2193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19" y="4866444"/>
            <a:ext cx="2709705" cy="181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hlinkClick r:id="" action="ppaction://noaction">
              <a:snd r:embed="rId14" name="F_t1w2s3_BCN.wav"/>
            </a:hlinkClick>
            <a:extLst>
              <a:ext uri="{FF2B5EF4-FFF2-40B4-BE49-F238E27FC236}">
                <a16:creationId xmlns:a16="http://schemas.microsoft.com/office/drawing/2014/main" id="{F3F5DB4A-F77C-46E3-87E1-A7B4AAD79A0F}"/>
              </a:ext>
            </a:extLst>
          </p:cNvPr>
          <p:cNvSpPr txBox="1"/>
          <p:nvPr/>
        </p:nvSpPr>
        <p:spPr>
          <a:xfrm>
            <a:off x="10418914" y="4021310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Barcelona</a:t>
            </a:r>
          </a:p>
        </p:txBody>
      </p:sp>
      <p:sp>
        <p:nvSpPr>
          <p:cNvPr id="25" name="TextBox 24">
            <a:hlinkClick r:id="" action="ppaction://noaction">
              <a:snd r:embed="rId15" name="F_t1w2s3_Madrid.wav"/>
            </a:hlinkClick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647903" y="43629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sp>
        <p:nvSpPr>
          <p:cNvPr id="26" name="TextBox 25">
            <a:hlinkClick r:id="" action="ppaction://noaction">
              <a:snd r:embed="rId16" name="F_t1w2s3_Arequipa.wav"/>
            </a:hlinkClick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33033" y="1686859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42" y="4541298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>
              <a:snd r:embed="rId9" name="F_t1w2s3_Peru.wav"/>
            </a:hlinkClick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49444" y="2276453"/>
            <a:ext cx="988097" cy="866080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9" name="F_t1w2s3_Peru.wav"/>
            </a:hlinkClick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4864835" y="3095212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5152064" y="5340743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3074" name="Picture 2" descr="Cusco, Plaza De Armas, Peru, Churches, Cathedrals, City">
            <a:extLst>
              <a:ext uri="{FF2B5EF4-FFF2-40B4-BE49-F238E27FC236}">
                <a16:creationId xmlns:a16="http://schemas.microsoft.com/office/drawing/2014/main" id="{B81942ED-5683-43FF-BDEA-8C7F722D4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6122631" y="2231427"/>
            <a:ext cx="2800999" cy="161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hlinkClick r:id="" action="ppaction://noaction">
              <a:snd r:embed="rId20" name="F_t1w2s3_Cusco.wav"/>
            </a:hlinkClick>
            <a:extLst>
              <a:ext uri="{FF2B5EF4-FFF2-40B4-BE49-F238E27FC236}">
                <a16:creationId xmlns:a16="http://schemas.microsoft.com/office/drawing/2014/main" id="{D95B2702-7C60-401D-95CD-0A505C587436}"/>
              </a:ext>
            </a:extLst>
          </p:cNvPr>
          <p:cNvSpPr txBox="1"/>
          <p:nvPr/>
        </p:nvSpPr>
        <p:spPr>
          <a:xfrm>
            <a:off x="7945477" y="1764626"/>
            <a:ext cx="978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6F97D8-D383-4C09-85BB-8B2323829551}"/>
              </a:ext>
            </a:extLst>
          </p:cNvPr>
          <p:cNvSpPr txBox="1"/>
          <p:nvPr/>
        </p:nvSpPr>
        <p:spPr>
          <a:xfrm>
            <a:off x="422957" y="6208370"/>
            <a:ext cx="5676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Rubén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________________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9D3959-654B-477C-ABFA-DB39F6B5B1BD}"/>
              </a:ext>
            </a:extLst>
          </p:cNvPr>
          <p:cNvSpPr txBox="1"/>
          <p:nvPr/>
        </p:nvSpPr>
        <p:spPr>
          <a:xfrm>
            <a:off x="3311914" y="6139973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C07931F-3E1D-492F-A10F-CDEFBB422D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4813" y="2832048"/>
            <a:ext cx="1391293" cy="2667567"/>
          </a:xfrm>
          <a:prstGeom prst="rect">
            <a:avLst/>
          </a:prstGeom>
        </p:spPr>
      </p:pic>
      <p:pic>
        <p:nvPicPr>
          <p:cNvPr id="31" name="Picture 8" descr="Arequipa, Peru, Travel, Peruvian, Andes, Mountain">
            <a:extLst>
              <a:ext uri="{FF2B5EF4-FFF2-40B4-BE49-F238E27FC236}">
                <a16:creationId xmlns:a16="http://schemas.microsoft.com/office/drawing/2014/main" id="{27690CA4-F511-47FE-9E9E-F5B7035C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63" y="2214433"/>
            <a:ext cx="2871084" cy="1614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11B7CCA-2C3A-422B-840B-7B3B6C04A5C6}"/>
              </a:ext>
            </a:extLst>
          </p:cNvPr>
          <p:cNvSpPr/>
          <p:nvPr/>
        </p:nvSpPr>
        <p:spPr>
          <a:xfrm>
            <a:off x="284813" y="1612594"/>
            <a:ext cx="3220099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39510-5F87-441A-BED8-ED457F0E4CCE}"/>
              </a:ext>
            </a:extLst>
          </p:cNvPr>
          <p:cNvSpPr txBox="1"/>
          <p:nvPr/>
        </p:nvSpPr>
        <p:spPr>
          <a:xfrm>
            <a:off x="489954" y="1859159"/>
            <a:ext cx="2787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¿Está en …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5789F8D8-F6DD-4B77-8DEB-70599E64AFE8}"/>
              </a:ext>
            </a:extLst>
          </p:cNvPr>
          <p:cNvSpPr/>
          <p:nvPr/>
        </p:nvSpPr>
        <p:spPr>
          <a:xfrm>
            <a:off x="2162176" y="2947358"/>
            <a:ext cx="1391292" cy="1077219"/>
          </a:xfrm>
          <a:prstGeom prst="wedgeEllipseCallout">
            <a:avLst>
              <a:gd name="adj1" fmla="val -78981"/>
              <a:gd name="adj2" fmla="val 369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D8833297-9F72-4079-845E-9F192E44CD4F}"/>
              </a:ext>
            </a:extLst>
          </p:cNvPr>
          <p:cNvSpPr/>
          <p:nvPr/>
        </p:nvSpPr>
        <p:spPr>
          <a:xfrm>
            <a:off x="2162176" y="4142173"/>
            <a:ext cx="1391292" cy="1077219"/>
          </a:xfrm>
          <a:prstGeom prst="wedgeEllipseCallout">
            <a:avLst>
              <a:gd name="adj1" fmla="val -75476"/>
              <a:gd name="adj2" fmla="val -3321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B2DEFC94-C60D-1C7F-1934-6D60293ABC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0" y="657879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360CAEA-65B1-FA69-471B-75314976BF85}"/>
              </a:ext>
            </a:extLst>
          </p:cNvPr>
          <p:cNvSpPr/>
          <p:nvPr/>
        </p:nvSpPr>
        <p:spPr>
          <a:xfrm>
            <a:off x="1153706" y="759732"/>
            <a:ext cx="4698340" cy="616929"/>
          </a:xfrm>
          <a:prstGeom prst="wedgeRoundRectCallout">
            <a:avLst>
              <a:gd name="adj1" fmla="val -59984"/>
              <a:gd name="adj2" fmla="val 514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Lee: ¿Dónde está Rubén?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AB6C4-A554-6BB6-AAC7-CF6441CF1A97}"/>
              </a:ext>
            </a:extLst>
          </p:cNvPr>
          <p:cNvSpPr txBox="1"/>
          <p:nvPr/>
        </p:nvSpPr>
        <p:spPr>
          <a:xfrm>
            <a:off x="2876110" y="116645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Ask Sofía.</a:t>
            </a:r>
          </a:p>
        </p:txBody>
      </p:sp>
      <p:sp>
        <p:nvSpPr>
          <p:cNvPr id="9" name="Google Shape;325;p14">
            <a:extLst>
              <a:ext uri="{FF2B5EF4-FFF2-40B4-BE49-F238E27FC236}">
                <a16:creationId xmlns:a16="http://schemas.microsoft.com/office/drawing/2014/main" id="{F2759FBD-36D1-2DE8-59D6-5E1F14E9F474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4E8F87-B897-5D4D-9008-01FB11EE4F6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BD46E2-5836-73AF-DE61-C061310E4312}"/>
              </a:ext>
            </a:extLst>
          </p:cNvPr>
          <p:cNvSpPr txBox="1"/>
          <p:nvPr/>
        </p:nvSpPr>
        <p:spPr>
          <a:xfrm>
            <a:off x="8648912" y="320955"/>
            <a:ext cx="2133824" cy="400110"/>
          </a:xfrm>
          <a:prstGeom prst="rect">
            <a:avLst/>
          </a:prstGeom>
          <a:solidFill>
            <a:srgbClr val="CAE8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=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where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2s3_Estaen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_t1w2s3_RubenestaenCus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_t1w2s3_No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_t1w2s3_N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_t1w2s3_Pe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w2s7_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" grpId="0" animBg="1"/>
      <p:bldP spid="5" grpId="0"/>
      <p:bldP spid="32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944E5DF0-2994-4B56-BF14-A638D783267E}"/>
              </a:ext>
            </a:extLst>
          </p:cNvPr>
          <p:cNvSpPr/>
          <p:nvPr/>
        </p:nvSpPr>
        <p:spPr>
          <a:xfrm>
            <a:off x="501336" y="2863458"/>
            <a:ext cx="3220099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F7529-D3CD-4AFC-9893-A7CCD60CAE89}"/>
              </a:ext>
            </a:extLst>
          </p:cNvPr>
          <p:cNvSpPr txBox="1"/>
          <p:nvPr/>
        </p:nvSpPr>
        <p:spPr>
          <a:xfrm>
            <a:off x="752826" y="3199449"/>
            <a:ext cx="2787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¿Estás en …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>
            <a:hlinkClick r:id="" action="ppaction://noaction">
              <a:snd r:embed="rId7" name="F_t1w2s3_Peru.wav"/>
            </a:hlinkClick>
            <a:extLst>
              <a:ext uri="{FF2B5EF4-FFF2-40B4-BE49-F238E27FC236}">
                <a16:creationId xmlns:a16="http://schemas.microsoft.com/office/drawing/2014/main" id="{DA3479A4-8A82-4162-8EE9-44AF4CBBE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094" y="751858"/>
            <a:ext cx="988097" cy="866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250CE-5E6D-445B-B20B-A399DB574910}"/>
              </a:ext>
            </a:extLst>
          </p:cNvPr>
          <p:cNvSpPr txBox="1"/>
          <p:nvPr/>
        </p:nvSpPr>
        <p:spPr>
          <a:xfrm>
            <a:off x="5263360" y="1538295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21" name="TextBox 20">
            <a:hlinkClick r:id="" action="ppaction://noaction">
              <a:snd r:embed="rId9" name="F_t1w2s3_Arequipa.wav"/>
            </a:hlinkClick>
            <a:extLst>
              <a:ext uri="{FF2B5EF4-FFF2-40B4-BE49-F238E27FC236}">
                <a16:creationId xmlns:a16="http://schemas.microsoft.com/office/drawing/2014/main" id="{9A07AAE0-5475-4355-8524-EBE57EDC481E}"/>
              </a:ext>
            </a:extLst>
          </p:cNvPr>
          <p:cNvSpPr txBox="1"/>
          <p:nvPr/>
        </p:nvSpPr>
        <p:spPr>
          <a:xfrm>
            <a:off x="9460029" y="338255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22" name="Picture 2" descr="Cusco, Plaza De Armas, Peru, Churches, Cathedrals, City">
            <a:hlinkClick r:id="" action="ppaction://noaction">
              <a:snd r:embed="rId10" name="F_t1w2s3_Cusco.wav"/>
            </a:hlinkClick>
            <a:extLst>
              <a:ext uri="{FF2B5EF4-FFF2-40B4-BE49-F238E27FC236}">
                <a16:creationId xmlns:a16="http://schemas.microsoft.com/office/drawing/2014/main" id="{BCE0EA55-8F84-4754-B802-7C2B656D2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6426168" y="1878760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hlinkClick r:id="" action="ppaction://noaction">
              <a:snd r:embed="rId10" name="F_t1w2s3_Cusco.wav"/>
            </a:hlinkClick>
            <a:extLst>
              <a:ext uri="{FF2B5EF4-FFF2-40B4-BE49-F238E27FC236}">
                <a16:creationId xmlns:a16="http://schemas.microsoft.com/office/drawing/2014/main" id="{917AD2C4-7C9D-4819-BC1F-F1D5FB79DDA6}"/>
              </a:ext>
            </a:extLst>
          </p:cNvPr>
          <p:cNvSpPr txBox="1"/>
          <p:nvPr/>
        </p:nvSpPr>
        <p:spPr>
          <a:xfrm>
            <a:off x="7499196" y="1463445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24" name="Picture 8" descr="Arequipa, Peru, Travel, Peruvian, Andes, Mountain">
            <a:hlinkClick r:id="" action="ppaction://noaction">
              <a:snd r:embed="rId9" name="F_t1w2s3_Arequipa.wav"/>
            </a:hlinkClick>
            <a:extLst>
              <a:ext uri="{FF2B5EF4-FFF2-40B4-BE49-F238E27FC236}">
                <a16:creationId xmlns:a16="http://schemas.microsoft.com/office/drawing/2014/main" id="{E6849196-D24F-43EB-AE3F-5A1E77377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46" y="776120"/>
            <a:ext cx="2085195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14" descr="Spain, Country, Europe, Flag, Borders">
            <a:hlinkClick r:id="" action="ppaction://noaction">
              <a:snd r:embed="rId13" name="t1w2s7_Espanya.wav"/>
            </a:hlinkClick>
            <a:extLst>
              <a:ext uri="{FF2B5EF4-FFF2-40B4-BE49-F238E27FC236}">
                <a16:creationId xmlns:a16="http://schemas.microsoft.com/office/drawing/2014/main" id="{A32794BE-2836-49A9-BF6C-D0371124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43" y="347788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9CFE8D-78D1-4439-B00C-12D2759742F9}"/>
              </a:ext>
            </a:extLst>
          </p:cNvPr>
          <p:cNvSpPr txBox="1"/>
          <p:nvPr/>
        </p:nvSpPr>
        <p:spPr>
          <a:xfrm>
            <a:off x="5069465" y="4277326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27" name="Picture 2" descr="Fun, Barcelona, Historic Center, Art, Mosaic">
            <a:hlinkClick r:id="" action="ppaction://noaction">
              <a:snd r:embed="rId15" name="F_t1w2s3_BCN.wav"/>
            </a:hlinkClick>
            <a:extLst>
              <a:ext uri="{FF2B5EF4-FFF2-40B4-BE49-F238E27FC236}">
                <a16:creationId xmlns:a16="http://schemas.microsoft.com/office/drawing/2014/main" id="{5E0AAB22-5EDB-49EF-9F19-4A7A62217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8961514" y="4995160"/>
            <a:ext cx="1350414" cy="1714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4" descr="Madrid, Building, Architecture, Background, Urban">
            <a:hlinkClick r:id="" action="ppaction://noaction">
              <a:snd r:embed="rId17" name="F_t1w2s3_Madrid.wav"/>
            </a:hlinkClick>
            <a:extLst>
              <a:ext uri="{FF2B5EF4-FFF2-40B4-BE49-F238E27FC236}">
                <a16:creationId xmlns:a16="http://schemas.microsoft.com/office/drawing/2014/main" id="{CD5C9299-B1EF-46E5-B707-B0998EC0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59" y="5503868"/>
            <a:ext cx="1849949" cy="123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hlinkClick r:id="" action="ppaction://noaction">
              <a:snd r:embed="rId15" name="F_t1w2s3_BCN.wav"/>
            </a:hlinkClick>
            <a:extLst>
              <a:ext uri="{FF2B5EF4-FFF2-40B4-BE49-F238E27FC236}">
                <a16:creationId xmlns:a16="http://schemas.microsoft.com/office/drawing/2014/main" id="{80D3D61E-13F8-4695-A747-32293318C2D3}"/>
              </a:ext>
            </a:extLst>
          </p:cNvPr>
          <p:cNvSpPr txBox="1"/>
          <p:nvPr/>
        </p:nvSpPr>
        <p:spPr>
          <a:xfrm>
            <a:off x="8993757" y="4550573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Barcelona</a:t>
            </a:r>
          </a:p>
        </p:txBody>
      </p:sp>
      <p:sp>
        <p:nvSpPr>
          <p:cNvPr id="30" name="TextBox 29">
            <a:hlinkClick r:id="" action="ppaction://noaction">
              <a:snd r:embed="rId17" name="F_t1w2s3_Madrid.wav"/>
            </a:hlinkClick>
            <a:extLst>
              <a:ext uri="{FF2B5EF4-FFF2-40B4-BE49-F238E27FC236}">
                <a16:creationId xmlns:a16="http://schemas.microsoft.com/office/drawing/2014/main" id="{2551B0DB-6178-4E09-A468-CC341E497427}"/>
              </a:ext>
            </a:extLst>
          </p:cNvPr>
          <p:cNvSpPr txBox="1"/>
          <p:nvPr/>
        </p:nvSpPr>
        <p:spPr>
          <a:xfrm>
            <a:off x="7362314" y="5084774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pic>
        <p:nvPicPr>
          <p:cNvPr id="5122" name="Picture 2" descr="Architecture, Moorish, Spain, Cordoba">
            <a:hlinkClick r:id="" action="ppaction://noaction">
              <a:snd r:embed="rId19" name="F_t1w2s4_cordoba.wav"/>
            </a:hlinkClick>
            <a:extLst>
              <a:ext uri="{FF2B5EF4-FFF2-40B4-BE49-F238E27FC236}">
                <a16:creationId xmlns:a16="http://schemas.microsoft.com/office/drawing/2014/main" id="{4A6D01D9-F43D-41E2-A26E-CBEF62E7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59" y="3795914"/>
            <a:ext cx="1811560" cy="120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hlinkClick r:id="" action="ppaction://noaction">
              <a:snd r:embed="rId19" name="F_t1w2s4_cordoba.wav"/>
            </a:hlinkClick>
            <a:extLst>
              <a:ext uri="{FF2B5EF4-FFF2-40B4-BE49-F238E27FC236}">
                <a16:creationId xmlns:a16="http://schemas.microsoft.com/office/drawing/2014/main" id="{59EC85CA-7C24-4586-8F7D-874F33A7E0F4}"/>
              </a:ext>
            </a:extLst>
          </p:cNvPr>
          <p:cNvSpPr txBox="1"/>
          <p:nvPr/>
        </p:nvSpPr>
        <p:spPr>
          <a:xfrm>
            <a:off x="7288106" y="3365393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Córdoba</a:t>
            </a:r>
          </a:p>
        </p:txBody>
      </p:sp>
      <p:pic>
        <p:nvPicPr>
          <p:cNvPr id="5124" name="Picture 4" descr="Dusk, Nerja, Malaga, Andalusia, Spain, Balcón De Europa">
            <a:hlinkClick r:id="" action="ppaction://noaction">
              <a:snd r:embed="rId21" name="F_t1w2s4_Malaga.wav"/>
            </a:hlinkClick>
            <a:extLst>
              <a:ext uri="{FF2B5EF4-FFF2-40B4-BE49-F238E27FC236}">
                <a16:creationId xmlns:a16="http://schemas.microsoft.com/office/drawing/2014/main" id="{109BFF97-AAE1-4AE8-919D-A1C7859B5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95" y="2947629"/>
            <a:ext cx="2007213" cy="1505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>
            <a:hlinkClick r:id="" action="ppaction://noaction">
              <a:snd r:embed="rId21" name="F_t1w2s4_Malaga.wav"/>
            </a:hlinkClick>
            <a:extLst>
              <a:ext uri="{FF2B5EF4-FFF2-40B4-BE49-F238E27FC236}">
                <a16:creationId xmlns:a16="http://schemas.microsoft.com/office/drawing/2014/main" id="{931D8D0E-4619-4366-ADEC-BCA6A1E0C8C0}"/>
              </a:ext>
            </a:extLst>
          </p:cNvPr>
          <p:cNvSpPr txBox="1"/>
          <p:nvPr/>
        </p:nvSpPr>
        <p:spPr>
          <a:xfrm>
            <a:off x="9723057" y="247465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Málaga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C98E56-4A8B-493F-9DD0-C13207AFC6D2}"/>
              </a:ext>
            </a:extLst>
          </p:cNvPr>
          <p:cNvSpPr txBox="1"/>
          <p:nvPr/>
        </p:nvSpPr>
        <p:spPr>
          <a:xfrm>
            <a:off x="179894" y="873118"/>
            <a:ext cx="533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Choose one city and write down the name.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68ED7D-D39C-4CFE-822C-77EEA1C86E40}"/>
              </a:ext>
            </a:extLst>
          </p:cNvPr>
          <p:cNvSpPr txBox="1"/>
          <p:nvPr/>
        </p:nvSpPr>
        <p:spPr>
          <a:xfrm>
            <a:off x="183973" y="1790611"/>
            <a:ext cx="5331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Take turns to guess the name of the city where your partner is!</a:t>
            </a:r>
            <a:endParaRPr kumimoji="0" lang="en-A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FF396853-2DE8-42D4-9C90-ED8F454C63C5}"/>
              </a:ext>
            </a:extLst>
          </p:cNvPr>
          <p:cNvSpPr/>
          <p:nvPr/>
        </p:nvSpPr>
        <p:spPr>
          <a:xfrm>
            <a:off x="452187" y="5631372"/>
            <a:ext cx="3958026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¡Estás en Lima!</a:t>
            </a: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75267" y="200433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72900" y="2004331"/>
            <a:ext cx="503528" cy="4156259"/>
          </a:xfrm>
          <a:prstGeom prst="rect">
            <a:avLst/>
          </a:prstGeom>
          <a:solidFill>
            <a:srgbClr val="B9E5EE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758639" y="199290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736030" y="199290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758640" y="614916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0923652" y="1675557"/>
            <a:ext cx="13115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minuto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841604" y="574289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932317" y="6379583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FD656F-DF59-4BC5-B62A-CFE1A5CFB548}"/>
              </a:ext>
            </a:extLst>
          </p:cNvPr>
          <p:cNvSpPr txBox="1"/>
          <p:nvPr/>
        </p:nvSpPr>
        <p:spPr>
          <a:xfrm>
            <a:off x="6792403" y="670627"/>
            <a:ext cx="1514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Sí, estoy en Lima.</a:t>
            </a:r>
          </a:p>
        </p:txBody>
      </p:sp>
      <p:pic>
        <p:nvPicPr>
          <p:cNvPr id="5126" name="Picture 6" descr="Lima, Peru, South America, Miraflores, Coastline">
            <a:extLst>
              <a:ext uri="{FF2B5EF4-FFF2-40B4-BE49-F238E27FC236}">
                <a16:creationId xmlns:a16="http://schemas.microsoft.com/office/drawing/2014/main" id="{A8C18B89-73B6-414F-982F-5419BADF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31" y="270169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>
            <a:hlinkClick r:id="" action="ppaction://noaction">
              <a:snd r:embed="rId24" name="F_t1w2s4_Lima.wav"/>
            </a:hlinkClick>
            <a:extLst>
              <a:ext uri="{FF2B5EF4-FFF2-40B4-BE49-F238E27FC236}">
                <a16:creationId xmlns:a16="http://schemas.microsoft.com/office/drawing/2014/main" id="{09ED33F0-AE40-4C03-82B5-7DF649E06AB6}"/>
              </a:ext>
            </a:extLst>
          </p:cNvPr>
          <p:cNvSpPr txBox="1"/>
          <p:nvPr/>
        </p:nvSpPr>
        <p:spPr>
          <a:xfrm>
            <a:off x="8670556" y="135337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id="{BA9AB1F4-E6C8-4163-A2FE-0001C7CEB157}"/>
              </a:ext>
            </a:extLst>
          </p:cNvPr>
          <p:cNvSpPr/>
          <p:nvPr/>
        </p:nvSpPr>
        <p:spPr>
          <a:xfrm>
            <a:off x="755312" y="4237658"/>
            <a:ext cx="1391292" cy="1077219"/>
          </a:xfrm>
          <a:prstGeom prst="wedgeEllipseCallout">
            <a:avLst>
              <a:gd name="adj1" fmla="val -78981"/>
              <a:gd name="adj2" fmla="val 369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5923AC00-FE6F-4BE9-8787-B317C7DEA3C8}"/>
              </a:ext>
            </a:extLst>
          </p:cNvPr>
          <p:cNvSpPr/>
          <p:nvPr/>
        </p:nvSpPr>
        <p:spPr>
          <a:xfrm>
            <a:off x="2611344" y="4230703"/>
            <a:ext cx="1391292" cy="1077219"/>
          </a:xfrm>
          <a:prstGeom prst="wedgeEllipseCallout">
            <a:avLst>
              <a:gd name="adj1" fmla="val -78105"/>
              <a:gd name="adj2" fmla="val 4148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</a:t>
            </a:r>
          </a:p>
        </p:txBody>
      </p:sp>
      <p:sp>
        <p:nvSpPr>
          <p:cNvPr id="2" name="Google Shape;325;p14">
            <a:extLst>
              <a:ext uri="{FF2B5EF4-FFF2-40B4-BE49-F238E27FC236}">
                <a16:creationId xmlns:a16="http://schemas.microsoft.com/office/drawing/2014/main" id="{1AB3DD52-AEAD-1FF8-0034-FF56D6902B03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5944C-0F66-B43A-7142-5EBFCAC347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2s4_Estasen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_t1w2s4_EstasenL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40" grpId="0"/>
      <p:bldP spid="39" grpId="0" animBg="1"/>
      <p:bldP spid="42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3235253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1382030"/>
            <a:ext cx="1327421" cy="1577436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846980" y="4425248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in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729961" y="6392058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in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729961" y="2488207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in____________).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B4763C-D870-4A62-BEE0-A5DFAF6CF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864" y="1586431"/>
            <a:ext cx="5349560" cy="3905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584081" y="178473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493162" y="3707450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592854" y="5745259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pic>
        <p:nvPicPr>
          <p:cNvPr id="4098" name="Picture 2" descr="Pen, Write, Pencil, Writing Tool, Work, Message, Blue">
            <a:extLst>
              <a:ext uri="{FF2B5EF4-FFF2-40B4-BE49-F238E27FC236}">
                <a16:creationId xmlns:a16="http://schemas.microsoft.com/office/drawing/2014/main" id="{D970F823-60BB-4ADA-AC7C-C6F2AC9E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76269-C102-45C1-AE2B-D714D9BF0054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033891" y="5784116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Barcelona, en España.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1958682" y="1793334"/>
            <a:ext cx="509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Madrid, en España.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1940705" y="3706982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Estoy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Cusco, en Perú.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3020431" y="145323"/>
            <a:ext cx="5323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Choose the city and country. 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409004" y="292365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505222" y="4962189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9" y="5491697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038ADA0E-D7EC-C37A-AF50-7EDAA06528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1147" y="548383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A19B189-9FA8-6EEA-A50E-4B0AF4CAF537}"/>
              </a:ext>
            </a:extLst>
          </p:cNvPr>
          <p:cNvSpPr/>
          <p:nvPr/>
        </p:nvSpPr>
        <p:spPr>
          <a:xfrm>
            <a:off x="2375546" y="707400"/>
            <a:ext cx="2237997" cy="597940"/>
          </a:xfrm>
          <a:prstGeom prst="wedgeRoundRectCallout">
            <a:avLst>
              <a:gd name="adj1" fmla="val -59984"/>
              <a:gd name="adj2" fmla="val 514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Escribe 📝.</a:t>
            </a: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1373</Words>
  <Application>Microsoft Office PowerPoint</Application>
  <PresentationFormat>Widescreen</PresentationFormat>
  <Paragraphs>195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Century Gothic</vt:lpstr>
      <vt:lpstr>Freestyle Script</vt:lpstr>
      <vt:lpstr>Jumble</vt:lpstr>
      <vt:lpstr>Modern Love</vt:lpstr>
      <vt:lpstr>1_Office Theme</vt:lpstr>
      <vt:lpstr>Describing me and others</vt:lpstr>
      <vt:lpstr>Follow up 1: </vt:lpstr>
      <vt:lpstr>Follow up 2:</vt:lpstr>
      <vt:lpstr>Follow up 3:</vt:lpstr>
      <vt:lpstr>Follow up 4: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13</cp:revision>
  <dcterms:created xsi:type="dcterms:W3CDTF">2021-06-12T06:20:35Z</dcterms:created>
  <dcterms:modified xsi:type="dcterms:W3CDTF">2023-07-05T13:06:40Z</dcterms:modified>
</cp:coreProperties>
</file>